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การรับมือกับ</a:t>
            </a:r>
            <a:r>
              <a:rPr kumimoji="0" lang="th-TH" sz="4400" b="1" i="0" u="none" strike="noStrike" kern="1200" cap="none" spc="0" normalizeH="0" baseline="0" noProof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ครูสอนเท็จ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F4642A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4642A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Lesson 12 for September 19, 2026</a:t>
            </a: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11416" y="-45244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300" normalizeH="0" baseline="0" noProof="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การตรวจสอบตนเอง และชัยชนะ</a:t>
            </a:r>
            <a:endParaRPr kumimoji="0" lang="en-US" sz="4400" b="1" i="0" u="none" strike="noStrike" kern="1200" cap="none" spc="300" normalizeH="0" baseline="0" noProof="0" dirty="0">
              <a:ln/>
              <a:solidFill>
                <a:srgbClr val="FBD8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rgbClr val="FFFF00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2คร. 13:5 จง​พิจาร​ณา​ตัว​เอง​ดู​ว่า​ท่าน​ทั้ง​หลาย​ดำ​รง​อยู่​ใน​ความ​เชื่อ​หรือ​ไม่ จง​พิสูจน์​ตัว​เอง พวก​ท่าน​ไม่​ตระ​หนัก​ว่า​พระ​เยซู​คริสต์​สถิต​อยู่​ใน​ท่าน​ทั้ง​หลาย​หรือ? นอก​จาก​พวก​ท่าน​ไม่​สา​มารถ​ผ่าน​การ​พิสูจน์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27000">
                    <a:srgbClr val="284A2D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13:5)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478964"/>
            <a:ext cx="7932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เวลาที่เปาโลจะไปเยือนเมืองโครินธ์ใกล้เข้ามาแล้ว เขาจะพบอะไรบ้าง และเขาควรปฏิบัติตนอย่างไร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13:1-2)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226215"/>
            <a:ext cx="5009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เปาโลเตรียมพร้อมที่จะใช้มาตรการลงโทษทางศาสนาอย่างเด็ดขาด  เพื่อฟื้นฟูผู้ที่กลับใจ และลงโทษผู้ที่ดื้อ0รั้น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6006850"/>
            <a:ext cx="77383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ส่วนเปาโลเองก็อธิษฐานขอให้พวกเขาเลิกทำชั่วและทำดี และให้พวกเขาเป็นผู้ที่สมบูรณ์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13:7-9)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4951823"/>
            <a:ext cx="50097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 ก่อนที่เวลานั้นจะมาถึง ชาวโครินธ์ควรไตร่ตรองและตรวจสอบตนเอง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13:5)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589019"/>
            <a:ext cx="500974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เปาโลกลัวว่าเมื่อไปถึงแล้ว เขาจะพบว่าพวกเขาอยู่ในความขัดแย้งและบาปต่างๆ เปาโลเกรงว่าจะต้องเสียใจกับคนบาปที่ไม่ยอมกลับใจ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12:20-21)</a:t>
            </a: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821656" y="871568"/>
            <a:ext cx="904170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600" b="1" noProof="0" dirty="0">
                <a:solidFill>
                  <a:prstClr val="black"/>
                </a:solidFill>
                <a:latin typeface="Constantia" panose="02030602050306030303" pitchFamily="18" charset="0"/>
              </a:rPr>
              <a:t>“</a:t>
            </a:r>
            <a:r>
              <a:rPr lang="th-TH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ชากรของพระเจ้าได้รับการชี้นำให้ยึดพระคัมภีร์เป็นหลักประกันป้องกันอิทธิพลของครูสอนเท็จและอำนาจหลอกลวงของวิญญาณแห่งความมืด  ซาตานใช้กลอุบายทุกวิถีทางเพื่อขัดขวางไม่ให้มนุษย์ได้รับความรู้เกี่ยวกับพระคัมภีร์  เพราะถ้อยคำที่ชัดเจนในพระคัมภีร์เปิดเผยการหลอกลวงของมัน ในทุกการฟื้นฟูงานของพระเจ้า เจ้าแห่งความชั่วร้ายจะถูกกระตุ้นให้ทำกิจกรรมของมันอย่างเข้มข้นยิ่งขึ้น ตอนนี้มันกำลังทุ่มเทความพยายามอย่างสุดกำลังเพื่อการต่อสู้ครั้งสุดท้ายกับพระคริสต์และผู้ติดตามของพระองค์ […] ของปลอมจะคล้ายกับของจริงมากจนเป็นไปไม่ได้ที่จะแยกแยะความแตกต่างระหว่างกันได้ เว้นแต่โดยพระคัมภีร์ศักดิ์สิทธิ์ ทุกคำกล่าวและทุกการอัศจรรย์จะต้องได้รับการตรวจสอบโดยคำพยานของพระคัมภีร์</a:t>
            </a:r>
            <a:r>
              <a:rPr lang="en-US" sz="2600" b="1" noProof="0" dirty="0">
                <a:solidFill>
                  <a:prstClr val="black"/>
                </a:solidFill>
                <a:latin typeface="Constantia" panose="02030602050306030303" pitchFamily="18" charset="0"/>
              </a:rPr>
              <a:t>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7173004" y="6081832"/>
            <a:ext cx="350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(The Great Controversy, p. 593)</a:t>
            </a:r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-1" y="88379"/>
            <a:ext cx="8334375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4000" dirty="0"/>
              <a:t>เพราะ​ว่า​อา​วุธ​ของ​เรา​ที่​ใช้​สู้รบ​ไม่​ใช่​แบบ​มนุษย์ แต่​เป็น​ฤทธา​นุภาพ​จาก​พระ​เจ้า​ที่​จะ​ทำ​ลาย​ป้อม​ปรา​การ​ได้ คือ​ทำ​ลาย​เหตุ​ผล​ปลอม​ทั้ง​หลาย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th-TH" sz="3200" b="1" dirty="0">
                <a:ln w="1270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000" b="1" dirty="0">
                <a:solidFill>
                  <a:srgbClr val="B71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การต่อสู้ฝ่ายจิตวิญญาณ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อ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าวุธสำหรับการโจมตี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โครินธ์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10:1-11)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การป้องกันที่ถูกต้อง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10:12-18)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การรับมือกับครูสอนเท็จ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ผู้ล่อลวงที่ปลอมตัวเป็นอัครสาวก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11:1-15)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เปาโลและครูที่สอนเท็จ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11:16-31)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การตรวจสอบตนเองและชัยชนะ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th-TH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18017"/>
            <a:ext cx="6784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เปาโลตั้งใจที่จะติดตามข่าวสารเกี่ยวกับคริสตจักรทั้งหมดอยู่เสมอ ทำไม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เพื่อจะได้รู้ว่าพวกเขาต้องการความช่วยเหลือ การเยี่ยมเยียน การปลอบโยน หรือคำให้กำลังใจหรือไม่ (2 โครินธ์ 11:28)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ในตอนท้ายของจดหมายฉบับที่สองถึงชาวโครินธ์ เปาโลได้กล่าวถึงปัญหาของครูสอนเท็จเหล่านี้ เราจะระบุตัวพวกเขาได้อย่างไร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เราจะต่อสู้กับพวกเขาในสงครามฝ่ายวิญญาณนี้ได้อย่างไร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เราจะเอาชนะพวกเขาได้อย่างไร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9" y="1441456"/>
            <a:ext cx="67842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บางครั้งเขาก็ได้รับแจ้งเกี่ยวกับครูสอนเท็จที่ทำให้ผู้เชื่อสะดุด เมื่อเกิดเหตุการณ์เช่นนี้ ท่านอัครทูตเปาโลก็เต็มไปด้วยความโกรธ (2 โครินธ์ 11:29)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028617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8800" b="1" dirty="0">
                <a:ln/>
                <a:solidFill>
                  <a:srgbClr val="9722AA"/>
                </a:solidFill>
                <a:latin typeface="Aptos" panose="02110004020202020204"/>
              </a:rPr>
              <a:t>การต่อสู้ฝ่ายจิตวิญญาณ</a:t>
            </a:r>
            <a:endParaRPr kumimoji="0" lang="en-US" sz="8800" b="1" i="0" u="none" strike="noStrike" kern="1200" cap="none" spc="0" normalizeH="0" baseline="0" noProof="0" dirty="0">
              <a:ln/>
              <a:solidFill>
                <a:srgbClr val="9722A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spc="30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latin typeface="Aptos" panose="02110004020202020204"/>
              </a:rPr>
              <a:t>อาวุธสำหรับการโจมตี</a:t>
            </a:r>
            <a:endParaRPr kumimoji="0" lang="en-US" sz="4400" b="1" i="0" u="none" strike="noStrike" kern="1200" cap="none" spc="300" normalizeH="0" baseline="0" noProof="0" dirty="0">
              <a:ln w="10160">
                <a:solidFill>
                  <a:srgbClr val="C953D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741249"/>
            <a:ext cx="8696325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เพราะ​ว่า​อา​วุธ​ของ​เรา​ที่​ใช้​สู้รบ​ไม่​ใช่​แบบ​มนุษย์ แต่​เป็น​ฤทธา​นุภาพ​จาก​พระ​เจ้า​ที่​จะ​ทำ​ลาย​ป้อม​ปรา​การ​ได้ คือ​ทำ​ลาย​เหตุ​ผล​ปลอม​ทั้ง​หลาย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7797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เปาโลถูกกล่าวหาว่าขี้ขลาดและซุ่มซ่ามในชีวิตจริง แม้ว่าเขาจะพูดจาตรงไปตรงมาในจดหมายของเขา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10:10)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9" y="5491103"/>
            <a:ext cx="367665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อำนาจของเปาโลได้รับมาจากพระคริสต์ และเขาจะใช้มันเพื่อเสริมสร้าง ไม่ใช่เพื่อทำลาย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10:8)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7" y="4075330"/>
            <a:ext cx="779751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อาวุธเหล่านี้รวมถึงการกระทำด้วยความถ่อมตนและความอ่อนโยนของพระคริสต์ (มัทธิว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11:29)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แต่ยังรวมถึงการยืนหยัดต่อต้านความผิดบาป ดังที่พระเยซูทรงทำ (มัทธิว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21:12-13)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หรือการพูดอย่างชัดเจนเมื่อถึงเวลาที่จำเป็น (มัทธิว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23:23-27)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46337" y="2490281"/>
            <a:ext cx="77975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เพื่อตอบโต้ข้อกล่าวหานี้ เปาโลได้แสดงให้เห็นอย่างชัดเจนว่า เขารู้สึกว่าเขาสามารถพูดจาตรงไปตรงมาได้เช่นเดียวกับในจดหมาย แต่เขาจะไม่ใช้ “อาวุธฝ่ายโลก” (เช่น การใช้อำนาจเผด็จการ การลงโทษทางร่างกาย หรือการยกย่องตนเอง) แต่จะใช้อาวุธที่ “ทรงฤทธิ์ในพระเจ้า” เท่านั้น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10:2-4)</a:t>
            </a: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spc="60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  <a:latin typeface="Aptos" panose="02110004020202020204"/>
              </a:rPr>
              <a:t>การป้องกันที่ถูกต้อง</a:t>
            </a:r>
            <a:endParaRPr kumimoji="0" lang="en-US" sz="4400" b="1" i="0" u="none" strike="noStrike" kern="1200" cap="none" spc="600" normalizeH="0" baseline="0" noProof="0" dirty="0">
              <a:ln w="12700" cmpd="sng">
                <a:solidFill>
                  <a:srgbClr val="FBD805"/>
                </a:solidFill>
                <a:prstDash val="solid"/>
              </a:ln>
              <a:gradFill>
                <a:gsLst>
                  <a:gs pos="0">
                    <a:srgbClr val="FBD805"/>
                  </a:gs>
                  <a:gs pos="4000">
                    <a:srgbClr val="FBD805">
                      <a:lumMod val="60000"/>
                      <a:lumOff val="40000"/>
                    </a:srgbClr>
                  </a:gs>
                  <a:gs pos="87000">
                    <a:srgbClr val="FBD805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50800" dist="254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430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เพราะ​ว่า​คน​ที่​ยก​ย่อง​ตัว​เอง​จะ​ไม่​ได้​รับ​การ​รับ​รอง แต่​คน​ที่​พระ​เจ้า​ทรง​ยก​ย่อง​ต่าง​หาก​จะ​ได้​รับ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5" y="1133475"/>
            <a:ext cx="78130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นักปรัชญากรีกเรียกเก็บเงินจำนวนมากจากนักเรียนที่ต้องการเรียนรู้จากพวกเขา เพื่อดึงดูดนักเรียนเหล่านี้ พวกเขาจึงโอ้อวดความรู้ สถานะทางสังคม หรือบุคคลสำคัญที่รู้จักและเคารพนับถือพวกเขา นี่เป็นวิธีการของครูสอนเท็จที่แทรกซึมเข้ามาในเมืองโครินธ์ด้วย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10:12; 11:19-20)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2864317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2900852"/>
            <a:ext cx="43571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แต่เปาโลไม่ได้เรียกเก็บเงินสำหรับการแบ่งปันความรู้ของเขา เขาไม่ได้ยื่นจดหมายรับรอง และเขาไม่ได้โอ้อวดเกี่ยวกับตัวเอง และเขากลับถูกดูหมิ่นเพราะเหตุนี้! เขาจะปกป้องตัวเองได้อย่างไร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4976005"/>
            <a:ext cx="76451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ดูเหมือนว่าเขาจำเป็นต้องได้รับการยกย่องต่อหน้าชาวโครินธ์เพื่อให้พวกเขายอมรับเขา แต่ไม่ใช่เขาที่จะต้องยกย่องตัวเอง (สุภาษิต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27:2)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เปาโลให้พระเจ้าเป็นผู้ยกย่องเขา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10:18)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1400" b="1" dirty="0">
                  <a:solidFill>
                    <a:prstClr val="black"/>
                  </a:solidFill>
                  <a:latin typeface="Aptos" panose="02110004020202020204"/>
                </a:rPr>
                <a:t>อย่ายกย่องตนเอง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1400" b="1" dirty="0">
                  <a:solidFill>
                    <a:prstClr val="black"/>
                  </a:solidFill>
                  <a:latin typeface="Aptos" panose="02110004020202020204"/>
                </a:rPr>
                <a:t>จงให้พระเจ้าเป็นผู้สรรเสริญท่าน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7645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หากมีสิ่งใดที่เราสามารถโอ้อวดหรือยกย่องตัวเองได้ ก็คือการรู้จักพระเจ้าและเชื่อฟังพระองค์ (เยเรมีย์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9:24; 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10:17)</a:t>
            </a: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2367171"/>
            <a:ext cx="808211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6600" dirty="0">
                <a:solidFill>
                  <a:srgbClr val="F4642A">
                    <a:lumMod val="75000"/>
                  </a:srgbClr>
                </a:solidFill>
                <a:latin typeface="Aptos" panose="02110004020202020204"/>
              </a:rPr>
              <a:t>การรับมือกับครูสอนเท็จ</a:t>
            </a:r>
            <a:endParaRPr kumimoji="0" lang="en-US" sz="6600" b="1" i="0" u="none" strike="noStrike" kern="1200" cap="none" spc="0" normalizeH="0" baseline="0" noProof="0" dirty="0">
              <a:ln/>
              <a:solidFill>
                <a:srgbClr val="F4642A">
                  <a:lumMod val="7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50" normalizeH="0" baseline="0" noProof="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ผู้ล่อลวงที่ปลอมตัวเป็นอั</a:t>
            </a:r>
            <a:r>
              <a:rPr lang="th-TH" sz="4000" b="1" spc="5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  <a:latin typeface="Aptos" panose="02110004020202020204"/>
              </a:rPr>
              <a:t>ครสาวก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DCAD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2DCADB">
                    <a:alpha val="40000"/>
                  </a:srgbClr>
                </a:glo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เพราะ​ว่า​คน​พวก​นั้น​เป็น​อัคร​ทูต​ปลอม เป็น​คน​งาน​ที่​หลอก​ลวง พวก​ที่​ปลอม​ตัว​เป็น​อัคร​ทูต​ของ​พระ​คริสต์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th-TH" sz="2200" b="1" dirty="0">
                <a:solidFill>
                  <a:srgbClr val="2DCADB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เปาโลปรารถนาที่จะนำคริสตจักรที่บริสุทธิ์มาสู่พระคริสต์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11:2)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แต่คริสตจักรตกอยู่ในอันตรายที่จะถูกหลอกลวง เหมือนกับเอวา และพวกเขาเลิกที่จะเป็นเจ้าสาวของพระเยซู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701276" y="2957649"/>
            <a:ext cx="57827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อันตรายที่แท้จริงคืออะไร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ชาวยิวที่ยกย่องตนเองว่าเป็น “อัครทูตผู้ยิ่งใหญ่” ของพระเยซูได้มายังเมืองโครินธ์เพื่อสอน “พระเยซูอีกองค์หนึ่ง” “จิตวิญญาณที่แตกต่าง” และ “ข่าวประเสริฐที่แตกต่าง”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11:4-5;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กาลาเทีย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1:8)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03548" y="4570895"/>
            <a:ext cx="69536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ที่ใครบางคนเทศนาเกี่ยวกับพระเยซูไม่ได้หมายความว่าพวกเขากำลังแสดงให้เราเห็นพระเยซูที่แท้จริงตามที่เปิดเผยไว้ในพระคัมภีร์ คำพูดของพวกเขาอาจจะยอดเยี่ยม แต่ซาตานเองก็รู้วิธีพูดอัศจรรย์และแสดงตน “ในทูตสวรรค์แห่งแสงสว่าง”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11:14)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6075765"/>
            <a:ext cx="120955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โดยการกระทำและคำพูดของพวกเขา ครูผู้สอนที่แท้จริงสอน “ความจริงของพระคริสต์”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11:9-10)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แต่ครูสอนเท็จที่แสร้งทำเป็นเคร่งศาสนานั้น เป็นผู้เผยแพร่การหลอกลวงที่ปลอมตัวเป็นอัครสาวก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11:13-15)</a:t>
            </a: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spc="30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เปาโลและครูที่สอนเท็จ</a:t>
            </a:r>
            <a:endParaRPr kumimoji="0" lang="en-US" sz="4400" b="1" i="0" u="none" strike="noStrike" kern="1200" cap="none" spc="300" normalizeH="0" baseline="0" noProof="0" dirty="0">
              <a:ln w="22225">
                <a:noFill/>
                <a:prstDash val="solid"/>
              </a:ln>
              <a:solidFill>
                <a:srgbClr val="2DCADB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rgbClr val="FFFF00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พวก​เขา​เป็น​ชาติ​ฮีบรู​หรือ ข้าพ​เจ้า​ก็​เป็น​เหมือน​กัน เขา​เป็น​ชน​ชาติ​อิส​รา​เอล​หรือ ข้าพ​เจ้า​ก็​เป็น​เหมือน​กัน พวก​เขา​เป็น​พงศ์​พันธุ์​ของ​อับ​รา​ฮัม​หรือ ข้าพ​เจ้า​ก็​เป็น​เหมือน​กัน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อะไรคือความคล้ายคลึงกันระหว่างเปาโลกับครูสอนเท็จเหล่านั้น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พวกเขาทั้งหมดเป็นชาวยิวที่เปลี่ยนมานับถือศาสนาคริสต์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11:22)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" y="1435271"/>
            <a:ext cx="3769255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3" y="4582926"/>
            <a:ext cx="51848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และนี่คือจุดจบของ “ความโมโหและขุ่นเคือง” ของเปาโล เขาไม่ต้องการให้คนอื่นเข้าใจผิดว่าเขาต้องการโอ้อวดในสิ่งที่เขาได้ทำเพื่อพระคริสต์ การโอ้อวด (หรืออ้างเกียรติ) ที่แท้จริงของเขาคือสิ่งที่พระคริสต์ได้ทำเพื่อเขา 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ความเข้มแข็งที่แท้จริงของเขาอยู่ที่ความอ่อนแอของเขา ซึ่งทำให้เขาพึ่งพาพระเยซูอย่างสิ้นเชิง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11:30-31; 12:6-10)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351396"/>
            <a:ext cx="820197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แล้วอะไรคือความแตกต่างระหว่างพวกเขา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นี่คือจุดเริ่มต้นของความโมโหและขุ่นเคืองของเปาโล: “พวกเขาเป็นผู้รับใช้ของพระคริสต์หรือ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ข้าพเจ้าเสียสติไปแล้วที่พูดแบบนี้) ข้าพเจ้ายิ่งกว่านั้น”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11:23 NIV)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ถ้าคนอื่นๆ เหล่านั้นโอ้อวดว่าได้ทนทุกข์เพื่อพระคริสต์ เปาโลนั้นมีคุณสมบัติมากกว่านั้นมาก: ถูกเฆี่ยนตี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ถูกจำคุก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ถูกขู่ฆ่า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ถูกขว้างด้วยหิน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เรืออับปางกลางทะเล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เผชิญกับอันตรายทุกชนิด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ประสบกับความหิว กระหาย หนาว และเปลือยเปล่า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และห่วงใยคริสตจักรอยู่เสมอ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11:23b-29)</a:t>
            </a: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1859</Words>
  <Application>Microsoft Office PowerPoint</Application>
  <PresentationFormat>Panorámica</PresentationFormat>
  <Paragraphs>62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31</cp:revision>
  <dcterms:created xsi:type="dcterms:W3CDTF">2026-08-18T22:37:24Z</dcterms:created>
  <dcterms:modified xsi:type="dcterms:W3CDTF">2026-09-01T06:08:28Z</dcterms:modified>
</cp:coreProperties>
</file>