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en" sz="2000" b="1" dirty="0">
              <a:solidFill>
                <a:schemeClr val="bg2">
                  <a:lumMod val="40000"/>
                  <a:lumOff val="60000"/>
                </a:schemeClr>
              </a:solidFill>
              <a:effectLst>
                <a:outerShdw blurRad="38100" dist="38100" dir="2700000" algn="tl">
                  <a:srgbClr val="000000">
                    <a:alpha val="43137"/>
                  </a:srgbClr>
                </a:outerShdw>
              </a:effectLst>
            </a:rPr>
            <a:t>Ang ugnayan sa pagitan ni Moises at Dios ay unti-unting tumibay.</a:t>
          </a:r>
          <a:endParaRPr lang="es-ES" sz="2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Tinawag sya ng Dios mula sa nag-aapoy na halaman</a:t>
          </a: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Nakita ni Moises kung paano tinalo ng Dios ang mga dios ng Ehipto</a:t>
          </a: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kita niya ang paghati ng Dagat na Pula upang palayain ang Israel</a:t>
          </a: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Nakita nya kung paano pinanguna-han ng Dios ang Israel tungo sa Sinai</a:t>
          </a: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Nagsama sila sa bundok ng buong 40 araw</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Their relationship continued to grow every day more</a:t>
          </a:r>
          <a:endParaRPr lang="es-ES" sz="2000" dirty="0">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Kinasihan ng Dios si Moises upang isulat ang aklat ng Job at Genesis</a:t>
          </a: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en" sz="2000" b="1" dirty="0"/>
            <a:t>Dios</a:t>
          </a:r>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en" sz="2000" b="1" dirty="0"/>
            <a:t>Moises</a:t>
          </a:r>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en" sz="2000" b="1" dirty="0"/>
            <a:t>Dios</a:t>
          </a:r>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en" sz="2000" b="1" dirty="0"/>
            <a:t>Moises</a:t>
          </a:r>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en" sz="2000" b="1" dirty="0"/>
            <a:t>Moises</a:t>
          </a:r>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en" sz="2000" b="1" dirty="0"/>
            <a:t>Dios</a:t>
          </a:r>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 sz="2000" b="1" dirty="0"/>
            <a:t>Ikaw ay aking kaibigan at nasayo ang aking pabor</a:t>
          </a:r>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 sz="2000" b="1" dirty="0"/>
            <a:t>Kung ganun, ituro mo sa akin ang iyong paraan, </a:t>
          </a:r>
          <a:r>
            <a:rPr lang="en" sz="2000" b="1" i="1" u="sng" dirty="0"/>
            <a:t>upang makilala kita</a:t>
          </a:r>
          <a:endParaRPr lang="es-ES" sz="2000" b="1" i="1" u="sng" dirty="0"/>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US" sz="2000" b="1" dirty="0"/>
            <a:t>Ang </a:t>
          </a:r>
          <a:r>
            <a:rPr lang="en-US" sz="2000" b="1" dirty="0" err="1"/>
            <a:t>presensya</a:t>
          </a:r>
          <a:r>
            <a:rPr lang="en-US" sz="2000" b="1" dirty="0"/>
            <a:t> </a:t>
          </a:r>
          <a:r>
            <a:rPr lang="en-US" sz="2000" b="1" dirty="0" err="1"/>
            <a:t>koy</a:t>
          </a:r>
          <a:r>
            <a:rPr lang="en-US" sz="2000" b="1" dirty="0"/>
            <a:t> </a:t>
          </a:r>
          <a:r>
            <a:rPr lang="en-US" sz="2000" b="1" dirty="0" err="1"/>
            <a:t>sasama</a:t>
          </a:r>
          <a:r>
            <a:rPr lang="en-US" sz="2000" b="1" dirty="0"/>
            <a:t> </a:t>
          </a:r>
          <a:r>
            <a:rPr lang="en-US" sz="2000" b="1" dirty="0" err="1"/>
            <a:t>sa</a:t>
          </a:r>
          <a:r>
            <a:rPr lang="en-US" sz="2000" b="1" dirty="0"/>
            <a:t> </a:t>
          </a:r>
          <a:r>
            <a:rPr lang="en-US" sz="2000" b="1" dirty="0" err="1"/>
            <a:t>iyo</a:t>
          </a:r>
          <a:r>
            <a:rPr lang="en-US" sz="2000" b="1" dirty="0"/>
            <a:t>, at </a:t>
          </a:r>
          <a:r>
            <a:rPr lang="en-US" sz="2000" b="1" dirty="0" err="1"/>
            <a:t>bibigyan</a:t>
          </a:r>
          <a:r>
            <a:rPr lang="en-US" sz="2000" b="1" dirty="0"/>
            <a:t> </a:t>
          </a:r>
          <a:r>
            <a:rPr lang="en-US" sz="2000" b="1" dirty="0" err="1"/>
            <a:t>kita</a:t>
          </a:r>
          <a:r>
            <a:rPr lang="en-US" sz="2000" b="1" dirty="0"/>
            <a:t> ng </a:t>
          </a:r>
          <a:r>
            <a:rPr lang="en-US" sz="2000" b="1" dirty="0" err="1"/>
            <a:t>kapahingahan</a:t>
          </a:r>
          <a:endParaRPr lang="en" sz="2000" b="1" dirty="0"/>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US" sz="2000" b="1" dirty="0"/>
            <a:t>Kung </a:t>
          </a:r>
          <a:r>
            <a:rPr lang="en-US" sz="2000" b="1" dirty="0" err="1"/>
            <a:t>hindi</a:t>
          </a:r>
          <a:r>
            <a:rPr lang="en-US" sz="2000" b="1" dirty="0"/>
            <a:t> </a:t>
          </a:r>
          <a:r>
            <a:rPr lang="en-US" sz="2000" b="1" dirty="0" err="1"/>
            <a:t>sasama</a:t>
          </a:r>
          <a:r>
            <a:rPr lang="en-US" sz="2000" b="1" dirty="0"/>
            <a:t> ang </a:t>
          </a:r>
          <a:r>
            <a:rPr lang="en-US" sz="2000" b="1" dirty="0" err="1"/>
            <a:t>iyong</a:t>
          </a:r>
          <a:r>
            <a:rPr lang="en-US" sz="2000" b="1" dirty="0"/>
            <a:t> </a:t>
          </a:r>
          <a:r>
            <a:rPr lang="en-US" sz="2000" b="1" dirty="0" err="1"/>
            <a:t>presensya</a:t>
          </a:r>
          <a:r>
            <a:rPr lang="en-US" sz="2000" b="1" dirty="0"/>
            <a:t> </a:t>
          </a:r>
          <a:r>
            <a:rPr lang="en-US" sz="2000" b="1" dirty="0" err="1"/>
            <a:t>sa</a:t>
          </a:r>
          <a:r>
            <a:rPr lang="en-US" sz="2000" b="1" dirty="0"/>
            <a:t> amin, </a:t>
          </a:r>
          <a:r>
            <a:rPr lang="en-US" sz="2000" b="1" dirty="0" err="1"/>
            <a:t>huwag</a:t>
          </a:r>
          <a:r>
            <a:rPr lang="en-US" sz="2000" b="1" dirty="0"/>
            <a:t> </a:t>
          </a:r>
          <a:r>
            <a:rPr lang="en-US" sz="2000" b="1" dirty="0" err="1"/>
            <a:t>mo</a:t>
          </a:r>
          <a:r>
            <a:rPr lang="en-US" sz="2000" b="1" dirty="0"/>
            <a:t> </a:t>
          </a:r>
          <a:r>
            <a:rPr lang="en-US" sz="2000" b="1" dirty="0" err="1"/>
            <a:t>kaming</a:t>
          </a:r>
          <a:r>
            <a:rPr lang="en-US" sz="2000" b="1" dirty="0"/>
            <a:t> </a:t>
          </a:r>
          <a:r>
            <a:rPr lang="en-US" sz="2000" b="1" dirty="0" err="1"/>
            <a:t>ipadala</a:t>
          </a:r>
          <a:r>
            <a:rPr lang="en-US" sz="2000" b="1" dirty="0"/>
            <a:t> doon</a:t>
          </a:r>
          <a:endParaRPr lang="en" sz="2000" b="1" dirty="0"/>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 sz="1800" b="1" dirty="0"/>
            <a:t>Kung hindi ka sasama sa amin, paano malalaman ng sinuman na ikaw ay nalulugod sa akin?</a:t>
          </a:r>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 sz="1900" b="1" dirty="0"/>
            <a:t>Okay, gagawin ko ang hinihiling mo, dahil pinapaboran kita at kinikilala kitang kaibigan.</a:t>
          </a:r>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r>
            <a:rPr lang="en" sz="2000" b="1" dirty="0">
              <a:effectLst/>
            </a:rPr>
            <a:t>Hiniling ni Moises: Ipakita mo sa akin ang iyong kaluwalhatian (Ex.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en" sz="2400" b="1" dirty="0">
              <a:effectLst/>
            </a:rPr>
            <a:t>Sagot ng Dios: Ipapakita ko sa iyo ang aking kabutihan (Ex. 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en" sz="2400" b="1" dirty="0">
              <a:solidFill>
                <a:schemeClr val="bg1"/>
              </a:solidFill>
              <a:effectLst>
                <a:outerShdw blurRad="38100" dist="38100" dir="2700000" algn="tl">
                  <a:srgbClr val="000000">
                    <a:alpha val="43137"/>
                  </a:srgbClr>
                </a:outerShdw>
              </a:effectLst>
            </a:rPr>
            <a:t>Ang kaluwalhatian ng dios ay ang Kanyang kabutihan, iyon ay, Kanyang katangian</a:t>
          </a: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en" sz="2400" b="1" dirty="0">
              <a:effectLst/>
            </a:rPr>
            <a:t>Ang ipinakita ng Dios sa kanya ay ang Kanyang katangian (Ex. 34:6-7)</a:t>
          </a: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en" sz="1800" b="1" dirty="0"/>
            <a:t>Upang tanggapin ang basehan ng tipan (Ex. 19:3-7)</a:t>
          </a:r>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en" sz="1800" b="1" dirty="0"/>
            <a:t>Upang ibigay ang tugon ng mga tao at tanggapin ang mga tagubilin sa pagpapakita ng Dios sa Sinai (Ex. 19:8-14)</a:t>
          </a: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en" sz="1800" b="1" dirty="0"/>
            <a:t>Upang tumanggap ng mga bagong instraksyon (Ex. 19:20-25)</a:t>
          </a:r>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en" sz="1800" b="1" dirty="0"/>
            <a:t>Upang tumanggap ng dagdag na mga kautusan (Ex. 20:21; 24:3)</a:t>
          </a:r>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en" sz="1800" b="1" dirty="0"/>
            <a:t>Upang tanggapin ang Sampung Utos na sinulat mismo ng darili ng Dios, at ang disenyo ng Santuaryo (Ex. 24:12, 18; 32:15)</a:t>
          </a: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en" sz="1800" b="1" dirty="0"/>
            <a:t>Upang mamagitan sa kasalanan ng ginintuang baka (Ex. 32:30)</a:t>
          </a:r>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en" sz="1800" b="1" dirty="0"/>
            <a:t>Upang maipakita ng Dios sa kanya ang Kanyang kaluwalhatian, at tumanggap ng bagong mga tipak na may Sampung Utos (Ex. 34:1-5)</a:t>
          </a: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40000"/>
                  <a:lumOff val="60000"/>
                </a:schemeClr>
              </a:solidFill>
              <a:effectLst>
                <a:outerShdw blurRad="38100" dist="38100" dir="2700000" algn="tl">
                  <a:srgbClr val="000000">
                    <a:alpha val="43137"/>
                  </a:srgbClr>
                </a:outerShdw>
              </a:effectLst>
            </a:rPr>
            <a:t>Ang ugnayan sa pagitan ni Moises at Dios ay unti-unting tumibay.</a:t>
          </a:r>
          <a:endParaRPr lang="es-ES" sz="2000" kern="1200" dirty="0">
            <a:solidFill>
              <a:schemeClr val="bg2">
                <a:lumMod val="40000"/>
                <a:lumOff val="60000"/>
              </a:schemeClr>
            </a:solidFill>
            <a:effectLst>
              <a:outerShdw blurRad="38100" dist="38100" dir="2700000" algn="tl">
                <a:srgbClr val="000000">
                  <a:alpha val="43137"/>
                </a:srgbClr>
              </a:outerShdw>
            </a:effectLst>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Kinasihan ng Dios si Moises upang isulat ang aklat ng Job at Genesis</a:t>
          </a: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Tinawag sya ng Dios mula sa nag-aapoy na halaman</a:t>
          </a: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Nakita ni Moises kung paano tinalo ng Dios ang mga dios ng Ehipto</a:t>
          </a: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kita niya ang paghati ng Dagat na Pula upang palayain ang Israel</a:t>
          </a: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Nakita nya kung paano pinanguna-han ng Dios ang Israel tungo sa Sinai</a:t>
          </a: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Nagsama sila sa bundok ng buong 40 araw</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Their relationship continued to grow every day more</a:t>
          </a:r>
          <a:endParaRPr lang="es-ES" sz="2000" kern="1200" dirty="0">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Dios</a:t>
          </a:r>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Ikaw ay aking kaibigan at nasayo ang aking pabor</a:t>
          </a:r>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Moises</a:t>
          </a:r>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Kung ganun, ituro mo sa akin ang iyong paraan, </a:t>
          </a:r>
          <a:r>
            <a:rPr lang="en" sz="2000" b="1" i="1" u="sng" kern="1200" dirty="0"/>
            <a:t>upang makilala kita</a:t>
          </a:r>
          <a:endParaRPr lang="es-ES" sz="2000" b="1" i="1" u="sng" kern="1200" dirty="0"/>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Dios</a:t>
          </a:r>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Ang </a:t>
          </a:r>
          <a:r>
            <a:rPr lang="en-US" sz="2000" b="1" kern="1200" dirty="0" err="1"/>
            <a:t>presensya</a:t>
          </a:r>
          <a:r>
            <a:rPr lang="en-US" sz="2000" b="1" kern="1200" dirty="0"/>
            <a:t> </a:t>
          </a:r>
          <a:r>
            <a:rPr lang="en-US" sz="2000" b="1" kern="1200" dirty="0" err="1"/>
            <a:t>koy</a:t>
          </a:r>
          <a:r>
            <a:rPr lang="en-US" sz="2000" b="1" kern="1200" dirty="0"/>
            <a:t> </a:t>
          </a:r>
          <a:r>
            <a:rPr lang="en-US" sz="2000" b="1" kern="1200" dirty="0" err="1"/>
            <a:t>sasama</a:t>
          </a:r>
          <a:r>
            <a:rPr lang="en-US" sz="2000" b="1" kern="1200" dirty="0"/>
            <a:t> </a:t>
          </a:r>
          <a:r>
            <a:rPr lang="en-US" sz="2000" b="1" kern="1200" dirty="0" err="1"/>
            <a:t>sa</a:t>
          </a:r>
          <a:r>
            <a:rPr lang="en-US" sz="2000" b="1" kern="1200" dirty="0"/>
            <a:t> </a:t>
          </a:r>
          <a:r>
            <a:rPr lang="en-US" sz="2000" b="1" kern="1200" dirty="0" err="1"/>
            <a:t>iyo</a:t>
          </a:r>
          <a:r>
            <a:rPr lang="en-US" sz="2000" b="1" kern="1200" dirty="0"/>
            <a:t>, at </a:t>
          </a:r>
          <a:r>
            <a:rPr lang="en-US" sz="2000" b="1" kern="1200" dirty="0" err="1"/>
            <a:t>bibigyan</a:t>
          </a:r>
          <a:r>
            <a:rPr lang="en-US" sz="2000" b="1" kern="1200" dirty="0"/>
            <a:t> </a:t>
          </a:r>
          <a:r>
            <a:rPr lang="en-US" sz="2000" b="1" kern="1200" dirty="0" err="1"/>
            <a:t>kita</a:t>
          </a:r>
          <a:r>
            <a:rPr lang="en-US" sz="2000" b="1" kern="1200" dirty="0"/>
            <a:t> ng </a:t>
          </a:r>
          <a:r>
            <a:rPr lang="en-US" sz="2000" b="1" kern="1200" dirty="0" err="1"/>
            <a:t>kapahingahan</a:t>
          </a:r>
          <a:endParaRPr lang="en" sz="2000" b="1" kern="1200" dirty="0"/>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Moises</a:t>
          </a:r>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Kung </a:t>
          </a:r>
          <a:r>
            <a:rPr lang="en-US" sz="2000" b="1" kern="1200" dirty="0" err="1"/>
            <a:t>hindi</a:t>
          </a:r>
          <a:r>
            <a:rPr lang="en-US" sz="2000" b="1" kern="1200" dirty="0"/>
            <a:t> </a:t>
          </a:r>
          <a:r>
            <a:rPr lang="en-US" sz="2000" b="1" kern="1200" dirty="0" err="1"/>
            <a:t>sasama</a:t>
          </a:r>
          <a:r>
            <a:rPr lang="en-US" sz="2000" b="1" kern="1200" dirty="0"/>
            <a:t> ang </a:t>
          </a:r>
          <a:r>
            <a:rPr lang="en-US" sz="2000" b="1" kern="1200" dirty="0" err="1"/>
            <a:t>iyong</a:t>
          </a:r>
          <a:r>
            <a:rPr lang="en-US" sz="2000" b="1" kern="1200" dirty="0"/>
            <a:t> </a:t>
          </a:r>
          <a:r>
            <a:rPr lang="en-US" sz="2000" b="1" kern="1200" dirty="0" err="1"/>
            <a:t>presensya</a:t>
          </a:r>
          <a:r>
            <a:rPr lang="en-US" sz="2000" b="1" kern="1200" dirty="0"/>
            <a:t> </a:t>
          </a:r>
          <a:r>
            <a:rPr lang="en-US" sz="2000" b="1" kern="1200" dirty="0" err="1"/>
            <a:t>sa</a:t>
          </a:r>
          <a:r>
            <a:rPr lang="en-US" sz="2000" b="1" kern="1200" dirty="0"/>
            <a:t> amin, </a:t>
          </a:r>
          <a:r>
            <a:rPr lang="en-US" sz="2000" b="1" kern="1200" dirty="0" err="1"/>
            <a:t>huwag</a:t>
          </a:r>
          <a:r>
            <a:rPr lang="en-US" sz="2000" b="1" kern="1200" dirty="0"/>
            <a:t> </a:t>
          </a:r>
          <a:r>
            <a:rPr lang="en-US" sz="2000" b="1" kern="1200" dirty="0" err="1"/>
            <a:t>mo</a:t>
          </a:r>
          <a:r>
            <a:rPr lang="en-US" sz="2000" b="1" kern="1200" dirty="0"/>
            <a:t> </a:t>
          </a:r>
          <a:r>
            <a:rPr lang="en-US" sz="2000" b="1" kern="1200" dirty="0" err="1"/>
            <a:t>kaming</a:t>
          </a:r>
          <a:r>
            <a:rPr lang="en-US" sz="2000" b="1" kern="1200" dirty="0"/>
            <a:t> </a:t>
          </a:r>
          <a:r>
            <a:rPr lang="en-US" sz="2000" b="1" kern="1200" dirty="0" err="1"/>
            <a:t>ipadala</a:t>
          </a:r>
          <a:r>
            <a:rPr lang="en-US" sz="2000" b="1" kern="1200" dirty="0"/>
            <a:t> doon</a:t>
          </a:r>
          <a:endParaRPr lang="en" sz="2000" b="1" kern="1200" dirty="0"/>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Moises</a:t>
          </a:r>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 sz="1800" b="1" kern="1200" dirty="0"/>
            <a:t>Kung hindi ka sasama sa amin, paano malalaman ng sinuman na ikaw ay nalulugod sa akin?</a:t>
          </a:r>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Dios</a:t>
          </a:r>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l" defTabSz="844550">
            <a:lnSpc>
              <a:spcPct val="90000"/>
            </a:lnSpc>
            <a:spcBef>
              <a:spcPct val="0"/>
            </a:spcBef>
            <a:spcAft>
              <a:spcPct val="35000"/>
            </a:spcAft>
            <a:buNone/>
          </a:pPr>
          <a:r>
            <a:rPr lang="en" sz="1900" b="1" kern="1200" dirty="0"/>
            <a:t>Okay, gagawin ko ang hinihiling mo, dahil pinapaboran kita at kinikilala kitang kaibigan.</a:t>
          </a:r>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Hiniling ni Moises: Ipakita mo sa akin ang iyong kaluwalhatian (Ex. 33:18)</a:t>
          </a: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rPr>
            <a:t>Sagot ng Dios: Ipapakita ko sa iyo ang aking kabutihan (Ex. 33:19)</a:t>
          </a: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rPr>
            <a:t>Ang ipinakita ng Dios sa kanya ay ang Kanyang katangian (Ex. 34:6-7)</a:t>
          </a: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bg1"/>
              </a:solidFill>
              <a:effectLst>
                <a:outerShdw blurRad="38100" dist="38100" dir="2700000" algn="tl">
                  <a:srgbClr val="000000">
                    <a:alpha val="43137"/>
                  </a:srgbClr>
                </a:outerShdw>
              </a:effectLst>
            </a:rPr>
            <a:t>Ang kaluwalhatian ng dios ay ang Kanyang kabutihan, iyon ay, Kanyang katangian</a:t>
          </a: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en" sz="1800" b="1" kern="1200" dirty="0"/>
            <a:t>Upang tanggapin ang basehan ng tipan (Ex. 19:3-7)</a:t>
          </a:r>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Upang ibigay ang tugon ng mga tao at tanggapin ang mga tagubilin sa pagpapakita ng Dios sa Sinai (Ex. 19:8-14)</a:t>
          </a: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Upang tumanggap ng mga bagong instraksyon (Ex. 19:20-25)</a:t>
          </a:r>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Upang tumanggap ng dagdag na mga kautusan (Ex. 20:21; 24:3)</a:t>
          </a:r>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Upang tanggapin ang Sampung Utos na sinulat mismo ng darili ng Dios, at ang disenyo ng Santuaryo (Ex. 24:12, 18; 32:15)</a:t>
          </a: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Upang mamagitan sa kasalanan ng ginintuang baka (Ex. 32:30)</a:t>
          </a:r>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Upang maipakita ng Dios sa kanya ang Kanyang kaluwalhatian, at tumanggap ng bagong mga tipak na may Sampung Utos (Ex. 34:1-5)</a:t>
          </a: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17/09/2025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17/09/2025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17/09/2025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17/09/2025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472440" y="1875754"/>
            <a:ext cx="5623560" cy="3106491"/>
          </a:xfrm>
          <a:prstGeom prst="rect">
            <a:avLst/>
          </a:prstGeom>
          <a:noFill/>
          <a:effectLst/>
        </p:spPr>
        <p:txBody>
          <a:bodyPr wrap="square" rtlCol="0">
            <a:spAutoFit/>
          </a:bodyPr>
          <a:lstStyle/>
          <a:p>
            <a:pPr algn="ctr">
              <a:lnSpc>
                <a:spcPts val="6000"/>
              </a:lnSpc>
            </a:pPr>
            <a:r>
              <a:rPr lang="en" sz="40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“PAKIUSAP, IPAKITA MO SA AKIN ANG IYONG KALUWALHATIA”</a:t>
            </a:r>
          </a:p>
        </p:txBody>
      </p:sp>
      <p:sp>
        <p:nvSpPr>
          <p:cNvPr id="5" name="CuadroTexto 4">
            <a:extLst>
              <a:ext uri="{FF2B5EF4-FFF2-40B4-BE49-F238E27FC236}">
                <a16:creationId xmlns:a16="http://schemas.microsoft.com/office/drawing/2014/main" id="{9F0DD334-53E2-5DB4-8578-7A992BCE9087}"/>
              </a:ext>
            </a:extLst>
          </p:cNvPr>
          <p:cNvSpPr txBox="1"/>
          <p:nvPr/>
        </p:nvSpPr>
        <p:spPr>
          <a:xfrm>
            <a:off x="137463" y="6124575"/>
            <a:ext cx="2310462" cy="584775"/>
          </a:xfrm>
          <a:prstGeom prst="rect">
            <a:avLst/>
          </a:prstGeom>
          <a:noFill/>
        </p:spPr>
        <p:txBody>
          <a:bodyPr wrap="square" rtlCol="0">
            <a:spAutoFit/>
          </a:bodyPr>
          <a:lstStyle/>
          <a:p>
            <a:r>
              <a:rPr lang="en" sz="1600" b="1" dirty="0">
                <a:solidFill>
                  <a:srgbClr val="FFF7C9"/>
                </a:solidFill>
                <a:effectLst>
                  <a:outerShdw blurRad="38100" dist="38100" dir="2700000" algn="tl">
                    <a:srgbClr val="000000">
                      <a:alpha val="43137"/>
                    </a:srgbClr>
                  </a:outerShdw>
                </a:effectLst>
              </a:rPr>
              <a:t>Aralin 12 para sa ika-12 ng Setyembre, 2025</a:t>
            </a: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200" b="1" dirty="0">
                <a:ln/>
                <a:solidFill>
                  <a:schemeClr val="accent3"/>
                </a:solidFill>
              </a:rPr>
              <a:t>ANG RESULTA NG PAGKAKITA SA KALUWALHATIAN NG DIOS</a:t>
            </a:r>
          </a:p>
        </p:txBody>
      </p:sp>
      <p:sp>
        <p:nvSpPr>
          <p:cNvPr id="4" name="CuadroTexto 3">
            <a:extLst>
              <a:ext uri="{FF2B5EF4-FFF2-40B4-BE49-F238E27FC236}">
                <a16:creationId xmlns:a16="http://schemas.microsoft.com/office/drawing/2014/main" id="{DB5C1543-2598-AB72-9516-191AF090A7CE}"/>
              </a:ext>
            </a:extLst>
          </p:cNvPr>
          <p:cNvSpPr txBox="1"/>
          <p:nvPr/>
        </p:nvSpPr>
        <p:spPr>
          <a:xfrm>
            <a:off x="109434" y="583215"/>
            <a:ext cx="11868962" cy="923330"/>
          </a:xfrm>
          <a:prstGeom prst="rect">
            <a:avLst/>
          </a:prstGeom>
          <a:noFill/>
        </p:spPr>
        <p:txBody>
          <a:bodyPr wrap="square">
            <a:spAutoFit/>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At </a:t>
            </a:r>
            <a:r>
              <a:rPr lang="en-US" b="1" dirty="0" err="1">
                <a:solidFill>
                  <a:srgbClr val="7030A0"/>
                </a:solidFill>
                <a:latin typeface="Comic Sans MS" panose="030F0702030302020204" pitchFamily="66" charset="0"/>
              </a:rPr>
              <a:t>nangyari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nang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bumaba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si</a:t>
            </a:r>
            <a:r>
              <a:rPr lang="en-US" b="1" dirty="0">
                <a:solidFill>
                  <a:srgbClr val="7030A0"/>
                </a:solidFill>
                <a:latin typeface="Comic Sans MS" panose="030F0702030302020204" pitchFamily="66" charset="0"/>
              </a:rPr>
              <a:t> Moises </a:t>
            </a:r>
            <a:r>
              <a:rPr lang="en-US" b="1" dirty="0" err="1">
                <a:solidFill>
                  <a:srgbClr val="7030A0"/>
                </a:solidFill>
                <a:latin typeface="Comic Sans MS" panose="030F0702030302020204" pitchFamily="66" charset="0"/>
              </a:rPr>
              <a:t>sa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bundok</a:t>
            </a:r>
            <a:r>
              <a:rPr lang="en-US" b="1" dirty="0">
                <a:solidFill>
                  <a:srgbClr val="7030A0"/>
                </a:solidFill>
                <a:latin typeface="Comic Sans MS" panose="030F0702030302020204" pitchFamily="66" charset="0"/>
              </a:rPr>
              <a:t> ng Sinai, </a:t>
            </a:r>
            <a:r>
              <a:rPr lang="en-US" b="1" dirty="0" err="1">
                <a:solidFill>
                  <a:srgbClr val="7030A0"/>
                </a:solidFill>
                <a:latin typeface="Comic Sans MS" panose="030F0702030302020204" pitchFamily="66" charset="0"/>
              </a:rPr>
              <a:t>na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dala</a:t>
            </a:r>
            <a:r>
              <a:rPr lang="en-US" b="1" dirty="0">
                <a:solidFill>
                  <a:srgbClr val="7030A0"/>
                </a:solidFill>
                <a:latin typeface="Comic Sans MS" panose="030F0702030302020204" pitchFamily="66" charset="0"/>
              </a:rPr>
              <a:t> ang </a:t>
            </a:r>
            <a:r>
              <a:rPr lang="en-US" b="1" dirty="0" err="1">
                <a:solidFill>
                  <a:srgbClr val="7030A0"/>
                </a:solidFill>
                <a:latin typeface="Comic Sans MS" panose="030F0702030302020204" pitchFamily="66" charset="0"/>
              </a:rPr>
              <a:t>tapyas</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bato</a:t>
            </a:r>
            <a:r>
              <a:rPr lang="en-US" b="1" dirty="0">
                <a:solidFill>
                  <a:srgbClr val="7030A0"/>
                </a:solidFill>
                <a:latin typeface="Comic Sans MS" panose="030F0702030302020204" pitchFamily="66" charset="0"/>
              </a:rPr>
              <a:t> ng </a:t>
            </a:r>
            <a:r>
              <a:rPr lang="en-US" b="1" dirty="0" err="1">
                <a:solidFill>
                  <a:srgbClr val="7030A0"/>
                </a:solidFill>
                <a:latin typeface="Comic Sans MS" panose="030F0702030302020204" pitchFamily="66" charset="0"/>
              </a:rPr>
              <a:t>patotoo</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kamay</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niya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noong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bumaba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bundok</a:t>
            </a:r>
            <a:r>
              <a:rPr lang="en-US" b="1" dirty="0">
                <a:solidFill>
                  <a:srgbClr val="7030A0"/>
                </a:solidFill>
                <a:latin typeface="Comic Sans MS" panose="030F0702030302020204" pitchFamily="66" charset="0"/>
              </a:rPr>
              <a:t> ay </a:t>
            </a:r>
            <a:r>
              <a:rPr lang="en-US" b="1" dirty="0" err="1">
                <a:solidFill>
                  <a:srgbClr val="7030A0"/>
                </a:solidFill>
                <a:latin typeface="Comic Sans MS" panose="030F0702030302020204" pitchFamily="66" charset="0"/>
              </a:rPr>
              <a:t>hindi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nalalaman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ni</a:t>
            </a:r>
            <a:r>
              <a:rPr lang="en-US" b="1" dirty="0">
                <a:solidFill>
                  <a:srgbClr val="7030A0"/>
                </a:solidFill>
                <a:latin typeface="Comic Sans MS" panose="030F0702030302020204" pitchFamily="66" charset="0"/>
              </a:rPr>
              <a:t> Moises </a:t>
            </a:r>
            <a:r>
              <a:rPr lang="en-US" b="1" dirty="0" err="1">
                <a:solidFill>
                  <a:srgbClr val="7030A0"/>
                </a:solidFill>
                <a:latin typeface="Comic Sans MS" panose="030F0702030302020204" pitchFamily="66" charset="0"/>
              </a:rPr>
              <a:t>na</a:t>
            </a:r>
            <a:r>
              <a:rPr lang="en-US" b="1" dirty="0">
                <a:solidFill>
                  <a:srgbClr val="7030A0"/>
                </a:solidFill>
                <a:latin typeface="Comic Sans MS" panose="030F0702030302020204" pitchFamily="66" charset="0"/>
              </a:rPr>
              <a:t> ang </a:t>
            </a:r>
            <a:r>
              <a:rPr lang="en-US" b="1" dirty="0" err="1">
                <a:solidFill>
                  <a:srgbClr val="7030A0"/>
                </a:solidFill>
                <a:latin typeface="Comic Sans MS" panose="030F0702030302020204" pitchFamily="66" charset="0"/>
              </a:rPr>
              <a:t>balat</a:t>
            </a:r>
            <a:r>
              <a:rPr lang="en-US" b="1" dirty="0">
                <a:solidFill>
                  <a:srgbClr val="7030A0"/>
                </a:solidFill>
                <a:latin typeface="Comic Sans MS" panose="030F0702030302020204" pitchFamily="66" charset="0"/>
              </a:rPr>
              <a:t> ng </a:t>
            </a:r>
            <a:r>
              <a:rPr lang="en-US" b="1" dirty="0" err="1">
                <a:solidFill>
                  <a:srgbClr val="7030A0"/>
                </a:solidFill>
                <a:latin typeface="Comic Sans MS" panose="030F0702030302020204" pitchFamily="66" charset="0"/>
              </a:rPr>
              <a:t>kaniyang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mukha</a:t>
            </a:r>
            <a:r>
              <a:rPr lang="en-US" b="1" dirty="0">
                <a:solidFill>
                  <a:srgbClr val="7030A0"/>
                </a:solidFill>
                <a:latin typeface="Comic Sans MS" panose="030F0702030302020204" pitchFamily="66" charset="0"/>
              </a:rPr>
              <a:t> ay </a:t>
            </a:r>
            <a:r>
              <a:rPr lang="en-US" b="1" dirty="0" err="1">
                <a:solidFill>
                  <a:srgbClr val="7030A0"/>
                </a:solidFill>
                <a:latin typeface="Comic Sans MS" panose="030F0702030302020204" pitchFamily="66" charset="0"/>
              </a:rPr>
              <a:t>nagliliwanag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dahil</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pakikipagusap</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niya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a:t>
            </a:r>
            <a:r>
              <a:rPr lang="en-US" b="1" dirty="0">
                <a:solidFill>
                  <a:srgbClr val="7030A0"/>
                </a:solidFill>
                <a:latin typeface="Comic Sans MS" panose="030F0702030302020204" pitchFamily="66" charset="0"/>
              </a:rPr>
              <a:t> Dios</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(Exodo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323439"/>
          </a:xfrm>
          <a:prstGeom prst="rect">
            <a:avLst/>
          </a:prstGeom>
          <a:noFill/>
        </p:spPr>
        <p:txBody>
          <a:bodyPr wrap="square" rtlCol="0">
            <a:spAutoFit/>
          </a:bodyPr>
          <a:lstStyle/>
          <a:p>
            <a:pPr>
              <a:spcBef>
                <a:spcPts val="600"/>
              </a:spcBef>
            </a:pPr>
            <a:r>
              <a:rPr lang="en" sz="2000" b="1" dirty="0"/>
              <a:t>N</a:t>
            </a:r>
            <a:r>
              <a:rPr lang="en-US" sz="2000" b="1" dirty="0"/>
              <a:t>a</a:t>
            </a:r>
            <a:r>
              <a:rPr lang="en" sz="2000" b="1" dirty="0"/>
              <a:t>kipag-usap ng maraming beses dati si Moises sa Dios ng “harapan”, at hanggang doon, hindi nagliwanag ang kanyang mukha. Ano ang nabago ngayon? Pansinin, na ang pagbabago ay nagpatuloy sa mahabang panahon (Ex . 34:34-35).</a:t>
            </a: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11509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spcBef>
                <a:spcPts val="600"/>
              </a:spcBef>
            </a:pPr>
            <a:r>
              <a:rPr lang="en" sz="2000" b="1" dirty="0"/>
              <a:t>Sa pagbabaliktanaw sa bahaging ito, inaanyayahan tayo ni Pablo na gayahin si Moises at pagbulay-bulayan ang kaluwalhatian ng Dios at mabago rin kagaya niya (2 Cor. 3:12-18).</a:t>
            </a:r>
          </a:p>
        </p:txBody>
      </p:sp>
      <p:sp>
        <p:nvSpPr>
          <p:cNvPr id="10" name="CuadroTexto 9">
            <a:extLst>
              <a:ext uri="{FF2B5EF4-FFF2-40B4-BE49-F238E27FC236}">
                <a16:creationId xmlns:a16="http://schemas.microsoft.com/office/drawing/2014/main" id="{44D144FE-69F3-E6CB-6F8D-9D9150F2DE0F}"/>
              </a:ext>
            </a:extLst>
          </p:cNvPr>
          <p:cNvSpPr txBox="1"/>
          <p:nvPr/>
        </p:nvSpPr>
        <p:spPr>
          <a:xfrm>
            <a:off x="4224528" y="2893992"/>
            <a:ext cx="4153821" cy="1938992"/>
          </a:xfrm>
          <a:prstGeom prst="rect">
            <a:avLst/>
          </a:prstGeom>
          <a:noFill/>
        </p:spPr>
        <p:txBody>
          <a:bodyPr wrap="square">
            <a:spAutoFit/>
          </a:bodyPr>
          <a:lstStyle/>
          <a:p>
            <a:pPr>
              <a:spcBef>
                <a:spcPts val="600"/>
              </a:spcBef>
            </a:pPr>
            <a:r>
              <a:rPr lang="en" sz="2000" b="1" dirty="0"/>
              <a:t>Ngayon ay mas kilala na ni Moises ng mainam ang Dios. Naging sakdal na ang pakikipagkaibigan nya sa Dios. Napgbulay-bulayan nya ang kaluwalhatian ng Dios, at nabago ng kaluwalhatiang iyon.</a:t>
            </a:r>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090980" cy="1015663"/>
          </a:xfrm>
          <a:prstGeom prst="rect">
            <a:avLst/>
          </a:prstGeom>
          <a:noFill/>
        </p:spPr>
        <p:txBody>
          <a:bodyPr wrap="square">
            <a:spAutoFit/>
          </a:bodyPr>
          <a:lstStyle/>
          <a:p>
            <a:pPr>
              <a:spcBef>
                <a:spcPts val="600"/>
              </a:spcBef>
            </a:pPr>
            <a:r>
              <a:rPr lang="en" sz="2000" b="1" dirty="0"/>
              <a:t>Si Moises ay halimbawa na nagpapakita kung ano ang kayang gawin ng Dios sa atin kung hahayaan natin syang baguhin ang ating katangian at hubugin tayo sa Kanyang banal na larawan.</a:t>
            </a:r>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554480" y="1038586"/>
            <a:ext cx="8814816" cy="4693593"/>
          </a:xfrm>
          <a:prstGeom prst="rect">
            <a:avLst/>
          </a:prstGeom>
          <a:noFill/>
        </p:spPr>
        <p:txBody>
          <a:bodyPr wrap="square">
            <a:spAutoFit/>
          </a:bodyPr>
          <a:lstStyle/>
          <a:p>
            <a:pPr>
              <a:spcBef>
                <a:spcPts val="600"/>
              </a:spcBef>
            </a:pPr>
            <a:r>
              <a:rPr lang="en" sz="2300" b="1" dirty="0">
                <a:latin typeface="Constantia" panose="02030602050306030303" pitchFamily="18" charset="0"/>
              </a:rPr>
              <a:t>“Sa tingin mo ba ay sinaway ng Dios si Moises sa kanyang pagpapalagay</a:t>
            </a:r>
            <a:r>
              <a:rPr lang="en-US" sz="2300" b="1" dirty="0">
                <a:latin typeface="Constantia" panose="02030602050306030303" pitchFamily="18" charset="0"/>
              </a:rPr>
              <a:t>? Hindi. Hindi </a:t>
            </a:r>
            <a:r>
              <a:rPr lang="en-US" sz="2300" b="1" dirty="0" err="1">
                <a:latin typeface="Constantia" panose="02030602050306030303" pitchFamily="18" charset="0"/>
              </a:rPr>
              <a:t>ginawa</a:t>
            </a:r>
            <a:r>
              <a:rPr lang="en-US" sz="2300" b="1" dirty="0">
                <a:latin typeface="Constantia" panose="02030602050306030303" pitchFamily="18" charset="0"/>
              </a:rPr>
              <a:t> </a:t>
            </a:r>
            <a:r>
              <a:rPr lang="en-US" sz="2300" b="1" dirty="0" err="1">
                <a:latin typeface="Constantia" panose="02030602050306030303" pitchFamily="18" charset="0"/>
              </a:rPr>
              <a:t>ni</a:t>
            </a:r>
            <a:r>
              <a:rPr lang="en-US" sz="2300" b="1" dirty="0">
                <a:latin typeface="Constantia" panose="02030602050306030303" pitchFamily="18" charset="0"/>
              </a:rPr>
              <a:t> Moises </a:t>
            </a:r>
            <a:r>
              <a:rPr lang="en-US" sz="2300" b="1" dirty="0" err="1">
                <a:latin typeface="Constantia" panose="02030602050306030303" pitchFamily="18" charset="0"/>
              </a:rPr>
              <a:t>itong</a:t>
            </a:r>
            <a:r>
              <a:rPr lang="en-US" sz="2300" b="1" dirty="0">
                <a:latin typeface="Constantia" panose="02030602050306030303" pitchFamily="18" charset="0"/>
              </a:rPr>
              <a:t> </a:t>
            </a:r>
            <a:r>
              <a:rPr lang="en-US" sz="2300" b="1" dirty="0" err="1">
                <a:latin typeface="Constantia" panose="02030602050306030303" pitchFamily="18" charset="0"/>
              </a:rPr>
              <a:t>pakiusap</a:t>
            </a:r>
            <a:r>
              <a:rPr lang="en-US" sz="2300" b="1" dirty="0">
                <a:latin typeface="Constantia" panose="02030602050306030303" pitchFamily="18" charset="0"/>
              </a:rPr>
              <a:t> </a:t>
            </a:r>
            <a:r>
              <a:rPr lang="en-US" sz="2300" b="1" dirty="0" err="1">
                <a:latin typeface="Constantia" panose="02030602050306030303" pitchFamily="18" charset="0"/>
              </a:rPr>
              <a:t>mula</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pang-</a:t>
            </a:r>
            <a:r>
              <a:rPr lang="en-US" sz="2300" b="1" dirty="0" err="1">
                <a:latin typeface="Constantia" panose="02030602050306030303" pitchFamily="18" charset="0"/>
              </a:rPr>
              <a:t>oosyoso</a:t>
            </a:r>
            <a:r>
              <a:rPr lang="en-US" sz="2300" b="1" dirty="0">
                <a:latin typeface="Constantia" panose="02030602050306030303" pitchFamily="18" charset="0"/>
              </a:rPr>
              <a:t>. May </a:t>
            </a:r>
            <a:r>
              <a:rPr lang="en-US" sz="2300" b="1" dirty="0" err="1">
                <a:latin typeface="Constantia" panose="02030602050306030303" pitchFamily="18" charset="0"/>
              </a:rPr>
              <a:t>nakikita</a:t>
            </a:r>
            <a:r>
              <a:rPr lang="en-US" sz="2300" b="1" dirty="0">
                <a:latin typeface="Constantia" panose="02030602050306030303" pitchFamily="18" charset="0"/>
              </a:rPr>
              <a:t> </a:t>
            </a:r>
            <a:r>
              <a:rPr lang="en-US" sz="2300" b="1" dirty="0" err="1">
                <a:latin typeface="Constantia" panose="02030602050306030303" pitchFamily="18" charset="0"/>
              </a:rPr>
              <a:t>syang</a:t>
            </a:r>
            <a:r>
              <a:rPr lang="en-US" sz="2300" b="1" dirty="0">
                <a:latin typeface="Constantia" panose="02030602050306030303" pitchFamily="18" charset="0"/>
              </a:rPr>
              <a:t> </a:t>
            </a:r>
            <a:r>
              <a:rPr lang="en-US" sz="2300" b="1" dirty="0" err="1">
                <a:latin typeface="Constantia" panose="02030602050306030303" pitchFamily="18" charset="0"/>
              </a:rPr>
              <a:t>dahilan</a:t>
            </a:r>
            <a:r>
              <a:rPr lang="en-US" sz="2300" b="1" dirty="0">
                <a:latin typeface="Constantia" panose="02030602050306030303" pitchFamily="18" charset="0"/>
              </a:rPr>
              <a:t>. Nakita </a:t>
            </a:r>
            <a:r>
              <a:rPr lang="en-US" sz="2300" b="1" dirty="0" err="1">
                <a:latin typeface="Constantia" panose="02030602050306030303" pitchFamily="18" charset="0"/>
              </a:rPr>
              <a:t>nya</a:t>
            </a:r>
            <a:r>
              <a:rPr lang="en-US" sz="2300" b="1" dirty="0">
                <a:latin typeface="Constantia" panose="02030602050306030303" pitchFamily="18" charset="0"/>
              </a:rPr>
              <a:t> </a:t>
            </a:r>
            <a:r>
              <a:rPr lang="en-US" sz="2300" b="1" dirty="0" err="1">
                <a:latin typeface="Constantia" panose="02030602050306030303" pitchFamily="18" charset="0"/>
              </a:rPr>
              <a:t>na</a:t>
            </a:r>
            <a:r>
              <a:rPr lang="en-US" sz="2300" b="1" dirty="0">
                <a:latin typeface="Constantia" panose="02030602050306030303" pitchFamily="18" charset="0"/>
              </a:rPr>
              <a:t> </a:t>
            </a:r>
            <a:r>
              <a:rPr lang="en-US" sz="2300" b="1" dirty="0" err="1">
                <a:latin typeface="Constantia" panose="02030602050306030303" pitchFamily="18" charset="0"/>
              </a:rPr>
              <a:t>hindi</a:t>
            </a:r>
            <a:r>
              <a:rPr lang="en-US" sz="2300" b="1" dirty="0">
                <a:latin typeface="Constantia" panose="02030602050306030303" pitchFamily="18" charset="0"/>
              </a:rPr>
              <a:t> </a:t>
            </a:r>
            <a:r>
              <a:rPr lang="en-US" sz="2300" b="1" dirty="0" err="1">
                <a:latin typeface="Constantia" panose="02030602050306030303" pitchFamily="18" charset="0"/>
              </a:rPr>
              <a:t>nya</a:t>
            </a:r>
            <a:r>
              <a:rPr lang="en-US" sz="2300" b="1" dirty="0">
                <a:latin typeface="Constantia" panose="02030602050306030303" pitchFamily="18" charset="0"/>
              </a:rPr>
              <a:t> </a:t>
            </a:r>
            <a:r>
              <a:rPr lang="en-US" sz="2300" b="1" dirty="0" err="1">
                <a:latin typeface="Constantia" panose="02030602050306030303" pitchFamily="18" charset="0"/>
              </a:rPr>
              <a:t>kayang</a:t>
            </a:r>
            <a:r>
              <a:rPr lang="en-US" sz="2300" b="1" dirty="0">
                <a:latin typeface="Constantia" panose="02030602050306030303" pitchFamily="18" charset="0"/>
              </a:rPr>
              <a:t> </a:t>
            </a:r>
            <a:r>
              <a:rPr lang="en-US" sz="2300" b="1" dirty="0" err="1">
                <a:latin typeface="Constantia" panose="02030602050306030303" pitchFamily="18" charset="0"/>
              </a:rPr>
              <a:t>gawin</a:t>
            </a:r>
            <a:r>
              <a:rPr lang="en-US" sz="2300" b="1" dirty="0">
                <a:latin typeface="Constantia" panose="02030602050306030303" pitchFamily="18" charset="0"/>
              </a:rPr>
              <a:t> ang </a:t>
            </a:r>
            <a:r>
              <a:rPr lang="en-US" sz="2300" b="1" dirty="0" err="1">
                <a:latin typeface="Constantia" panose="02030602050306030303" pitchFamily="18" charset="0"/>
              </a:rPr>
              <a:t>gawain</a:t>
            </a:r>
            <a:r>
              <a:rPr lang="en-US" sz="2300" b="1" dirty="0">
                <a:latin typeface="Constantia" panose="02030602050306030303" pitchFamily="18" charset="0"/>
              </a:rPr>
              <a:t> ng Dios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sariling</a:t>
            </a:r>
            <a:r>
              <a:rPr lang="en-US" sz="2300" b="1" dirty="0">
                <a:latin typeface="Constantia" panose="02030602050306030303" pitchFamily="18" charset="0"/>
              </a:rPr>
              <a:t> </a:t>
            </a:r>
            <a:r>
              <a:rPr lang="en-US" sz="2300" b="1" dirty="0" err="1">
                <a:latin typeface="Constantia" panose="02030602050306030303" pitchFamily="18" charset="0"/>
              </a:rPr>
              <a:t>lakas</a:t>
            </a:r>
            <a:r>
              <a:rPr lang="en-US" sz="2300" b="1" dirty="0">
                <a:latin typeface="Constantia" panose="02030602050306030303" pitchFamily="18" charset="0"/>
              </a:rPr>
              <a:t>. Alam </a:t>
            </a:r>
            <a:r>
              <a:rPr lang="en-US" sz="2300" b="1" dirty="0" err="1">
                <a:latin typeface="Constantia" panose="02030602050306030303" pitchFamily="18" charset="0"/>
              </a:rPr>
              <a:t>nyang</a:t>
            </a:r>
            <a:r>
              <a:rPr lang="en-US" sz="2300" b="1" dirty="0">
                <a:latin typeface="Constantia" panose="02030602050306030303" pitchFamily="18" charset="0"/>
              </a:rPr>
              <a:t> kung </a:t>
            </a:r>
            <a:r>
              <a:rPr lang="en-US" sz="2300" b="1" dirty="0" err="1">
                <a:latin typeface="Constantia" panose="02030602050306030303" pitchFamily="18" charset="0"/>
              </a:rPr>
              <a:t>makikita</a:t>
            </a:r>
            <a:r>
              <a:rPr lang="en-US" sz="2300" b="1" dirty="0">
                <a:latin typeface="Constantia" panose="02030602050306030303" pitchFamily="18" charset="0"/>
              </a:rPr>
              <a:t> </a:t>
            </a:r>
            <a:r>
              <a:rPr lang="en-US" sz="2300" b="1" dirty="0" err="1">
                <a:latin typeface="Constantia" panose="02030602050306030303" pitchFamily="18" charset="0"/>
              </a:rPr>
              <a:t>nya</a:t>
            </a:r>
            <a:r>
              <a:rPr lang="en-US" sz="2300" b="1" dirty="0">
                <a:latin typeface="Constantia" panose="02030602050306030303" pitchFamily="18" charset="0"/>
              </a:rPr>
              <a:t> ng </a:t>
            </a:r>
            <a:r>
              <a:rPr lang="en-US" sz="2300" b="1" dirty="0" err="1">
                <a:latin typeface="Constantia" panose="02030602050306030303" pitchFamily="18" charset="0"/>
              </a:rPr>
              <a:t>malinaw</a:t>
            </a:r>
            <a:r>
              <a:rPr lang="en-US" sz="2300" b="1" dirty="0">
                <a:latin typeface="Constantia" panose="02030602050306030303" pitchFamily="18" charset="0"/>
              </a:rPr>
              <a:t> ang </a:t>
            </a:r>
            <a:r>
              <a:rPr lang="en-US" sz="2300" b="1" dirty="0" err="1">
                <a:latin typeface="Constantia" panose="02030602050306030303" pitchFamily="18" charset="0"/>
              </a:rPr>
              <a:t>kaluwalhatian</a:t>
            </a:r>
            <a:r>
              <a:rPr lang="en-US" sz="2300" b="1" dirty="0">
                <a:latin typeface="Constantia" panose="02030602050306030303" pitchFamily="18" charset="0"/>
              </a:rPr>
              <a:t> ng Dios, </a:t>
            </a:r>
            <a:r>
              <a:rPr lang="en-US" sz="2300" b="1" dirty="0" err="1">
                <a:latin typeface="Constantia" panose="02030602050306030303" pitchFamily="18" charset="0"/>
              </a:rPr>
              <a:t>mapapalakas</a:t>
            </a:r>
            <a:r>
              <a:rPr lang="en-US" sz="2300" b="1" dirty="0">
                <a:latin typeface="Constantia" panose="02030602050306030303" pitchFamily="18" charset="0"/>
              </a:rPr>
              <a:t> </a:t>
            </a:r>
            <a:r>
              <a:rPr lang="en-US" sz="2300" b="1" dirty="0" err="1">
                <a:latin typeface="Constantia" panose="02030602050306030303" pitchFamily="18" charset="0"/>
              </a:rPr>
              <a:t>sya</a:t>
            </a:r>
            <a:r>
              <a:rPr lang="en-US" sz="2300" b="1" dirty="0">
                <a:latin typeface="Constantia" panose="02030602050306030303" pitchFamily="18" charset="0"/>
              </a:rPr>
              <a:t> </a:t>
            </a:r>
            <a:r>
              <a:rPr lang="en-US" sz="2300" b="1" dirty="0" err="1">
                <a:latin typeface="Constantia" panose="02030602050306030303" pitchFamily="18" charset="0"/>
              </a:rPr>
              <a:t>upang</a:t>
            </a:r>
            <a:r>
              <a:rPr lang="en-US" sz="2300" b="1" dirty="0">
                <a:latin typeface="Constantia" panose="02030602050306030303" pitchFamily="18" charset="0"/>
              </a:rPr>
              <a:t> </a:t>
            </a:r>
            <a:r>
              <a:rPr lang="en-US" sz="2300" b="1" dirty="0" err="1">
                <a:latin typeface="Constantia" panose="02030602050306030303" pitchFamily="18" charset="0"/>
              </a:rPr>
              <a:t>gawin</a:t>
            </a:r>
            <a:r>
              <a:rPr lang="en-US" sz="2300" b="1" dirty="0">
                <a:latin typeface="Constantia" panose="02030602050306030303" pitchFamily="18" charset="0"/>
              </a:rPr>
              <a:t> ang </a:t>
            </a:r>
            <a:r>
              <a:rPr lang="en-US" sz="2300" b="1" dirty="0" err="1">
                <a:latin typeface="Constantia" panose="02030602050306030303" pitchFamily="18" charset="0"/>
              </a:rPr>
              <a:t>mahalagang</a:t>
            </a:r>
            <a:r>
              <a:rPr lang="en-US" sz="2300" b="1" dirty="0">
                <a:latin typeface="Constantia" panose="02030602050306030303" pitchFamily="18" charset="0"/>
              </a:rPr>
              <a:t> </a:t>
            </a:r>
            <a:r>
              <a:rPr lang="en-US" sz="2300" b="1" dirty="0" err="1">
                <a:latin typeface="Constantia" panose="02030602050306030303" pitchFamily="18" charset="0"/>
              </a:rPr>
              <a:t>misyon</a:t>
            </a:r>
            <a:r>
              <a:rPr lang="en-US" sz="2300" b="1" dirty="0">
                <a:latin typeface="Constantia" panose="02030602050306030303" pitchFamily="18" charset="0"/>
              </a:rPr>
              <a:t>, </a:t>
            </a:r>
            <a:r>
              <a:rPr lang="en-US" sz="2300" b="1" dirty="0" err="1">
                <a:latin typeface="Constantia" panose="02030602050306030303" pitchFamily="18" charset="0"/>
              </a:rPr>
              <a:t>hindi</a:t>
            </a:r>
            <a:r>
              <a:rPr lang="en-US" sz="2300" b="1" dirty="0">
                <a:latin typeface="Constantia" panose="02030602050306030303" pitchFamily="18" charset="0"/>
              </a:rPr>
              <a:t> ng </a:t>
            </a:r>
            <a:r>
              <a:rPr lang="en-US" sz="2300" b="1" dirty="0" err="1">
                <a:latin typeface="Constantia" panose="02030602050306030303" pitchFamily="18" charset="0"/>
              </a:rPr>
              <a:t>sarili</a:t>
            </a:r>
            <a:r>
              <a:rPr lang="en-US" sz="2300" b="1" dirty="0">
                <a:latin typeface="Constantia" panose="02030602050306030303" pitchFamily="18" charset="0"/>
              </a:rPr>
              <a:t>, </a:t>
            </a:r>
            <a:r>
              <a:rPr lang="en-US" sz="2300" b="1" dirty="0" err="1">
                <a:latin typeface="Constantia" panose="02030602050306030303" pitchFamily="18" charset="0"/>
              </a:rPr>
              <a:t>ngunit</a:t>
            </a:r>
            <a:r>
              <a:rPr lang="en-US" sz="2300" b="1" dirty="0">
                <a:latin typeface="Constantia" panose="02030602050306030303" pitchFamily="18" charset="0"/>
              </a:rPr>
              <a:t> ng </a:t>
            </a:r>
            <a:r>
              <a:rPr lang="en-US" sz="2300" b="1" dirty="0" err="1">
                <a:latin typeface="Constantia" panose="02030602050306030303" pitchFamily="18" charset="0"/>
              </a:rPr>
              <a:t>lakas</a:t>
            </a:r>
            <a:r>
              <a:rPr lang="en-US" sz="2300" b="1" dirty="0">
                <a:latin typeface="Constantia" panose="02030602050306030303" pitchFamily="18" charset="0"/>
              </a:rPr>
              <a:t> ng Dios </a:t>
            </a:r>
            <a:r>
              <a:rPr lang="en-US" sz="2300" b="1" dirty="0" err="1">
                <a:latin typeface="Constantia" panose="02030602050306030303" pitchFamily="18" charset="0"/>
              </a:rPr>
              <a:t>na</a:t>
            </a:r>
            <a:r>
              <a:rPr lang="en-US" sz="2300" b="1" dirty="0">
                <a:latin typeface="Constantia" panose="02030602050306030303" pitchFamily="18" charset="0"/>
              </a:rPr>
              <a:t> </a:t>
            </a:r>
            <a:r>
              <a:rPr lang="en-US" sz="2300" b="1" dirty="0" err="1">
                <a:latin typeface="Constantia" panose="02030602050306030303" pitchFamily="18" charset="0"/>
              </a:rPr>
              <a:t>Makapangyarihan</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lahat. </a:t>
            </a:r>
            <a:r>
              <a:rPr lang="en-US" sz="2300" b="1" dirty="0" err="1">
                <a:latin typeface="Constantia" panose="02030602050306030303" pitchFamily="18" charset="0"/>
              </a:rPr>
              <a:t>Nahihimok</a:t>
            </a:r>
            <a:r>
              <a:rPr lang="en-US" sz="2300" b="1" dirty="0">
                <a:latin typeface="Constantia" panose="02030602050306030303" pitchFamily="18" charset="0"/>
              </a:rPr>
              <a:t> ang </a:t>
            </a:r>
            <a:r>
              <a:rPr lang="en-US" sz="2300" b="1" dirty="0" err="1">
                <a:latin typeface="Constantia" panose="02030602050306030303" pitchFamily="18" charset="0"/>
              </a:rPr>
              <a:t>buong</a:t>
            </a:r>
            <a:r>
              <a:rPr lang="en-US" sz="2300" b="1" dirty="0">
                <a:latin typeface="Constantia" panose="02030602050306030303" pitchFamily="18" charset="0"/>
              </a:rPr>
              <a:t> </a:t>
            </a:r>
            <a:r>
              <a:rPr lang="en-US" sz="2300" b="1" dirty="0" err="1">
                <a:latin typeface="Constantia" panose="02030602050306030303" pitchFamily="18" charset="0"/>
              </a:rPr>
              <a:t>pagkatao</a:t>
            </a:r>
            <a:r>
              <a:rPr lang="en-US" sz="2300" b="1" dirty="0">
                <a:latin typeface="Constantia" panose="02030602050306030303" pitchFamily="18" charset="0"/>
              </a:rPr>
              <a:t> </a:t>
            </a:r>
            <a:r>
              <a:rPr lang="en-US" sz="2300" b="1" dirty="0" err="1">
                <a:latin typeface="Constantia" panose="02030602050306030303" pitchFamily="18" charset="0"/>
              </a:rPr>
              <a:t>nya</a:t>
            </a:r>
            <a:r>
              <a:rPr lang="en-US" sz="2300" b="1" dirty="0">
                <a:latin typeface="Constantia" panose="02030602050306030303" pitchFamily="18" charset="0"/>
              </a:rPr>
              <a:t> </a:t>
            </a:r>
            <a:r>
              <a:rPr lang="en-US" sz="2300" b="1" dirty="0" err="1">
                <a:latin typeface="Constantia" panose="02030602050306030303" pitchFamily="18" charset="0"/>
              </a:rPr>
              <a:t>tungo</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Dios; </a:t>
            </a:r>
            <a:r>
              <a:rPr lang="en-US" sz="2300" b="1" dirty="0" err="1">
                <a:latin typeface="Constantia" panose="02030602050306030303" pitchFamily="18" charset="0"/>
              </a:rPr>
              <a:t>ninais</a:t>
            </a:r>
            <a:r>
              <a:rPr lang="en-US" sz="2300" b="1" dirty="0">
                <a:latin typeface="Constantia" panose="02030602050306030303" pitchFamily="18" charset="0"/>
              </a:rPr>
              <a:t> Nyang </a:t>
            </a:r>
            <a:r>
              <a:rPr lang="en-US" sz="2300" b="1" dirty="0" err="1">
                <a:latin typeface="Constantia" panose="02030602050306030303" pitchFamily="18" charset="0"/>
              </a:rPr>
              <a:t>makilala</a:t>
            </a:r>
            <a:r>
              <a:rPr lang="en-US" sz="2300" b="1" dirty="0">
                <a:latin typeface="Constantia" panose="02030602050306030303" pitchFamily="18" charset="0"/>
              </a:rPr>
              <a:t> Sya ng </a:t>
            </a:r>
            <a:r>
              <a:rPr lang="en-US" sz="2300" b="1" dirty="0" err="1">
                <a:latin typeface="Constantia" panose="02030602050306030303" pitchFamily="18" charset="0"/>
              </a:rPr>
              <a:t>higit</a:t>
            </a:r>
            <a:r>
              <a:rPr lang="en-US" sz="2300" b="1" dirty="0">
                <a:latin typeface="Constantia" panose="02030602050306030303" pitchFamily="18" charset="0"/>
              </a:rPr>
              <a:t>, </a:t>
            </a:r>
            <a:r>
              <a:rPr lang="en-US" sz="2300" b="1" dirty="0" err="1">
                <a:latin typeface="Constantia" panose="02030602050306030303" pitchFamily="18" charset="0"/>
              </a:rPr>
              <a:t>upang</a:t>
            </a:r>
            <a:r>
              <a:rPr lang="en-US" sz="2300" b="1" dirty="0">
                <a:latin typeface="Constantia" panose="02030602050306030303" pitchFamily="18" charset="0"/>
              </a:rPr>
              <a:t> </a:t>
            </a:r>
            <a:r>
              <a:rPr lang="en-US" sz="2300" b="1" dirty="0" err="1">
                <a:latin typeface="Constantia" panose="02030602050306030303" pitchFamily="18" charset="0"/>
              </a:rPr>
              <a:t>maramdaman</a:t>
            </a:r>
            <a:r>
              <a:rPr lang="en-US" sz="2300" b="1" dirty="0">
                <a:latin typeface="Constantia" panose="02030602050306030303" pitchFamily="18" charset="0"/>
              </a:rPr>
              <a:t> </a:t>
            </a:r>
            <a:r>
              <a:rPr lang="en-US" sz="2300" b="1" dirty="0" err="1">
                <a:latin typeface="Constantia" panose="02030602050306030303" pitchFamily="18" charset="0"/>
              </a:rPr>
              <a:t>nya</a:t>
            </a:r>
            <a:r>
              <a:rPr lang="en-US" sz="2300" b="1" dirty="0">
                <a:latin typeface="Constantia" panose="02030602050306030303" pitchFamily="18" charset="0"/>
              </a:rPr>
              <a:t> ang </a:t>
            </a:r>
            <a:r>
              <a:rPr lang="en-US" sz="2300" b="1" dirty="0" err="1">
                <a:latin typeface="Constantia" panose="02030602050306030303" pitchFamily="18" charset="0"/>
              </a:rPr>
              <a:t>presenya</a:t>
            </a:r>
            <a:r>
              <a:rPr lang="en-US" sz="2300" b="1" dirty="0">
                <a:latin typeface="Constantia" panose="02030602050306030303" pitchFamily="18" charset="0"/>
              </a:rPr>
              <a:t> ng Dios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bawat</a:t>
            </a:r>
            <a:r>
              <a:rPr lang="en-US" sz="2300" b="1" dirty="0">
                <a:latin typeface="Constantia" panose="02030602050306030303" pitchFamily="18" charset="0"/>
              </a:rPr>
              <a:t> </a:t>
            </a:r>
            <a:r>
              <a:rPr lang="en-US" sz="2300" b="1" dirty="0" err="1">
                <a:latin typeface="Constantia" panose="02030602050306030303" pitchFamily="18" charset="0"/>
              </a:rPr>
              <a:t>kahirapan</a:t>
            </a:r>
            <a:r>
              <a:rPr lang="en-US" sz="2300" b="1" dirty="0">
                <a:latin typeface="Constantia" panose="02030602050306030303" pitchFamily="18" charset="0"/>
              </a:rPr>
              <a:t> o </a:t>
            </a:r>
            <a:r>
              <a:rPr lang="en-US" sz="2300" b="1" dirty="0" err="1">
                <a:latin typeface="Constantia" panose="02030602050306030303" pitchFamily="18" charset="0"/>
              </a:rPr>
              <a:t>kagipitan</a:t>
            </a:r>
            <a:r>
              <a:rPr lang="en-US" sz="2300" b="1" dirty="0">
                <a:latin typeface="Constantia" panose="02030602050306030303" pitchFamily="18" charset="0"/>
              </a:rPr>
              <a:t>. Hindi </a:t>
            </a:r>
            <a:r>
              <a:rPr lang="en-US" sz="2300" b="1" dirty="0" err="1">
                <a:latin typeface="Constantia" panose="02030602050306030303" pitchFamily="18" charset="0"/>
              </a:rPr>
              <a:t>dahil</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pagkamakasarili</a:t>
            </a:r>
            <a:r>
              <a:rPr lang="en-US" sz="2300" b="1" dirty="0">
                <a:latin typeface="Constantia" panose="02030602050306030303" pitchFamily="18" charset="0"/>
              </a:rPr>
              <a:t> </a:t>
            </a:r>
            <a:r>
              <a:rPr lang="en-US" sz="2300" b="1" dirty="0" err="1">
                <a:latin typeface="Constantia" panose="02030602050306030303" pitchFamily="18" charset="0"/>
              </a:rPr>
              <a:t>na</a:t>
            </a:r>
            <a:r>
              <a:rPr lang="en-US" sz="2300" b="1" dirty="0">
                <a:latin typeface="Constantia" panose="02030602050306030303" pitchFamily="18" charset="0"/>
              </a:rPr>
              <a:t> </a:t>
            </a:r>
            <a:r>
              <a:rPr lang="en-US" sz="2300" b="1" dirty="0" err="1">
                <a:latin typeface="Constantia" panose="02030602050306030303" pitchFamily="18" charset="0"/>
              </a:rPr>
              <a:t>hiniling</a:t>
            </a:r>
            <a:r>
              <a:rPr lang="en-US" sz="2300" b="1" dirty="0">
                <a:latin typeface="Constantia" panose="02030602050306030303" pitchFamily="18" charset="0"/>
              </a:rPr>
              <a:t> </a:t>
            </a:r>
            <a:r>
              <a:rPr lang="en-US" sz="2300" b="1" dirty="0" err="1">
                <a:latin typeface="Constantia" panose="02030602050306030303" pitchFamily="18" charset="0"/>
              </a:rPr>
              <a:t>ni</a:t>
            </a:r>
            <a:r>
              <a:rPr lang="en-US" sz="2300" b="1" dirty="0">
                <a:latin typeface="Constantia" panose="02030602050306030303" pitchFamily="18" charset="0"/>
              </a:rPr>
              <a:t> Moises </a:t>
            </a:r>
            <a:r>
              <a:rPr lang="en-US" sz="2300" b="1" dirty="0" err="1">
                <a:latin typeface="Constantia" panose="02030602050306030303" pitchFamily="18" charset="0"/>
              </a:rPr>
              <a:t>na</a:t>
            </a:r>
            <a:r>
              <a:rPr lang="en-US" sz="2300" b="1" dirty="0">
                <a:latin typeface="Constantia" panose="02030602050306030303" pitchFamily="18" charset="0"/>
              </a:rPr>
              <a:t> </a:t>
            </a:r>
            <a:r>
              <a:rPr lang="en-US" sz="2300" b="1" dirty="0" err="1">
                <a:latin typeface="Constantia" panose="02030602050306030303" pitchFamily="18" charset="0"/>
              </a:rPr>
              <a:t>makita</a:t>
            </a:r>
            <a:r>
              <a:rPr lang="en-US" sz="2300" b="1" dirty="0">
                <a:latin typeface="Constantia" panose="02030602050306030303" pitchFamily="18" charset="0"/>
              </a:rPr>
              <a:t> ang </a:t>
            </a:r>
            <a:r>
              <a:rPr lang="en-US" sz="2300" b="1" dirty="0" err="1">
                <a:latin typeface="Constantia" panose="02030602050306030303" pitchFamily="18" charset="0"/>
              </a:rPr>
              <a:t>kaluwalhatian</a:t>
            </a:r>
            <a:r>
              <a:rPr lang="en-US" sz="2300" b="1" dirty="0">
                <a:latin typeface="Constantia" panose="02030602050306030303" pitchFamily="18" charset="0"/>
              </a:rPr>
              <a:t> ng Dios. Ang tangi Nyang </a:t>
            </a:r>
            <a:r>
              <a:rPr lang="en-US" sz="2300" b="1" dirty="0" err="1">
                <a:latin typeface="Constantia" panose="02030602050306030303" pitchFamily="18" charset="0"/>
              </a:rPr>
              <a:t>hangarin</a:t>
            </a:r>
            <a:r>
              <a:rPr lang="en-US" sz="2300" b="1" dirty="0">
                <a:latin typeface="Constantia" panose="02030602050306030303" pitchFamily="18" charset="0"/>
              </a:rPr>
              <a:t> ay </a:t>
            </a:r>
            <a:r>
              <a:rPr lang="en-US" sz="2300" b="1" dirty="0" err="1">
                <a:latin typeface="Constantia" panose="02030602050306030303" pitchFamily="18" charset="0"/>
              </a:rPr>
              <a:t>parangalan</a:t>
            </a:r>
            <a:r>
              <a:rPr lang="en-US" sz="2300" b="1" dirty="0">
                <a:latin typeface="Constantia" panose="02030602050306030303" pitchFamily="18" charset="0"/>
              </a:rPr>
              <a:t> ang </a:t>
            </a:r>
            <a:r>
              <a:rPr lang="en-US" sz="2300" b="1" dirty="0" err="1">
                <a:latin typeface="Constantia" panose="02030602050306030303" pitchFamily="18" charset="0"/>
              </a:rPr>
              <a:t>kanyang</a:t>
            </a:r>
            <a:r>
              <a:rPr lang="en-US" sz="2300" b="1" dirty="0">
                <a:latin typeface="Constantia" panose="02030602050306030303" pitchFamily="18" charset="0"/>
              </a:rPr>
              <a:t> </a:t>
            </a:r>
            <a:r>
              <a:rPr lang="en-US" sz="2300" b="1" dirty="0" err="1">
                <a:latin typeface="Constantia" panose="02030602050306030303" pitchFamily="18" charset="0"/>
              </a:rPr>
              <a:t>Manlalalang</a:t>
            </a:r>
            <a:r>
              <a:rPr lang="en-US" sz="2300" b="1" dirty="0">
                <a:latin typeface="Constantia" panose="02030602050306030303" pitchFamily="18" charset="0"/>
              </a:rPr>
              <a:t>.</a:t>
            </a:r>
            <a:r>
              <a:rPr lang="en" sz="2300" b="1" dirty="0">
                <a:latin typeface="Constantia" panose="02030602050306030303" pitchFamily="18" charset="0"/>
              </a:rPr>
              <a:t>”</a:t>
            </a:r>
          </a:p>
        </p:txBody>
      </p:sp>
      <p:sp>
        <p:nvSpPr>
          <p:cNvPr id="4" name="CuadroTexto 3">
            <a:extLst>
              <a:ext uri="{FF2B5EF4-FFF2-40B4-BE49-F238E27FC236}">
                <a16:creationId xmlns:a16="http://schemas.microsoft.com/office/drawing/2014/main" id="{C0EC441C-B8D3-77B6-5F93-362068257AF1}"/>
              </a:ext>
            </a:extLst>
          </p:cNvPr>
          <p:cNvSpPr txBox="1"/>
          <p:nvPr/>
        </p:nvSpPr>
        <p:spPr>
          <a:xfrm>
            <a:off x="6575704" y="146850"/>
            <a:ext cx="4680319" cy="338554"/>
          </a:xfrm>
          <a:prstGeom prst="rect">
            <a:avLst/>
          </a:prstGeom>
          <a:noFill/>
        </p:spPr>
        <p:txBody>
          <a:bodyPr wrap="none" rtlCol="0">
            <a:spAutoFit/>
          </a:bodyPr>
          <a:lstStyle/>
          <a:p>
            <a:pPr algn="r"/>
            <a:r>
              <a:rPr lang="en" sz="1600" b="1" dirty="0">
                <a:solidFill>
                  <a:srgbClr val="EFE4C4"/>
                </a:solidFill>
              </a:rPr>
              <a:t>EGW (In Heavenly Places, August 22)</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764571" y="197345"/>
            <a:ext cx="5290249" cy="64633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Panginoo'y</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nagdaan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harap</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niya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itinanyag</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Panginoon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Panginoong</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Dios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puspos</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kahabagan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mapagkaloob</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banayad</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pagkagalit</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sagana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kaawaan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katotohanan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Na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gumagamit</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kaawaan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libolibo</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nagpapatawad</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kasamaan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pagsalangsang</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kasalanan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anomang</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paraan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ay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hindi</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aariing</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walang</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sala ang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salarin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dinadalaw</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kasamaan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mga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ama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mga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anak</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mga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anak</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ng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mga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anak</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hanggang</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ikatlo</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ika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apat</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salin</a:t>
            </a:r>
            <a:r>
              <a:rPr kumimoji="0" lang="es-E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Exodo</a:t>
            </a:r>
            <a:r>
              <a:rPr kumimoji="0" lang="es-ES"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34:6,7</a:t>
            </a: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5133975" y="3549050"/>
            <a:ext cx="7058025" cy="3416320"/>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C51A11"/>
                </a:solidFill>
              </a:rPr>
              <a:t>Si Moises at Dios:</a:t>
            </a:r>
          </a:p>
          <a:p>
            <a:pPr lvl="1">
              <a:spcBef>
                <a:spcPts val="1200"/>
              </a:spcBef>
            </a:pPr>
            <a:r>
              <a:rPr lang="en" sz="2000" b="1" dirty="0"/>
              <a:t>Pakikipagtagpo sa Dios (Exodo 33:7-11)</a:t>
            </a:r>
          </a:p>
          <a:p>
            <a:pPr lvl="1">
              <a:spcBef>
                <a:spcPts val="1200"/>
              </a:spcBef>
            </a:pPr>
            <a:r>
              <a:rPr lang="en" sz="2000" b="1" dirty="0"/>
              <a:t>Pagkilala ng mainam sa Dios (Exodo 33:12-17)</a:t>
            </a:r>
          </a:p>
          <a:p>
            <a:pPr>
              <a:spcBef>
                <a:spcPts val="1200"/>
              </a:spcBef>
            </a:pPr>
            <a:r>
              <a:rPr lang="en" sz="2000" b="1" dirty="0">
                <a:solidFill>
                  <a:srgbClr val="AD0CBA"/>
                </a:solidFill>
              </a:rPr>
              <a:t>Ang kaluwalhatian ng Dios:</a:t>
            </a:r>
          </a:p>
          <a:p>
            <a:pPr lvl="1">
              <a:spcBef>
                <a:spcPts val="1200"/>
              </a:spcBef>
            </a:pPr>
            <a:r>
              <a:rPr lang="en" sz="1600" b="1" dirty="0"/>
              <a:t>Ang hangaring malaman ang kaluwalhatian ng Dios (Exodo 33:18-23)</a:t>
            </a:r>
          </a:p>
          <a:p>
            <a:pPr lvl="1">
              <a:spcBef>
                <a:spcPts val="1200"/>
              </a:spcBef>
            </a:pPr>
            <a:r>
              <a:rPr lang="en" sz="2000" b="1" dirty="0"/>
              <a:t>Ang pangitain ng kaluwalhatian ng Dios (Exo. 34:1-28)</a:t>
            </a:r>
          </a:p>
          <a:p>
            <a:pPr lvl="1">
              <a:spcBef>
                <a:spcPts val="1200"/>
              </a:spcBef>
            </a:pPr>
            <a:r>
              <a:rPr lang="en" sz="2000" b="1" dirty="0"/>
              <a:t>Ang resulta ng pagkakita sa kaluwalhatian ng Dios </a:t>
            </a:r>
            <a:r>
              <a:rPr lang="en" sz="1600" b="1" dirty="0"/>
              <a:t>(Exodo 34:29-35)</a:t>
            </a:r>
            <a:endParaRPr lang="en" sz="2000" b="1" dirty="0"/>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10" y="128028"/>
            <a:ext cx="6835874" cy="707886"/>
          </a:xfrm>
          <a:prstGeom prst="rect">
            <a:avLst/>
          </a:prstGeom>
          <a:noFill/>
        </p:spPr>
        <p:txBody>
          <a:bodyPr wrap="square" rtlCol="0">
            <a:spAutoFit/>
          </a:bodyPr>
          <a:lstStyle/>
          <a:p>
            <a:pPr>
              <a:spcBef>
                <a:spcPts val="600"/>
              </a:spcBef>
            </a:pPr>
            <a:r>
              <a:rPr lang="en-US" sz="2000" b="1" dirty="0"/>
              <a:t>W</a:t>
            </a:r>
            <a:r>
              <a:rPr lang="en" sz="2000" b="1" dirty="0"/>
              <a:t>alang duda doon. Naging malapit na magkaibigan si Moises at ang Dios.</a:t>
            </a:r>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2791"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852370"/>
            <a:ext cx="1966943"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850827"/>
            <a:ext cx="2141243"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310648" y="5847500"/>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310648" y="6316896"/>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310648" y="4585714"/>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310648" y="5414679"/>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310648" y="4136947"/>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72039" y="496007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72039" y="3579651"/>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80807" y="2713918"/>
            <a:ext cx="7170969" cy="1015663"/>
          </a:xfrm>
          <a:prstGeom prst="rect">
            <a:avLst/>
          </a:prstGeom>
          <a:noFill/>
        </p:spPr>
        <p:txBody>
          <a:bodyPr wrap="square">
            <a:spAutoFit/>
          </a:bodyPr>
          <a:lstStyle/>
          <a:p>
            <a:pPr>
              <a:spcBef>
                <a:spcPts val="600"/>
              </a:spcBef>
            </a:pPr>
            <a:r>
              <a:rPr lang="en" sz="2000" b="1" dirty="0"/>
              <a:t>Itinala ng kabanata 33 at 34 ng Exodo ang espesyal na sandali sa masidhing ugnayang ito: Ang kahilingan ni Moises na makita ang kaluwalhatian ng Dios.</a:t>
            </a:r>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749363"/>
            <a:ext cx="6835876" cy="1015663"/>
          </a:xfrm>
          <a:prstGeom prst="rect">
            <a:avLst/>
          </a:prstGeom>
          <a:noFill/>
        </p:spPr>
        <p:txBody>
          <a:bodyPr wrap="square">
            <a:spAutoFit/>
          </a:bodyPr>
          <a:lstStyle/>
          <a:p>
            <a:pPr>
              <a:spcBef>
                <a:spcPts val="600"/>
              </a:spcBef>
            </a:pPr>
            <a:r>
              <a:rPr lang="en" sz="2000" b="1" dirty="0"/>
              <a:t>Napatibay ang kanilang pagkakaibigan sa ilang beses nilang pagkikita sa bundok ng Sinai, at nagpatuloy na lumago hanggang sa araw na pinagpahinga sya ng Dios.</a:t>
            </a:r>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784807"/>
            <a:ext cx="7058024" cy="1015663"/>
          </a:xfrm>
          <a:prstGeom prst="rect">
            <a:avLst/>
          </a:prstGeom>
          <a:noFill/>
        </p:spPr>
        <p:txBody>
          <a:bodyPr wrap="square">
            <a:spAutoFit/>
          </a:bodyPr>
          <a:lstStyle/>
          <a:p>
            <a:pPr>
              <a:spcBef>
                <a:spcPts val="600"/>
              </a:spcBef>
            </a:pPr>
            <a:r>
              <a:rPr lang="en-US" sz="2000" b="1" dirty="0"/>
              <a:t>H</a:t>
            </a:r>
            <a:r>
              <a:rPr lang="en" sz="2000" b="1" dirty="0"/>
              <a:t>indi ito nangyari ng magdamag. Mabagal itong proseso. Nagsimula ito ng bata pa siya, nang sinabi ng nanay nya ang tungkol sa kahangahangang Dios na pinaglilngkuran nila.</a:t>
            </a:r>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Si M</a:t>
            </a:r>
            <a:r>
              <a:rPr lang="en-U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o</a:t>
            </a:r>
            <a:r>
              <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ises at Dios</a:t>
            </a: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bg2">
                    <a:lumMod val="60000"/>
                    <a:lumOff val="40000"/>
                  </a:schemeClr>
                </a:solidFill>
                <a:effectLst>
                  <a:outerShdw blurRad="38100" dist="38100" dir="2700000" algn="tl">
                    <a:srgbClr val="000000"/>
                  </a:outerShdw>
                </a:effectLst>
              </a:rPr>
              <a:t>Pakikipagtagpo sa Dios</a:t>
            </a: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1200329"/>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nangyari</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pagka</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si</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Moises ay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pumapasok</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sa</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Tolda</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ay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bumababa</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ang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haliging</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ulap</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tumitigil</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sa</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pintuan</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ng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Tolda</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ang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Panginoon</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ay </a:t>
            </a:r>
            <a:r>
              <a:rPr lang="en-US" b="1" dirty="0" err="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nakikipagsalitaan</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kay Moises.</a:t>
            </a: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(Exodo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120443" y="1922272"/>
            <a:ext cx="6359014" cy="707886"/>
          </a:xfrm>
          <a:prstGeom prst="rect">
            <a:avLst/>
          </a:prstGeom>
          <a:noFill/>
        </p:spPr>
        <p:txBody>
          <a:bodyPr wrap="square" rtlCol="0">
            <a:spAutoFit/>
          </a:bodyPr>
          <a:lstStyle/>
          <a:p>
            <a:pPr>
              <a:spcBef>
                <a:spcPts val="600"/>
              </a:spcBef>
            </a:pPr>
            <a:r>
              <a:rPr lang="en" sz="2000" b="1" dirty="0"/>
              <a:t>Nakipagtagpo si Moises sa Dios sa tabernakulo, kung saan nakipag-usap sya ng harapan (Ex. 33:7-11).</a:t>
            </a:r>
          </a:p>
        </p:txBody>
      </p:sp>
      <p:sp>
        <p:nvSpPr>
          <p:cNvPr id="4" name="CuadroTexto 3">
            <a:extLst>
              <a:ext uri="{FF2B5EF4-FFF2-40B4-BE49-F238E27FC236}">
                <a16:creationId xmlns:a16="http://schemas.microsoft.com/office/drawing/2014/main" id="{0DDA2C85-079B-C25A-A230-E42B74AE555A}"/>
              </a:ext>
            </a:extLst>
          </p:cNvPr>
          <p:cNvSpPr txBox="1"/>
          <p:nvPr/>
        </p:nvSpPr>
        <p:spPr>
          <a:xfrm>
            <a:off x="262250" y="5688611"/>
            <a:ext cx="6051923" cy="1015663"/>
          </a:xfrm>
          <a:prstGeom prst="rect">
            <a:avLst/>
          </a:prstGeom>
          <a:noFill/>
        </p:spPr>
        <p:txBody>
          <a:bodyPr wrap="square">
            <a:spAutoFit/>
          </a:bodyPr>
          <a:lstStyle/>
          <a:p>
            <a:pPr>
              <a:spcBef>
                <a:spcPts val="600"/>
              </a:spcBef>
            </a:pPr>
            <a:r>
              <a:rPr lang="en" sz="2000" b="1" dirty="0"/>
              <a:t>Naging tapat na lingkod ng Dios si Moises (Heb. 3:5), isang hindi maitatagong liwanag sa kadiliman, at isang propetang maganda ang halimbawa.</a:t>
            </a:r>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3795913088"/>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5" y="2769713"/>
            <a:ext cx="3263095" cy="2862322"/>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584448" y="2769713"/>
            <a:ext cx="2837259" cy="2862322"/>
          </a:xfrm>
          <a:prstGeom prst="rect">
            <a:avLst/>
          </a:prstGeom>
          <a:noFill/>
        </p:spPr>
        <p:txBody>
          <a:bodyPr wrap="square">
            <a:spAutoFit/>
          </a:bodyPr>
          <a:lstStyle/>
          <a:p>
            <a:pPr>
              <a:spcBef>
                <a:spcPts val="600"/>
              </a:spcBef>
            </a:pPr>
            <a:r>
              <a:rPr lang="en" b="1" dirty="0"/>
              <a:t>Paglilinaw: ang katagang “harapan” ay hindi nangangahulugang nagkita talaga sila sa pisikal, ngunit sa halip ay nagkaroon sila ng tuloy-tuloy na pag-uusap (bagaman hindi talaga nakita ni Moises ang mukha ng Dios).</a:t>
            </a: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45720"/>
            <a:ext cx="12191999" cy="769441"/>
          </a:xfrm>
          <a:prstGeom prst="rect">
            <a:avLst/>
          </a:prstGeom>
          <a:noFill/>
        </p:spPr>
        <p:txBody>
          <a:bodyPr wrap="square">
            <a:spAutoFit/>
          </a:bodyPr>
          <a:lstStyle/>
          <a:p>
            <a:pPr algn="ctr"/>
            <a:r>
              <a:rPr 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PAGKILALA NG MAINAM SA DIOS</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1" y="531465"/>
            <a:ext cx="12191999" cy="738664"/>
          </a:xfrm>
          <a:prstGeom prst="rect">
            <a:avLst/>
          </a:prstGeom>
          <a:noFill/>
        </p:spPr>
        <p:txBody>
          <a:bodyPr wrap="square">
            <a:spAutoFit/>
            <a:scene3d>
              <a:camera prst="orthographicFront"/>
              <a:lightRig rig="threePt" dir="t"/>
            </a:scene3d>
            <a:sp3d extrusionH="57150">
              <a:bevelT w="38100" h="38100"/>
            </a:sp3d>
          </a:bodyPr>
          <a:lstStyle/>
          <a:p>
            <a:pPr algn="ctr"/>
            <a:r>
              <a:rPr lang="en" sz="1400" b="1" dirty="0">
                <a:solidFill>
                  <a:srgbClr val="993300"/>
                </a:solidFill>
                <a:latin typeface="Comic Sans MS" panose="030F0702030302020204" pitchFamily="66" charset="0"/>
              </a:rPr>
              <a:t>“</a:t>
            </a:r>
            <a:r>
              <a:rPr lang="en-US" sz="1400" b="1" dirty="0" err="1">
                <a:solidFill>
                  <a:srgbClr val="993300"/>
                </a:solidFill>
                <a:latin typeface="Comic Sans MS" panose="030F0702030302020204" pitchFamily="66" charset="0"/>
              </a:rPr>
              <a:t>Ngayon</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nga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isinasamo</a:t>
            </a:r>
            <a:r>
              <a:rPr lang="en-US" sz="1400" b="1" dirty="0">
                <a:solidFill>
                  <a:srgbClr val="993300"/>
                </a:solidFill>
                <a:latin typeface="Comic Sans MS" panose="030F0702030302020204" pitchFamily="66" charset="0"/>
              </a:rPr>
              <a:t> ko </a:t>
            </a:r>
            <a:r>
              <a:rPr lang="en-US" sz="1400" b="1" dirty="0" err="1">
                <a:solidFill>
                  <a:srgbClr val="993300"/>
                </a:solidFill>
                <a:latin typeface="Comic Sans MS" panose="030F0702030302020204" pitchFamily="66" charset="0"/>
              </a:rPr>
              <a:t>sa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iyo</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na</a:t>
            </a:r>
            <a:r>
              <a:rPr lang="en-US" sz="1400" b="1" dirty="0">
                <a:solidFill>
                  <a:srgbClr val="993300"/>
                </a:solidFill>
                <a:latin typeface="Comic Sans MS" panose="030F0702030302020204" pitchFamily="66" charset="0"/>
              </a:rPr>
              <a:t> kung </a:t>
            </a:r>
            <a:r>
              <a:rPr lang="en-US" sz="1400" b="1" dirty="0" err="1">
                <a:solidFill>
                  <a:srgbClr val="993300"/>
                </a:solidFill>
                <a:latin typeface="Comic Sans MS" panose="030F0702030302020204" pitchFamily="66" charset="0"/>
              </a:rPr>
              <a:t>ako'y</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nakasumpong</a:t>
            </a:r>
            <a:r>
              <a:rPr lang="en-US" sz="1400" b="1" dirty="0">
                <a:solidFill>
                  <a:srgbClr val="993300"/>
                </a:solidFill>
                <a:latin typeface="Comic Sans MS" panose="030F0702030302020204" pitchFamily="66" charset="0"/>
              </a:rPr>
              <a:t> ng </a:t>
            </a:r>
            <a:r>
              <a:rPr lang="en-US" sz="1400" b="1" dirty="0" err="1">
                <a:solidFill>
                  <a:srgbClr val="993300"/>
                </a:solidFill>
                <a:latin typeface="Comic Sans MS" panose="030F0702030302020204" pitchFamily="66" charset="0"/>
              </a:rPr>
              <a:t>biyaya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sa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iyong</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paningin</a:t>
            </a:r>
            <a:r>
              <a:rPr lang="en-US" sz="1400" b="1" dirty="0">
                <a:solidFill>
                  <a:srgbClr val="993300"/>
                </a:solidFill>
                <a:latin typeface="Comic Sans MS" panose="030F0702030302020204" pitchFamily="66" charset="0"/>
              </a:rPr>
              <a:t>, ay </a:t>
            </a:r>
            <a:r>
              <a:rPr lang="en-US" sz="1400" b="1" dirty="0" err="1">
                <a:solidFill>
                  <a:srgbClr val="993300"/>
                </a:solidFill>
                <a:latin typeface="Comic Sans MS" panose="030F0702030302020204" pitchFamily="66" charset="0"/>
              </a:rPr>
              <a:t>ituro</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mo</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sa</a:t>
            </a:r>
            <a:r>
              <a:rPr lang="en-US" sz="1400" b="1" dirty="0">
                <a:solidFill>
                  <a:srgbClr val="993300"/>
                </a:solidFill>
                <a:latin typeface="Comic Sans MS" panose="030F0702030302020204" pitchFamily="66" charset="0"/>
              </a:rPr>
              <a:t> akin </a:t>
            </a:r>
            <a:r>
              <a:rPr lang="en-US" sz="1400" b="1" dirty="0" err="1">
                <a:solidFill>
                  <a:srgbClr val="993300"/>
                </a:solidFill>
                <a:latin typeface="Comic Sans MS" panose="030F0702030302020204" pitchFamily="66" charset="0"/>
              </a:rPr>
              <a:t>ngayon</a:t>
            </a:r>
            <a:r>
              <a:rPr lang="en-US" sz="1400" b="1" dirty="0">
                <a:solidFill>
                  <a:srgbClr val="993300"/>
                </a:solidFill>
                <a:latin typeface="Comic Sans MS" panose="030F0702030302020204" pitchFamily="66" charset="0"/>
              </a:rPr>
              <a:t> ang </a:t>
            </a:r>
            <a:r>
              <a:rPr lang="en-US" sz="1400" b="1" dirty="0" err="1">
                <a:solidFill>
                  <a:srgbClr val="993300"/>
                </a:solidFill>
                <a:latin typeface="Comic Sans MS" panose="030F0702030302020204" pitchFamily="66" charset="0"/>
              </a:rPr>
              <a:t>iyong</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mga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daan</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upang</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ikaw</a:t>
            </a:r>
            <a:r>
              <a:rPr lang="en-US" sz="1400" b="1" dirty="0">
                <a:solidFill>
                  <a:srgbClr val="993300"/>
                </a:solidFill>
                <a:latin typeface="Comic Sans MS" panose="030F0702030302020204" pitchFamily="66" charset="0"/>
              </a:rPr>
              <a:t> ay </a:t>
            </a:r>
            <a:r>
              <a:rPr lang="en-US" sz="1400" b="1" dirty="0" err="1">
                <a:solidFill>
                  <a:srgbClr val="993300"/>
                </a:solidFill>
                <a:latin typeface="Comic Sans MS" panose="030F0702030302020204" pitchFamily="66" charset="0"/>
              </a:rPr>
              <a:t>aking</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makilala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na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ano</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pa't</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ako'y</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makasumpong</a:t>
            </a:r>
            <a:r>
              <a:rPr lang="en-US" sz="1400" b="1" dirty="0">
                <a:solidFill>
                  <a:srgbClr val="993300"/>
                </a:solidFill>
                <a:latin typeface="Comic Sans MS" panose="030F0702030302020204" pitchFamily="66" charset="0"/>
              </a:rPr>
              <a:t> ng </a:t>
            </a:r>
            <a:r>
              <a:rPr lang="en-US" sz="1400" b="1" dirty="0" err="1">
                <a:solidFill>
                  <a:srgbClr val="993300"/>
                </a:solidFill>
                <a:latin typeface="Comic Sans MS" panose="030F0702030302020204" pitchFamily="66" charset="0"/>
              </a:rPr>
              <a:t>biyaya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sa</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iyong</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paningin</a:t>
            </a:r>
            <a:r>
              <a:rPr lang="en-US" sz="1400" b="1" dirty="0">
                <a:solidFill>
                  <a:srgbClr val="993300"/>
                </a:solidFill>
                <a:latin typeface="Comic Sans MS" panose="030F0702030302020204" pitchFamily="66" charset="0"/>
              </a:rPr>
              <a:t>: at </a:t>
            </a:r>
            <a:r>
              <a:rPr lang="en-US" sz="1400" b="1" dirty="0" err="1">
                <a:solidFill>
                  <a:srgbClr val="993300"/>
                </a:solidFill>
                <a:latin typeface="Comic Sans MS" panose="030F0702030302020204" pitchFamily="66" charset="0"/>
              </a:rPr>
              <a:t>akalain</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mo</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na</a:t>
            </a:r>
            <a:r>
              <a:rPr lang="en-US" sz="1400" b="1" dirty="0">
                <a:solidFill>
                  <a:srgbClr val="993300"/>
                </a:solidFill>
                <a:latin typeface="Comic Sans MS" panose="030F0702030302020204" pitchFamily="66" charset="0"/>
              </a:rPr>
              <a:t> ang </a:t>
            </a:r>
            <a:r>
              <a:rPr lang="en-US" sz="1400" b="1" dirty="0" err="1">
                <a:solidFill>
                  <a:srgbClr val="993300"/>
                </a:solidFill>
                <a:latin typeface="Comic Sans MS" panose="030F0702030302020204" pitchFamily="66" charset="0"/>
              </a:rPr>
              <a:t>bansang</a:t>
            </a:r>
            <a:r>
              <a:rPr lang="en-US" sz="1400" b="1" dirty="0">
                <a:solidFill>
                  <a:srgbClr val="993300"/>
                </a:solidFill>
                <a:latin typeface="Comic Sans MS" panose="030F0702030302020204" pitchFamily="66" charset="0"/>
              </a:rPr>
              <a:t> </a:t>
            </a:r>
            <a:r>
              <a:rPr lang="en-US" sz="1400" b="1" dirty="0" err="1">
                <a:solidFill>
                  <a:srgbClr val="993300"/>
                </a:solidFill>
                <a:latin typeface="Comic Sans MS" panose="030F0702030302020204" pitchFamily="66" charset="0"/>
              </a:rPr>
              <a:t>ito</a:t>
            </a:r>
            <a:r>
              <a:rPr lang="en-US" sz="1400" b="1" dirty="0">
                <a:solidFill>
                  <a:srgbClr val="993300"/>
                </a:solidFill>
                <a:latin typeface="Comic Sans MS" panose="030F0702030302020204" pitchFamily="66" charset="0"/>
              </a:rPr>
              <a:t> ay </a:t>
            </a:r>
            <a:r>
              <a:rPr lang="en-US" sz="1400" b="1" dirty="0" err="1">
                <a:solidFill>
                  <a:srgbClr val="993300"/>
                </a:solidFill>
                <a:latin typeface="Comic Sans MS" panose="030F0702030302020204" pitchFamily="66" charset="0"/>
              </a:rPr>
              <a:t>iyong</a:t>
            </a:r>
            <a:r>
              <a:rPr lang="en-US" sz="1400" b="1" dirty="0">
                <a:solidFill>
                  <a:srgbClr val="993300"/>
                </a:solidFill>
                <a:latin typeface="Comic Sans MS" panose="030F0702030302020204" pitchFamily="66" charset="0"/>
              </a:rPr>
              <a:t> bayan.</a:t>
            </a:r>
            <a:r>
              <a:rPr lang="en" sz="1400" b="1" dirty="0">
                <a:solidFill>
                  <a:srgbClr val="993300"/>
                </a:solidFill>
                <a:latin typeface="Comic Sans MS" panose="030F0702030302020204" pitchFamily="66" charset="0"/>
              </a:rPr>
              <a:t>.” </a:t>
            </a:r>
            <a:r>
              <a:rPr lang="en" sz="1100" b="1" dirty="0">
                <a:solidFill>
                  <a:srgbClr val="993300"/>
                </a:solidFill>
                <a:latin typeface="Comic Sans MS" panose="030F0702030302020204" pitchFamily="66" charset="0"/>
              </a:rPr>
              <a:t>(Exodo 33:13)</a:t>
            </a:r>
          </a:p>
        </p:txBody>
      </p:sp>
      <p:sp>
        <p:nvSpPr>
          <p:cNvPr id="6" name="CuadroTexto 5">
            <a:extLst>
              <a:ext uri="{FF2B5EF4-FFF2-40B4-BE49-F238E27FC236}">
                <a16:creationId xmlns:a16="http://schemas.microsoft.com/office/drawing/2014/main" id="{8D72C415-C1FE-09CA-F7C6-21698B6DB0A5}"/>
              </a:ext>
            </a:extLst>
          </p:cNvPr>
          <p:cNvSpPr txBox="1"/>
          <p:nvPr/>
        </p:nvSpPr>
        <p:spPr>
          <a:xfrm>
            <a:off x="371475" y="1237913"/>
            <a:ext cx="11619389" cy="707886"/>
          </a:xfrm>
          <a:prstGeom prst="rect">
            <a:avLst/>
          </a:prstGeom>
          <a:noFill/>
        </p:spPr>
        <p:txBody>
          <a:bodyPr wrap="square" rtlCol="0">
            <a:spAutoFit/>
          </a:bodyPr>
          <a:lstStyle/>
          <a:p>
            <a:pPr>
              <a:spcBef>
                <a:spcPts val="600"/>
              </a:spcBef>
            </a:pPr>
            <a:r>
              <a:rPr lang="en" sz="2000" b="1" dirty="0"/>
              <a:t>Nang sinabi ng Dios na hindi Nya sasamahan ang Israel patungo ng Canaan (Ex. 33:1-3), nagkaroon ng kapanapanabik na pag-uusap (Ex. 33:12-17):</a:t>
            </a: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2943263781"/>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0" y="4510235"/>
            <a:ext cx="6729984" cy="2246769"/>
          </a:xfrm>
          <a:prstGeom prst="rect">
            <a:avLst/>
          </a:prstGeom>
          <a:noFill/>
        </p:spPr>
        <p:txBody>
          <a:bodyPr wrap="square" rtlCol="0">
            <a:spAutoFit/>
          </a:bodyPr>
          <a:lstStyle/>
          <a:p>
            <a:pPr>
              <a:spcBef>
                <a:spcPts val="600"/>
              </a:spcBef>
            </a:pPr>
            <a:r>
              <a:rPr lang="en" sz="2000" b="1" dirty="0"/>
              <a:t>Gumugol ng 40 araw si Moises kasama ng Dios, upang tanggapin ang Sampung Utos at direksyon kung paano itayo ang santuaryo. Ngayon ay humarap sya muli sa Dios, namamagitan para sa mga tao. Tila kilala na nya ang Dios, dahil malapit syang nakipag-usap sa Kanya. Sa anong paraan, niya, kailangang makilala Siya (Ex. 33:13)? </a:t>
            </a:r>
            <a:r>
              <a:rPr lang="en-US" sz="2000" b="1" dirty="0"/>
              <a:t>S</a:t>
            </a:r>
            <a:r>
              <a:rPr lang="en" sz="2000" b="1" dirty="0"/>
              <a:t>a anong paaran kailangan mo rin Syang makilala?</a:t>
            </a: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656831" y="4381273"/>
            <a:ext cx="5362607" cy="2375731"/>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ANG KALUWALHATIAN NG DIOS</a:t>
            </a: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0" y="0"/>
            <a:ext cx="12192000" cy="584775"/>
          </a:xfrm>
          <a:prstGeom prst="rect">
            <a:avLst/>
          </a:prstGeom>
          <a:noFill/>
        </p:spPr>
        <p:txBody>
          <a:bodyPr wrap="square">
            <a:spAutoFit/>
            <a:scene3d>
              <a:camera prst="orthographicFront"/>
              <a:lightRig rig="flat" dir="t"/>
            </a:scene3d>
            <a:sp3d extrusionH="57150">
              <a:bevelT w="38100" h="38100"/>
            </a:sp3d>
          </a:bodyPr>
          <a:lstStyle/>
          <a:p>
            <a:pPr algn="ctr"/>
            <a:r>
              <a:rPr lang="en" sz="3200" b="1" dirty="0">
                <a:ln w="0"/>
                <a:solidFill>
                  <a:schemeClr val="accent5">
                    <a:lumMod val="75000"/>
                  </a:schemeClr>
                </a:solidFill>
                <a:effectLst>
                  <a:reflection blurRad="6350" stA="53000" endA="300" endPos="35500" dir="5400000" sy="-90000" algn="bl" rotWithShape="0"/>
                </a:effectLst>
              </a:rPr>
              <a:t>ANG PAGHANGAD NA MALAMAN ANG KALUWALHATIAN NG DIOS</a:t>
            </a:r>
          </a:p>
        </p:txBody>
      </p:sp>
      <p:sp>
        <p:nvSpPr>
          <p:cNvPr id="4" name="CuadroTexto 3">
            <a:extLst>
              <a:ext uri="{FF2B5EF4-FFF2-40B4-BE49-F238E27FC236}">
                <a16:creationId xmlns:a16="http://schemas.microsoft.com/office/drawing/2014/main" id="{A37753A0-0DE5-1279-EA99-BCBFA758DAD9}"/>
              </a:ext>
            </a:extLst>
          </p:cNvPr>
          <p:cNvSpPr txBox="1"/>
          <p:nvPr/>
        </p:nvSpPr>
        <p:spPr>
          <a:xfrm>
            <a:off x="200025" y="619327"/>
            <a:ext cx="11791950" cy="369332"/>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At </a:t>
            </a:r>
            <a:r>
              <a:rPr lang="en-US" b="1" dirty="0" err="1">
                <a:solidFill>
                  <a:schemeClr val="accent4">
                    <a:lumMod val="50000"/>
                  </a:schemeClr>
                </a:solidFill>
                <a:latin typeface="Comic Sans MS" panose="030F0702030302020204" pitchFamily="66" charset="0"/>
              </a:rPr>
              <a:t>sinabi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ni</a:t>
            </a:r>
            <a:r>
              <a:rPr lang="en-US" b="1" dirty="0">
                <a:solidFill>
                  <a:schemeClr val="accent4">
                    <a:lumMod val="50000"/>
                  </a:schemeClr>
                </a:solidFill>
                <a:latin typeface="Comic Sans MS" panose="030F0702030302020204" pitchFamily="66" charset="0"/>
              </a:rPr>
              <a:t> Moises, </a:t>
            </a:r>
            <a:r>
              <a:rPr lang="en-US" b="1" dirty="0" err="1">
                <a:solidFill>
                  <a:schemeClr val="accent4">
                    <a:lumMod val="50000"/>
                  </a:schemeClr>
                </a:solidFill>
                <a:latin typeface="Comic Sans MS" panose="030F0702030302020204" pitchFamily="66" charset="0"/>
              </a:rPr>
              <a:t>Ipakita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mo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sa</a:t>
            </a:r>
            <a:r>
              <a:rPr lang="en-US" b="1" dirty="0">
                <a:solidFill>
                  <a:schemeClr val="accent4">
                    <a:lumMod val="50000"/>
                  </a:schemeClr>
                </a:solidFill>
                <a:latin typeface="Comic Sans MS" panose="030F0702030302020204" pitchFamily="66" charset="0"/>
              </a:rPr>
              <a:t> akin, </a:t>
            </a:r>
            <a:r>
              <a:rPr lang="en-US" b="1" dirty="0" err="1">
                <a:solidFill>
                  <a:schemeClr val="accent4">
                    <a:lumMod val="50000"/>
                  </a:schemeClr>
                </a:solidFill>
                <a:latin typeface="Comic Sans MS" panose="030F0702030302020204" pitchFamily="66" charset="0"/>
              </a:rPr>
              <a:t>idinadalangin</a:t>
            </a:r>
            <a:r>
              <a:rPr lang="en-US" b="1" dirty="0">
                <a:solidFill>
                  <a:schemeClr val="accent4">
                    <a:lumMod val="50000"/>
                  </a:schemeClr>
                </a:solidFill>
                <a:latin typeface="Comic Sans MS" panose="030F0702030302020204" pitchFamily="66" charset="0"/>
              </a:rPr>
              <a:t> ko </a:t>
            </a:r>
            <a:r>
              <a:rPr lang="en-US" b="1" dirty="0" err="1">
                <a:solidFill>
                  <a:schemeClr val="accent4">
                    <a:lumMod val="50000"/>
                  </a:schemeClr>
                </a:solidFill>
                <a:latin typeface="Comic Sans MS" panose="030F0702030302020204" pitchFamily="66" charset="0"/>
              </a:rPr>
              <a:t>sa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iyo</a:t>
            </a:r>
            <a:r>
              <a:rPr lang="en-US" b="1" dirty="0">
                <a:solidFill>
                  <a:schemeClr val="accent4">
                    <a:lumMod val="50000"/>
                  </a:schemeClr>
                </a:solidFill>
                <a:latin typeface="Comic Sans MS" panose="030F0702030302020204" pitchFamily="66" charset="0"/>
              </a:rPr>
              <a:t>, ang </a:t>
            </a:r>
            <a:r>
              <a:rPr lang="en-US" b="1" dirty="0" err="1">
                <a:solidFill>
                  <a:schemeClr val="accent4">
                    <a:lumMod val="50000"/>
                  </a:schemeClr>
                </a:solidFill>
                <a:latin typeface="Comic Sans MS" panose="030F0702030302020204" pitchFamily="66" charset="0"/>
              </a:rPr>
              <a:t>iyong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kaluwalhatian</a:t>
            </a:r>
            <a:r>
              <a:rPr lang="en-US" b="1" dirty="0">
                <a:solidFill>
                  <a:schemeClr val="accent4">
                    <a:lumMod val="50000"/>
                  </a:schemeClr>
                </a:solidFill>
                <a:latin typeface="Comic Sans MS" panose="030F0702030302020204" pitchFamily="66" charset="0"/>
              </a:rPr>
              <a:t>.</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(Exodo 33:18)</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2020735283"/>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295774" y="4432102"/>
            <a:ext cx="7923657" cy="946413"/>
          </a:xfrm>
          <a:prstGeom prst="rect">
            <a:avLst/>
          </a:prstGeom>
          <a:noFill/>
        </p:spPr>
        <p:txBody>
          <a:bodyPr wrap="square" rtlCol="0">
            <a:spAutoFit/>
          </a:bodyPr>
          <a:lstStyle/>
          <a:p>
            <a:pPr>
              <a:spcBef>
                <a:spcPts val="600"/>
              </a:spcBef>
            </a:pPr>
            <a:r>
              <a:rPr lang="en-US" sz="1850" b="1" dirty="0"/>
              <a:t>D</a:t>
            </a:r>
            <a:r>
              <a:rPr lang="en" sz="1850" b="1" dirty="0"/>
              <a:t>agdag pa ni Ellen G. White na ang kaluwalhatian ng Dios ay binubuo ng pagpapasigla sa Kanyang mga anak; pagyakap sa nasisising makasalanan; at paglalaan ng lahat na kailangan sa kanilang pagbabago.</a:t>
            </a: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3980770"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295774" y="6140262"/>
            <a:ext cx="7896225" cy="646331"/>
          </a:xfrm>
          <a:prstGeom prst="rect">
            <a:avLst/>
          </a:prstGeom>
          <a:noFill/>
        </p:spPr>
        <p:txBody>
          <a:bodyPr wrap="square">
            <a:spAutoFit/>
          </a:bodyPr>
          <a:lstStyle/>
          <a:p>
            <a:pPr>
              <a:spcBef>
                <a:spcPts val="600"/>
              </a:spcBef>
            </a:pPr>
            <a:r>
              <a:rPr lang="en" b="1" dirty="0"/>
              <a:t>Kung titingin tayo sa Krus, makikita natin ang dakilang pagpapahayag ng kaluwalhatian ng Dios, Kanyang kabutihan, at Kanyang katangian.</a:t>
            </a: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295774" y="5448776"/>
            <a:ext cx="7896226" cy="707886"/>
          </a:xfrm>
          <a:prstGeom prst="rect">
            <a:avLst/>
          </a:prstGeom>
          <a:noFill/>
        </p:spPr>
        <p:txBody>
          <a:bodyPr wrap="square">
            <a:spAutoFit/>
          </a:bodyPr>
          <a:lstStyle/>
          <a:p>
            <a:pPr>
              <a:spcBef>
                <a:spcPts val="600"/>
              </a:spcBef>
            </a:pPr>
            <a:r>
              <a:rPr lang="en" sz="2000" b="1" dirty="0"/>
              <a:t>Kaya, ang ating “kaluwalhatian” ay ipakita ang katangian ng Dios sa ating mga buhay (2 Cor. 1:12; 3:18).</a:t>
            </a: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64633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36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rPr>
              <a:t>ANG PANGITAIN NG KALUWALHATIAN NG DIOS</a:t>
            </a: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At ang </a:t>
            </a:r>
            <a:r>
              <a:rPr lang="en-US" b="1" dirty="0" err="1">
                <a:solidFill>
                  <a:schemeClr val="accent2">
                    <a:lumMod val="50000"/>
                  </a:schemeClr>
                </a:solidFill>
                <a:latin typeface="Comic Sans MS" panose="030F0702030302020204" pitchFamily="66" charset="0"/>
              </a:rPr>
              <a:t>Panginoo'y</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nagdaan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harap</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niya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itinanyag</a:t>
            </a:r>
            <a:r>
              <a:rPr lang="en-US" b="1" dirty="0">
                <a:solidFill>
                  <a:schemeClr val="accent2">
                    <a:lumMod val="50000"/>
                  </a:schemeClr>
                </a:solidFill>
                <a:latin typeface="Comic Sans MS" panose="030F0702030302020204" pitchFamily="66" charset="0"/>
              </a:rPr>
              <a:t>, Ang </a:t>
            </a:r>
            <a:r>
              <a:rPr lang="en-US" b="1" dirty="0" err="1">
                <a:solidFill>
                  <a:schemeClr val="accent2">
                    <a:lumMod val="50000"/>
                  </a:schemeClr>
                </a:solidFill>
                <a:latin typeface="Comic Sans MS" panose="030F0702030302020204" pitchFamily="66" charset="0"/>
              </a:rPr>
              <a:t>Panginoon</a:t>
            </a:r>
            <a:r>
              <a:rPr lang="en-US" b="1" dirty="0">
                <a:solidFill>
                  <a:schemeClr val="accent2">
                    <a:lumMod val="50000"/>
                  </a:schemeClr>
                </a:solidFill>
                <a:latin typeface="Comic Sans MS" panose="030F0702030302020204" pitchFamily="66" charset="0"/>
              </a:rPr>
              <a:t>, ang </a:t>
            </a:r>
            <a:r>
              <a:rPr lang="en-US" b="1" dirty="0" err="1">
                <a:solidFill>
                  <a:schemeClr val="accent2">
                    <a:lumMod val="50000"/>
                  </a:schemeClr>
                </a:solidFill>
                <a:latin typeface="Comic Sans MS" panose="030F0702030302020204" pitchFamily="66" charset="0"/>
              </a:rPr>
              <a:t>Panginoong</a:t>
            </a:r>
            <a:r>
              <a:rPr lang="en-US" b="1" dirty="0">
                <a:solidFill>
                  <a:schemeClr val="accent2">
                    <a:lumMod val="50000"/>
                  </a:schemeClr>
                </a:solidFill>
                <a:latin typeface="Comic Sans MS" panose="030F0702030302020204" pitchFamily="66" charset="0"/>
              </a:rPr>
              <a:t> Dios </a:t>
            </a:r>
            <a:r>
              <a:rPr lang="en-US" b="1" dirty="0" err="1">
                <a:solidFill>
                  <a:schemeClr val="accent2">
                    <a:lumMod val="50000"/>
                  </a:schemeClr>
                </a:solidFill>
                <a:latin typeface="Comic Sans MS" panose="030F0702030302020204" pitchFamily="66" charset="0"/>
              </a:rPr>
              <a:t>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puspos</a:t>
            </a:r>
            <a:r>
              <a:rPr lang="en-US" b="1" dirty="0">
                <a:solidFill>
                  <a:schemeClr val="accent2">
                    <a:lumMod val="50000"/>
                  </a:schemeClr>
                </a:solidFill>
                <a:latin typeface="Comic Sans MS" panose="030F0702030302020204" pitchFamily="66" charset="0"/>
              </a:rPr>
              <a:t> ng </a:t>
            </a:r>
            <a:r>
              <a:rPr lang="en-US" b="1" dirty="0" err="1">
                <a:solidFill>
                  <a:schemeClr val="accent2">
                    <a:lumMod val="50000"/>
                  </a:schemeClr>
                </a:solidFill>
                <a:latin typeface="Comic Sans MS" panose="030F0702030302020204" pitchFamily="66" charset="0"/>
              </a:rPr>
              <a:t>kahabagan</a:t>
            </a:r>
            <a:r>
              <a:rPr lang="en-US" b="1" dirty="0">
                <a:solidFill>
                  <a:schemeClr val="accent2">
                    <a:lumMod val="50000"/>
                  </a:schemeClr>
                </a:solidFill>
                <a:latin typeface="Comic Sans MS" panose="030F0702030302020204" pitchFamily="66" charset="0"/>
              </a:rPr>
              <a:t> at </a:t>
            </a:r>
            <a:r>
              <a:rPr lang="en-US" b="1" dirty="0" err="1">
                <a:solidFill>
                  <a:schemeClr val="accent2">
                    <a:lumMod val="50000"/>
                  </a:schemeClr>
                </a:solidFill>
                <a:latin typeface="Comic Sans MS" panose="030F0702030302020204" pitchFamily="66" charset="0"/>
              </a:rPr>
              <a:t>mapagkaloob</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banayad</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pagkagalit</a:t>
            </a:r>
            <a:r>
              <a:rPr lang="en-US" b="1" dirty="0">
                <a:solidFill>
                  <a:schemeClr val="accent2">
                    <a:lumMod val="50000"/>
                  </a:schemeClr>
                </a:solidFill>
                <a:latin typeface="Comic Sans MS" panose="030F0702030302020204" pitchFamily="66" charset="0"/>
              </a:rPr>
              <a:t>, at </a:t>
            </a:r>
            <a:r>
              <a:rPr lang="en-US" b="1" dirty="0" err="1">
                <a:solidFill>
                  <a:schemeClr val="accent2">
                    <a:lumMod val="50000"/>
                  </a:schemeClr>
                </a:solidFill>
                <a:latin typeface="Comic Sans MS" panose="030F0702030302020204" pitchFamily="66" charset="0"/>
              </a:rPr>
              <a:t>sagana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kaawaan</a:t>
            </a:r>
            <a:r>
              <a:rPr lang="en-US" b="1" dirty="0">
                <a:solidFill>
                  <a:schemeClr val="accent2">
                    <a:lumMod val="50000"/>
                  </a:schemeClr>
                </a:solidFill>
                <a:latin typeface="Comic Sans MS" panose="030F0702030302020204" pitchFamily="66" charset="0"/>
              </a:rPr>
              <a:t> at </a:t>
            </a:r>
            <a:r>
              <a:rPr lang="en-US" b="1" dirty="0" err="1">
                <a:solidFill>
                  <a:schemeClr val="accent2">
                    <a:lumMod val="50000"/>
                  </a:schemeClr>
                </a:solidFill>
                <a:latin typeface="Comic Sans MS" panose="030F0702030302020204" pitchFamily="66" charset="0"/>
              </a:rPr>
              <a:t>katotohanan</a:t>
            </a:r>
            <a:r>
              <a:rPr lang="en-US"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(Exodo 34:6)</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spcBef>
                <a:spcPts val="600"/>
              </a:spcBef>
            </a:pPr>
            <a:r>
              <a:rPr lang="en-US" sz="2000" b="1" dirty="0"/>
              <a:t>I</a:t>
            </a:r>
            <a:r>
              <a:rPr lang="en" sz="2000" b="1" dirty="0"/>
              <a:t>pinakita ng Dios ang Kanyang kaluwalhatian kay Moises sa ikapitong pag-akyat nya sa bundok ng Sinai. </a:t>
            </a:r>
            <a:r>
              <a:rPr lang="en-US" sz="2000" b="1" dirty="0"/>
              <a:t>I</a:t>
            </a:r>
            <a:r>
              <a:rPr lang="en" sz="2000" b="1" dirty="0"/>
              <a:t>lang beses at para saan ang paglapit ni Moises sa Dios?</a:t>
            </a:r>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1237830570"/>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173779" y="5829902"/>
            <a:ext cx="11844439" cy="1015663"/>
          </a:xfrm>
          <a:prstGeom prst="rect">
            <a:avLst/>
          </a:prstGeom>
          <a:noFill/>
        </p:spPr>
        <p:txBody>
          <a:bodyPr wrap="square" rtlCol="0">
            <a:spAutoFit/>
          </a:bodyPr>
          <a:lstStyle/>
          <a:p>
            <a:pPr>
              <a:spcBef>
                <a:spcPts val="600"/>
              </a:spcBef>
            </a:pPr>
            <a:r>
              <a:rPr lang="en" sz="2000" b="1" dirty="0"/>
              <a:t>Ang pangitain ng kaluwalhatian ng Dios ay nagpapakita ng pagpapahayag ng katangian ng Dios (Exo. 34:6-7). Sa sulyap ng pag-ibig ng Dios, sumamaba si Moises (Exodo 34:8; 1 Juan 4:19). Sa huli, muling pinagtibay ng Dios ang Kanyang tipan sa Israel at pinatawad ang paggawa ng diosdiosang baka.</a:t>
            </a: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2149284"/>
            <a:ext cx="4082977" cy="357360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5547</TotalTime>
  <Words>1553</Words>
  <Application>Microsoft Office PowerPoint</Application>
  <PresentationFormat>Panorámica</PresentationFormat>
  <Paragraphs>81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120</cp:revision>
  <dcterms:created xsi:type="dcterms:W3CDTF">2025-08-09T16:08:23Z</dcterms:created>
  <dcterms:modified xsi:type="dcterms:W3CDTF">2025-09-17T15:37:54Z</dcterms:modified>
</cp:coreProperties>
</file>