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0" r:id="rId3"/>
    <p:sldId id="306" r:id="rId4"/>
    <p:sldId id="257" r:id="rId5"/>
    <p:sldId id="258" r:id="rId6"/>
    <p:sldId id="259" r:id="rId7"/>
    <p:sldId id="260" r:id="rId8"/>
    <p:sldId id="302" r:id="rId9"/>
    <p:sldId id="304" r:id="rId10"/>
    <p:sldId id="305" r:id="rId11"/>
    <p:sldId id="303" r:id="rId12"/>
    <p:sldId id="294" r:id="rId13"/>
    <p:sldId id="29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D0"/>
    <a:srgbClr val="345E80"/>
    <a:srgbClr val="69795B"/>
    <a:srgbClr val="926D36"/>
    <a:srgbClr val="C89800"/>
    <a:srgbClr val="FFF0C1"/>
    <a:srgbClr val="FFE593"/>
    <a:srgbClr val="FFE7B1"/>
    <a:srgbClr val="FBF5A1"/>
    <a:srgbClr val="65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r>
            <a:rPr lang="en" sz="2400" b="1" dirty="0">
              <a:effectLst>
                <a:outerShdw blurRad="38100" dist="38100" dir="2700000" algn="tl">
                  <a:srgbClr val="000000">
                    <a:alpha val="43137"/>
                  </a:srgbClr>
                </a:outerShdw>
              </a:effectLst>
            </a:rPr>
            <a:t>Kasama sa pagsunod sa arka ang</a:t>
          </a:r>
        </a:p>
      </dgm:t>
    </dgm:pt>
    <dgm:pt modelId="{601138D4-367B-4881-9CD5-4EC28F62E1A0}" type="parTrans" cxnId="{8BCA052D-9B38-4D1B-9EBA-5D8B41536D04}">
      <dgm:prSet/>
      <dgm:spPr/>
      <dgm:t>
        <a:bodyPr/>
        <a:lstStyle/>
        <a:p>
          <a:endParaRPr lang="es-ES" sz="2000" b="1"/>
        </a:p>
      </dgm:t>
    </dgm:pt>
    <dgm:pt modelId="{930A9A90-59EC-49FF-A6B4-044A47608ACE}" type="sibTrans" cxnId="{8BCA052D-9B38-4D1B-9EBA-5D8B41536D04}">
      <dgm:prSet/>
      <dgm:spPr/>
      <dgm:t>
        <a:bodyPr/>
        <a:lstStyle/>
        <a:p>
          <a:endParaRPr lang="es-ES" sz="2000" b="1"/>
        </a:p>
      </dgm:t>
    </dgm:pt>
    <dgm:pt modelId="{4B4FFAE0-51EA-4D2B-A544-E864A141AB02}">
      <dgm:prSet phldrT="[Texto]" custT="1"/>
      <dgm:spPr>
        <a:solidFill>
          <a:schemeClr val="accent5">
            <a:lumMod val="75000"/>
          </a:schemeClr>
        </a:solidFill>
      </dgm:spPr>
      <dgm:t>
        <a:bodyPr/>
        <a:lstStyle/>
        <a:p>
          <a:r>
            <a:rPr lang="en" sz="2000" b="1" dirty="0">
              <a:effectLst>
                <a:outerShdw blurRad="38100" dist="38100" dir="2700000" algn="tl">
                  <a:srgbClr val="000000">
                    <a:alpha val="43137"/>
                  </a:srgbClr>
                </a:outerShdw>
              </a:effectLst>
            </a:rPr>
            <a:t>Pagsunod sa Dios                                       (Ang 10 Utos)</a:t>
          </a:r>
        </a:p>
      </dgm:t>
    </dgm:pt>
    <dgm:pt modelId="{6BC54568-C4DA-46E8-89EA-4CA4CD9F1258}" type="parTrans" cxnId="{B2BC22C2-FE8C-4860-8191-856A6DB46177}">
      <dgm:prSet/>
      <dgm:spPr/>
      <dgm:t>
        <a:bodyPr/>
        <a:lstStyle/>
        <a:p>
          <a:endParaRPr lang="es-ES" sz="2000" b="1"/>
        </a:p>
      </dgm:t>
    </dgm:pt>
    <dgm:pt modelId="{AE7D922C-3C64-4220-9211-8E888689D8A8}" type="sibTrans" cxnId="{B2BC22C2-FE8C-4860-8191-856A6DB46177}">
      <dgm:prSet/>
      <dgm:spPr/>
      <dgm:t>
        <a:bodyPr/>
        <a:lstStyle/>
        <a:p>
          <a:endParaRPr lang="es-ES" sz="2000" b="1"/>
        </a:p>
      </dgm:t>
    </dgm:pt>
    <dgm:pt modelId="{22BACF2F-220F-49E9-91B2-13230CE6C339}">
      <dgm:prSet phldrT="[Texto]" custT="1"/>
      <dgm:spPr>
        <a:solidFill>
          <a:schemeClr val="accent2">
            <a:lumMod val="75000"/>
          </a:schemeClr>
        </a:solidFill>
      </dgm:spPr>
      <dgm:t>
        <a:bodyPr/>
        <a:lstStyle/>
        <a:p>
          <a:r>
            <a:rPr lang="en" sz="2000" b="1" dirty="0">
              <a:effectLst>
                <a:outerShdw blurRad="38100" dist="38100" dir="2700000" algn="tl">
                  <a:srgbClr val="000000">
                    <a:alpha val="43137"/>
                  </a:srgbClr>
                </a:outerShdw>
              </a:effectLst>
            </a:rPr>
            <a:t>Pagtitiwal sa pagkalingan ng Dios (ang lalagyang may manna)</a:t>
          </a:r>
        </a:p>
      </dgm:t>
    </dgm:pt>
    <dgm:pt modelId="{F383C144-F147-4C8A-8D75-A90FFD38F67C}" type="parTrans" cxnId="{1490743D-0BD5-4C07-8EAD-0130F4D690DB}">
      <dgm:prSet/>
      <dgm:spPr/>
      <dgm:t>
        <a:bodyPr/>
        <a:lstStyle/>
        <a:p>
          <a:endParaRPr lang="es-ES" sz="2000" b="1"/>
        </a:p>
      </dgm:t>
    </dgm:pt>
    <dgm:pt modelId="{A419EB90-0A9B-4D14-B36D-C2FB91663C8C}" type="sibTrans" cxnId="{1490743D-0BD5-4C07-8EAD-0130F4D690DB}">
      <dgm:prSet/>
      <dgm:spPr/>
      <dgm:t>
        <a:bodyPr/>
        <a:lstStyle/>
        <a:p>
          <a:endParaRPr lang="es-ES" sz="2000" b="1"/>
        </a:p>
      </dgm:t>
    </dgm:pt>
    <dgm:pt modelId="{73C484F6-10A9-4207-9098-426C0555E4AD}">
      <dgm:prSet phldrT="[Texto]" custT="1"/>
      <dgm:spPr>
        <a:solidFill>
          <a:schemeClr val="accent4">
            <a:lumMod val="75000"/>
          </a:schemeClr>
        </a:solidFill>
      </dgm:spPr>
      <dgm:t>
        <a:bodyPr/>
        <a:lstStyle/>
        <a:p>
          <a:r>
            <a:rPr lang="en" sz="2000" b="1" dirty="0">
              <a:effectLst>
                <a:outerShdw blurRad="38100" dist="38100" dir="2700000" algn="tl">
                  <a:srgbClr val="000000">
                    <a:alpha val="43137"/>
                  </a:srgbClr>
                </a:outerShdw>
              </a:effectLst>
            </a:rPr>
            <a:t>Igalang ang mga lider na itinalaga ng Dios (tungkod ni Aaron)</a:t>
          </a:r>
        </a:p>
      </dgm:t>
    </dgm:pt>
    <dgm:pt modelId="{29C87F81-4D05-4AB0-BD6D-611C7315B683}" type="parTrans" cxnId="{C34CE4A8-49DE-45AC-B797-EBE117288C35}">
      <dgm:prSet/>
      <dgm:spPr/>
      <dgm:t>
        <a:bodyPr/>
        <a:lstStyle/>
        <a:p>
          <a:endParaRPr lang="es-ES" sz="2000" b="1"/>
        </a:p>
      </dgm:t>
    </dgm:pt>
    <dgm:pt modelId="{E74A487F-7366-495F-8334-D5C5AE56986F}" type="sibTrans" cxnId="{C34CE4A8-49DE-45AC-B797-EBE117288C35}">
      <dgm:prSet/>
      <dgm:spPr/>
      <dgm:t>
        <a:bodyPr/>
        <a:lstStyle/>
        <a:p>
          <a:endParaRPr lang="es-ES"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lstStyle/>
        <a:p>
          <a:r>
            <a:rPr lang="en" sz="2000" b="1" dirty="0"/>
            <a:t>Tinuyo ng Dios ang Dagat na Pula sa harap </a:t>
          </a:r>
          <a:r>
            <a:rPr lang="en" sz="2000" b="0" i="1" u="sng" dirty="0"/>
            <a:t>natin</a:t>
          </a:r>
          <a:r>
            <a:rPr lang="en" sz="2000" i="0" u="none" dirty="0"/>
            <a:t> </a:t>
          </a:r>
          <a:r>
            <a:rPr lang="en" sz="2000" b="1" dirty="0"/>
            <a:t>(Josue, Caleb, at ilan sa mga buhay na lumabas sa Ehipto)</a:t>
          </a:r>
          <a:endParaRPr lang="es-ES" sz="2000" dirty="0"/>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lstStyle/>
        <a:p>
          <a:r>
            <a:rPr lang="en" sz="2000" b="1" dirty="0"/>
            <a:t>Tinuyo ng Dios ang Ilog Jordan River sa harap </a:t>
          </a:r>
          <a:r>
            <a:rPr lang="en" sz="2000" b="0" i="1" u="sng" dirty="0"/>
            <a:t>nyo</a:t>
          </a:r>
          <a:r>
            <a:rPr lang="en" sz="2000" b="0" i="0" u="none" dirty="0"/>
            <a:t> </a:t>
          </a:r>
          <a:r>
            <a:rPr lang="en" sz="2000" b="1" dirty="0"/>
            <a:t>(ang henerasyon ipinanganak sa disyerto, at nakatakdang sumakop sa Canaan)</a:t>
          </a:r>
          <a:endParaRPr lang="es-ES" sz="2000" dirty="0"/>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Kasama sa pagsunod sa arka ang</a:t>
          </a: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Pagsunod sa Dios                                       (Ang 10 Utos)</a:t>
          </a: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Pagtitiwal sa pagkalingan ng Dios (ang lalagyang may manna)</a:t>
          </a: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Igalang ang mga lider na itinalaga ng Dios (tungkod ni Aaron)</a:t>
          </a: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146659" y="0"/>
          <a:ext cx="5492478" cy="179994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706" y="1542249"/>
          <a:ext cx="5832158" cy="87710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Tinuyo ng Dios ang Dagat na Pula sa harap </a:t>
          </a:r>
          <a:r>
            <a:rPr lang="en" sz="2000" b="0" i="1" u="sng" kern="1200" dirty="0"/>
            <a:t>natin</a:t>
          </a:r>
          <a:r>
            <a:rPr lang="en" sz="2000" i="0" u="none" kern="1200" dirty="0"/>
            <a:t> </a:t>
          </a:r>
          <a:r>
            <a:rPr lang="en" sz="2000" b="1" kern="1200" dirty="0"/>
            <a:t>(Josue, Caleb, at ilan sa mga buhay na lumabas sa Ehipto)</a:t>
          </a:r>
          <a:endParaRPr lang="es-ES" sz="2000" kern="1200" dirty="0"/>
        </a:p>
      </dsp:txBody>
      <dsp:txXfrm>
        <a:off x="5706" y="1542249"/>
        <a:ext cx="5832158" cy="877100"/>
      </dsp:txXfrm>
    </dsp:sp>
    <dsp:sp modelId="{E24F0F28-3AFA-4E7A-8FCD-D0AD630BB311}">
      <dsp:nvSpPr>
        <dsp:cNvPr id="0" name=""/>
        <dsp:cNvSpPr/>
      </dsp:nvSpPr>
      <dsp:spPr>
        <a:xfrm>
          <a:off x="6061349" y="0"/>
          <a:ext cx="5492478" cy="179994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5920395" y="1542249"/>
          <a:ext cx="5832158" cy="87710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Tinuyo ng Dios ang Ilog Jordan River sa harap </a:t>
          </a:r>
          <a:r>
            <a:rPr lang="en" sz="2000" b="0" i="1" u="sng" kern="1200" dirty="0"/>
            <a:t>nyo</a:t>
          </a:r>
          <a:r>
            <a:rPr lang="en" sz="2000" b="0" i="0" u="none" kern="1200" dirty="0"/>
            <a:t> </a:t>
          </a:r>
          <a:r>
            <a:rPr lang="en" sz="2000" b="1" kern="1200" dirty="0"/>
            <a:t>(ang henerasyon ipinanganak sa disyerto, at nakatakdang sumakop sa Canaan)</a:t>
          </a:r>
          <a:endParaRPr lang="es-ES" sz="2000" kern="1200" dirty="0"/>
        </a:p>
      </dsp:txBody>
      <dsp:txXfrm>
        <a:off x="5920395" y="1542249"/>
        <a:ext cx="5832158" cy="87710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07/10/2025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951254A-0617-493E-B443-33B18904B6EA}" type="slidenum">
              <a:rPr lang="es-ES" smtClean="0"/>
              <a:t>1</a:t>
            </a:fld>
            <a:endParaRPr lang="es-ES"/>
          </a:p>
        </p:txBody>
      </p:sp>
    </p:spTree>
    <p:extLst>
      <p:ext uri="{BB962C8B-B14F-4D97-AF65-F5344CB8AC3E}">
        <p14:creationId xmlns:p14="http://schemas.microsoft.com/office/powerpoint/2010/main" val="10334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4</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7</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9</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07/10/2025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07/10/2025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07/10/2025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07/10/2025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07/10/2025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07/10/2025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07/10/2025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07/10/2025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07/10/2025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07/10/2025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07/10/2025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07/10/2025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3.wdp"/><Relationship Id="rId10" Type="http://schemas.openxmlformats.org/officeDocument/2006/relationships/image" Target="../media/image36.jpeg"/><Relationship Id="rId4" Type="http://schemas.openxmlformats.org/officeDocument/2006/relationships/image" Target="../media/image32.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jpeg"/><Relationship Id="rId7" Type="http://schemas.openxmlformats.org/officeDocument/2006/relationships/diagramQuickStyle" Target="../diagrams/quickStyle2.xml"/><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42.png"/><Relationship Id="rId5" Type="http://schemas.openxmlformats.org/officeDocument/2006/relationships/diagramData" Target="../diagrams/data2.xml"/><Relationship Id="rId10" Type="http://schemas.openxmlformats.org/officeDocument/2006/relationships/image" Target="../media/image41.jpeg"/><Relationship Id="rId4" Type="http://schemas.openxmlformats.org/officeDocument/2006/relationships/image" Target="../media/image3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10;&#10;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10;&#10;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529173"/>
            <a:ext cx="12191999" cy="1200329"/>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a:r>
              <a:rPr lang="en"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rPr>
              <a:t>MGA ALALA NG BIYAYA</a:t>
            </a:r>
          </a:p>
        </p:txBody>
      </p:sp>
      <p:sp>
        <p:nvSpPr>
          <p:cNvPr id="4" name="CuadroTexto 3">
            <a:extLst>
              <a:ext uri="{FF2B5EF4-FFF2-40B4-BE49-F238E27FC236}">
                <a16:creationId xmlns:a16="http://schemas.microsoft.com/office/drawing/2014/main" id="{1BEE2F60-0A3B-D6D2-DE2B-55D47D2616BB}"/>
              </a:ext>
            </a:extLst>
          </p:cNvPr>
          <p:cNvSpPr txBox="1"/>
          <p:nvPr/>
        </p:nvSpPr>
        <p:spPr>
          <a:xfrm>
            <a:off x="0" y="-921"/>
            <a:ext cx="12191998" cy="338554"/>
          </a:xfrm>
          <a:prstGeom prst="rect">
            <a:avLst/>
          </a:prstGeom>
          <a:noFill/>
        </p:spPr>
        <p:txBody>
          <a:bodyPr wrap="square" rtlCol="0">
            <a:spAutoFit/>
          </a:bodyPr>
          <a:lstStyle/>
          <a:p>
            <a:pPr algn="ctr"/>
            <a:r>
              <a:rPr lang="en" sz="1600" b="1" dirty="0">
                <a:solidFill>
                  <a:srgbClr val="AAF4DA"/>
                </a:solidFill>
                <a:effectLst>
                  <a:outerShdw blurRad="38100" dist="38100" dir="2700000" algn="tl">
                    <a:srgbClr val="000000">
                      <a:alpha val="43137"/>
                    </a:srgbClr>
                  </a:outerShdw>
                </a:effectLst>
              </a:rPr>
              <a:t>Aralin 3 para sa ika-18 ng Oktubre, 2025</a:t>
            </a: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58429" y="431183"/>
            <a:ext cx="6074109"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388614" y="2230503"/>
            <a:ext cx="4217049" cy="2123658"/>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MGA MILYAHE NG ILOG JORDAN</a:t>
            </a:r>
            <a:endParaRPr lang="en"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33399" y="255193"/>
            <a:ext cx="5419725" cy="923330"/>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a:t>
            </a:r>
            <a:r>
              <a:rPr lang="en-US" b="1" dirty="0" err="1">
                <a:solidFill>
                  <a:schemeClr val="tx1"/>
                </a:solidFill>
                <a:latin typeface="Comic Sans MS" panose="030F0702030302020204" pitchFamily="66" charset="0"/>
              </a:rPr>
              <a:t>Kaniyang</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pinagiging</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tuyong</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lupa</a:t>
            </a:r>
            <a:r>
              <a:rPr lang="en-US" b="1" dirty="0">
                <a:solidFill>
                  <a:schemeClr val="tx1"/>
                </a:solidFill>
                <a:latin typeface="Comic Sans MS" panose="030F0702030302020204" pitchFamily="66" charset="0"/>
              </a:rPr>
              <a:t> ang </a:t>
            </a:r>
            <a:r>
              <a:rPr lang="en-US" b="1" dirty="0" err="1">
                <a:solidFill>
                  <a:schemeClr val="tx1"/>
                </a:solidFill>
                <a:latin typeface="Comic Sans MS" panose="030F0702030302020204" pitchFamily="66" charset="0"/>
              </a:rPr>
              <a:t>dagat</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sila'y</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nagsidaan</a:t>
            </a:r>
            <a:r>
              <a:rPr lang="en-US" b="1" dirty="0">
                <a:solidFill>
                  <a:schemeClr val="tx1"/>
                </a:solidFill>
                <a:latin typeface="Comic Sans MS" panose="030F0702030302020204" pitchFamily="66" charset="0"/>
              </a:rPr>
              <a:t> ng </a:t>
            </a:r>
            <a:r>
              <a:rPr lang="en-US" b="1" dirty="0" err="1">
                <a:solidFill>
                  <a:schemeClr val="tx1"/>
                </a:solidFill>
                <a:latin typeface="Comic Sans MS" panose="030F0702030302020204" pitchFamily="66" charset="0"/>
              </a:rPr>
              <a:t>paa</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sa</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ilog</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doo'y</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nangagalak</a:t>
            </a:r>
            <a:r>
              <a:rPr lang="en-US" b="1" dirty="0">
                <a:solidFill>
                  <a:schemeClr val="tx1"/>
                </a:solidFill>
                <a:latin typeface="Comic Sans MS" panose="030F0702030302020204" pitchFamily="66" charset="0"/>
              </a:rPr>
              <a:t> kami </a:t>
            </a:r>
            <a:r>
              <a:rPr lang="en-US" b="1" dirty="0" err="1">
                <a:solidFill>
                  <a:schemeClr val="tx1"/>
                </a:solidFill>
                <a:latin typeface="Comic Sans MS" panose="030F0702030302020204" pitchFamily="66" charset="0"/>
              </a:rPr>
              <a:t>sa</a:t>
            </a:r>
            <a:r>
              <a:rPr lang="en-US" b="1" dirty="0">
                <a:solidFill>
                  <a:schemeClr val="tx1"/>
                </a:solidFill>
                <a:latin typeface="Comic Sans MS" panose="030F0702030302020204" pitchFamily="66" charset="0"/>
              </a:rPr>
              <a:t> </a:t>
            </a:r>
            <a:r>
              <a:rPr lang="en-US" b="1" dirty="0" err="1">
                <a:solidFill>
                  <a:schemeClr val="tx1"/>
                </a:solidFill>
                <a:latin typeface="Comic Sans MS" panose="030F0702030302020204" pitchFamily="66" charset="0"/>
              </a:rPr>
              <a:t>kaniya</a:t>
            </a:r>
            <a:r>
              <a:rPr lang="en" b="1" dirty="0">
                <a:solidFill>
                  <a:schemeClr val="tx1"/>
                </a:solidFill>
                <a:latin typeface="Comic Sans MS" panose="030F0702030302020204" pitchFamily="66" charset="0"/>
              </a:rPr>
              <a:t>!” </a:t>
            </a:r>
            <a:r>
              <a:rPr lang="en" sz="1400" b="1" dirty="0">
                <a:solidFill>
                  <a:schemeClr val="tx1"/>
                </a:solidFill>
                <a:latin typeface="Comic Sans MS" panose="030F0702030302020204" pitchFamily="66" charset="0"/>
              </a:rPr>
              <a:t>(Awit 66:6)</a:t>
            </a:r>
            <a:endParaRPr lang="es-ES"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646331"/>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a:t>
            </a:r>
            <a:r>
              <a:rPr lang="en-US" b="1" dirty="0">
                <a:solidFill>
                  <a:schemeClr val="tx1"/>
                </a:solidFill>
                <a:latin typeface="Comic Sans MS" panose="030F0702030302020204" pitchFamily="66" charset="0"/>
              </a:rPr>
              <a:t>Nakita ng </a:t>
            </a:r>
            <a:r>
              <a:rPr lang="en-US" b="1" dirty="0" err="1">
                <a:solidFill>
                  <a:schemeClr val="tx1"/>
                </a:solidFill>
                <a:latin typeface="Comic Sans MS" panose="030F0702030302020204" pitchFamily="66" charset="0"/>
              </a:rPr>
              <a:t>dagat</a:t>
            </a:r>
            <a:r>
              <a:rPr lang="en-US" b="1" dirty="0">
                <a:solidFill>
                  <a:schemeClr val="tx1"/>
                </a:solidFill>
                <a:latin typeface="Comic Sans MS" panose="030F0702030302020204" pitchFamily="66" charset="0"/>
              </a:rPr>
              <a:t>, at </a:t>
            </a:r>
            <a:r>
              <a:rPr lang="en-US" b="1" dirty="0" err="1">
                <a:solidFill>
                  <a:schemeClr val="tx1"/>
                </a:solidFill>
                <a:latin typeface="Comic Sans MS" panose="030F0702030302020204" pitchFamily="66" charset="0"/>
              </a:rPr>
              <a:t>tumakas</a:t>
            </a:r>
            <a:r>
              <a:rPr lang="en-US" b="1" dirty="0">
                <a:solidFill>
                  <a:schemeClr val="tx1"/>
                </a:solidFill>
                <a:latin typeface="Comic Sans MS" panose="030F0702030302020204" pitchFamily="66" charset="0"/>
              </a:rPr>
              <a:t>; ang Jordan ay </a:t>
            </a:r>
            <a:r>
              <a:rPr lang="en-US" b="1" dirty="0" err="1">
                <a:solidFill>
                  <a:schemeClr val="tx1"/>
                </a:solidFill>
                <a:latin typeface="Comic Sans MS" panose="030F0702030302020204" pitchFamily="66" charset="0"/>
              </a:rPr>
              <a:t>napaurong</a:t>
            </a:r>
            <a:r>
              <a:rPr lang="en" b="1" dirty="0">
                <a:solidFill>
                  <a:schemeClr val="tx1"/>
                </a:solidFill>
                <a:latin typeface="Comic Sans MS" panose="030F0702030302020204" pitchFamily="66" charset="0"/>
              </a:rPr>
              <a:t>” </a:t>
            </a:r>
            <a:r>
              <a:rPr lang="en" sz="1400" b="1" dirty="0">
                <a:solidFill>
                  <a:schemeClr val="tx1"/>
                </a:solidFill>
                <a:latin typeface="Comic Sans MS" panose="030F0702030302020204" pitchFamily="66" charset="0"/>
              </a:rPr>
              <a:t>(Awit 114:3)</a:t>
            </a:r>
          </a:p>
        </p:txBody>
      </p:sp>
      <p:sp>
        <p:nvSpPr>
          <p:cNvPr id="5" name="CuadroTexto 4">
            <a:extLst>
              <a:ext uri="{FF2B5EF4-FFF2-40B4-BE49-F238E27FC236}">
                <a16:creationId xmlns:a16="http://schemas.microsoft.com/office/drawing/2014/main" id="{5753915E-8DAB-8459-A56D-8F737B54F88F}"/>
              </a:ext>
            </a:extLst>
          </p:cNvPr>
          <p:cNvSpPr txBox="1"/>
          <p:nvPr/>
        </p:nvSpPr>
        <p:spPr>
          <a:xfrm>
            <a:off x="468029" y="1303651"/>
            <a:ext cx="6229250" cy="1846659"/>
          </a:xfrm>
          <a:prstGeom prst="rect">
            <a:avLst/>
          </a:prstGeom>
          <a:noFill/>
        </p:spPr>
        <p:txBody>
          <a:bodyPr wrap="square" rtlCol="0">
            <a:spAutoFit/>
          </a:bodyPr>
          <a:lstStyle/>
          <a:p>
            <a:pPr>
              <a:spcBef>
                <a:spcPts val="600"/>
              </a:spcBef>
            </a:pPr>
            <a:r>
              <a:rPr lang="en" sz="1900" b="1" dirty="0"/>
              <a:t>Ang pagtawid sa D</a:t>
            </a:r>
            <a:r>
              <a:rPr lang="en-US" sz="1900" b="1" dirty="0"/>
              <a:t>a</a:t>
            </a:r>
            <a:r>
              <a:rPr lang="en" sz="1900" b="1" dirty="0"/>
              <a:t>gat na Pula at Jordan ay dalawang pangyayari sa kasaysayang naging magkaugnay bilang milyahe sa kasaysayan ng pagtubos (Aw. 66:6; Aw. 114). Magkasama, tinatandaan nito ang pagpapalaya sa atin mula sa kasalanan at ang ating daan tungo sa buhay na walanghanggan.</a:t>
            </a:r>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97279"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291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42245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468029" y="5206435"/>
            <a:ext cx="5798017" cy="1477328"/>
          </a:xfrm>
          <a:prstGeom prst="rect">
            <a:avLst/>
          </a:prstGeom>
          <a:noFill/>
        </p:spPr>
        <p:txBody>
          <a:bodyPr wrap="square">
            <a:spAutoFit/>
          </a:bodyPr>
          <a:lstStyle/>
          <a:p>
            <a:pPr>
              <a:spcBef>
                <a:spcPts val="600"/>
              </a:spcBef>
            </a:pPr>
            <a:r>
              <a:rPr lang="en" b="1" dirty="0"/>
              <a:t>Ang paglusong sa tubig ng Jordan ay may parehong epekto kay Jesus, na pinalakas ng Banal na Espiritu upang magawa ang Kanyang misyon: palayain tayo sa kasalanan at bigyan tayo ng buhay na walang hanggan (Marcos 1:9-11; Juan 1:29; 3:16).</a:t>
            </a:r>
          </a:p>
        </p:txBody>
      </p:sp>
      <p:sp>
        <p:nvSpPr>
          <p:cNvPr id="11" name="CuadroTexto 10">
            <a:extLst>
              <a:ext uri="{FF2B5EF4-FFF2-40B4-BE49-F238E27FC236}">
                <a16:creationId xmlns:a16="http://schemas.microsoft.com/office/drawing/2014/main" id="{341044B0-4486-FF22-6333-F80EBF0096C2}"/>
              </a:ext>
            </a:extLst>
          </p:cNvPr>
          <p:cNvSpPr txBox="1"/>
          <p:nvPr/>
        </p:nvSpPr>
        <p:spPr>
          <a:xfrm>
            <a:off x="468029" y="4206592"/>
            <a:ext cx="6149202" cy="923330"/>
          </a:xfrm>
          <a:prstGeom prst="rect">
            <a:avLst/>
          </a:prstGeom>
          <a:noFill/>
        </p:spPr>
        <p:txBody>
          <a:bodyPr wrap="square">
            <a:spAutoFit/>
          </a:bodyPr>
          <a:lstStyle/>
          <a:p>
            <a:pPr>
              <a:spcBef>
                <a:spcPts val="600"/>
              </a:spcBef>
            </a:pPr>
            <a:r>
              <a:rPr lang="en" b="1" dirty="0"/>
              <a:t>Para kay Eliseo, naman, ang parehong pangyayari ay tanda ng pagtanggap sa Banal na Espiritu, na tumulong sa kanyang magawa ang kanyang misyon (2 Kings 2:14-15).</a:t>
            </a:r>
          </a:p>
        </p:txBody>
      </p:sp>
      <p:sp>
        <p:nvSpPr>
          <p:cNvPr id="13" name="CuadroTexto 12">
            <a:extLst>
              <a:ext uri="{FF2B5EF4-FFF2-40B4-BE49-F238E27FC236}">
                <a16:creationId xmlns:a16="http://schemas.microsoft.com/office/drawing/2014/main" id="{629CD6C9-460F-BA90-E110-EDD6C85788D7}"/>
              </a:ext>
            </a:extLst>
          </p:cNvPr>
          <p:cNvSpPr txBox="1"/>
          <p:nvPr/>
        </p:nvSpPr>
        <p:spPr>
          <a:xfrm>
            <a:off x="468029" y="3171066"/>
            <a:ext cx="5798017" cy="1015663"/>
          </a:xfrm>
          <a:prstGeom prst="rect">
            <a:avLst/>
          </a:prstGeom>
          <a:noFill/>
        </p:spPr>
        <p:txBody>
          <a:bodyPr wrap="square">
            <a:spAutoFit/>
          </a:bodyPr>
          <a:lstStyle/>
          <a:p>
            <a:pPr>
              <a:spcBef>
                <a:spcPts val="600"/>
              </a:spcBef>
            </a:pPr>
            <a:r>
              <a:rPr lang="en" sz="2000" b="1" dirty="0"/>
              <a:t>Mahimalang tinawid ang Ilog ng Jordan at dinala sa mismong presensya ng Dios ang realidad kay Elias (2 Hari 2:1, 7, 8, 11).</a:t>
            </a:r>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866173" y="1173876"/>
            <a:ext cx="10662833" cy="4662815"/>
          </a:xfrm>
          <a:prstGeom prst="rect">
            <a:avLst/>
          </a:prstGeom>
          <a:noFill/>
        </p:spPr>
        <p:txBody>
          <a:bodyPr wrap="square">
            <a:spAutoFit/>
          </a:bodyPr>
          <a:lstStyle/>
          <a:p>
            <a:pPr>
              <a:spcBef>
                <a:spcPts val="600"/>
              </a:spcBef>
            </a:pPr>
            <a:r>
              <a:rPr lang="en" sz="2700" b="1" dirty="0">
                <a:latin typeface="Constantia" panose="02030602050306030303" pitchFamily="18" charset="0"/>
              </a:rPr>
              <a:t>“Ating alalahanin ang maibiging kabutihan ng Panginoon</a:t>
            </a:r>
            <a:r>
              <a:rPr lang="en-US" sz="2700" b="1" dirty="0">
                <a:latin typeface="Constantia" panose="02030602050306030303" pitchFamily="18" charset="0"/>
              </a:rPr>
              <a:t>, at ang </a:t>
            </a:r>
            <a:r>
              <a:rPr lang="en-US" sz="2700" b="1" dirty="0" err="1">
                <a:latin typeface="Constantia" panose="02030602050306030303" pitchFamily="18" charset="0"/>
              </a:rPr>
              <a:t>napakarami</a:t>
            </a:r>
            <a:r>
              <a:rPr lang="en-US" sz="2700" b="1" dirty="0">
                <a:latin typeface="Constantia" panose="02030602050306030303" pitchFamily="18" charset="0"/>
              </a:rPr>
              <a:t> </a:t>
            </a:r>
            <a:r>
              <a:rPr lang="en-US" sz="2700" b="1" dirty="0" err="1">
                <a:latin typeface="Constantia" panose="02030602050306030303" pitchFamily="18" charset="0"/>
              </a:rPr>
              <a:t>Niyang</a:t>
            </a:r>
            <a:r>
              <a:rPr lang="en-US" sz="2700" b="1" dirty="0">
                <a:latin typeface="Constantia" panose="02030602050306030303" pitchFamily="18" charset="0"/>
              </a:rPr>
              <a:t> awa. Gaya ng bayan ng Israel, </a:t>
            </a:r>
            <a:r>
              <a:rPr lang="en-US" sz="2700" b="1" dirty="0" err="1">
                <a:latin typeface="Constantia" panose="02030602050306030303" pitchFamily="18" charset="0"/>
              </a:rPr>
              <a:t>ating</a:t>
            </a:r>
            <a:r>
              <a:rPr lang="en-US" sz="2700" b="1" dirty="0">
                <a:latin typeface="Constantia" panose="02030602050306030303" pitchFamily="18" charset="0"/>
              </a:rPr>
              <a:t> </a:t>
            </a:r>
            <a:r>
              <a:rPr lang="en-US" sz="2700" b="1" dirty="0" err="1">
                <a:latin typeface="Constantia" panose="02030602050306030303" pitchFamily="18" charset="0"/>
              </a:rPr>
              <a:t>ayusin</a:t>
            </a:r>
            <a:r>
              <a:rPr lang="en-US" sz="2700" b="1" dirty="0">
                <a:latin typeface="Constantia" panose="02030602050306030303" pitchFamily="18" charset="0"/>
              </a:rPr>
              <a:t> ang </a:t>
            </a:r>
            <a:r>
              <a:rPr lang="en-US" sz="2700" b="1" dirty="0" err="1">
                <a:latin typeface="Constantia" panose="02030602050306030303" pitchFamily="18" charset="0"/>
              </a:rPr>
              <a:t>ating</a:t>
            </a:r>
            <a:r>
              <a:rPr lang="en-US" sz="2700" b="1" dirty="0">
                <a:latin typeface="Constantia" panose="02030602050306030303" pitchFamily="18" charset="0"/>
              </a:rPr>
              <a:t> </a:t>
            </a:r>
            <a:r>
              <a:rPr lang="en-US" sz="2700" b="1" dirty="0" err="1">
                <a:latin typeface="Constantia" panose="02030602050306030303" pitchFamily="18" charset="0"/>
              </a:rPr>
              <a:t>mga</a:t>
            </a:r>
            <a:r>
              <a:rPr lang="en-US" sz="2700" b="1" dirty="0">
                <a:latin typeface="Constantia" panose="02030602050306030303" pitchFamily="18" charset="0"/>
              </a:rPr>
              <a:t> </a:t>
            </a:r>
            <a:r>
              <a:rPr lang="en-US" sz="2700" b="1" dirty="0" err="1">
                <a:latin typeface="Constantia" panose="02030602050306030303" pitchFamily="18" charset="0"/>
              </a:rPr>
              <a:t>bato</a:t>
            </a:r>
            <a:r>
              <a:rPr lang="en-US" sz="2700" b="1" dirty="0">
                <a:latin typeface="Constantia" panose="02030602050306030303" pitchFamily="18" charset="0"/>
              </a:rPr>
              <a:t> ng </a:t>
            </a:r>
            <a:r>
              <a:rPr lang="en-US" sz="2700" b="1" dirty="0" err="1">
                <a:latin typeface="Constantia" panose="02030602050306030303" pitchFamily="18" charset="0"/>
              </a:rPr>
              <a:t>patotoo</a:t>
            </a:r>
            <a:r>
              <a:rPr lang="en-US" sz="2700" b="1" dirty="0">
                <a:latin typeface="Constantia" panose="02030602050306030303" pitchFamily="18" charset="0"/>
              </a:rPr>
              <a:t>, at </a:t>
            </a:r>
            <a:r>
              <a:rPr lang="en-US" sz="2700" b="1" dirty="0" err="1">
                <a:latin typeface="Constantia" panose="02030602050306030303" pitchFamily="18" charset="0"/>
              </a:rPr>
              <a:t>ikintal</a:t>
            </a:r>
            <a:r>
              <a:rPr lang="en-US" sz="2700" b="1" dirty="0">
                <a:latin typeface="Constantia" panose="02030602050306030303" pitchFamily="18" charset="0"/>
              </a:rPr>
              <a:t> </a:t>
            </a:r>
            <a:r>
              <a:rPr lang="en-US" sz="2700" b="1" dirty="0" err="1">
                <a:latin typeface="Constantia" panose="02030602050306030303" pitchFamily="18" charset="0"/>
              </a:rPr>
              <a:t>sa</a:t>
            </a:r>
            <a:r>
              <a:rPr lang="en-US" sz="2700" b="1" dirty="0">
                <a:latin typeface="Constantia" panose="02030602050306030303" pitchFamily="18" charset="0"/>
              </a:rPr>
              <a:t> </a:t>
            </a:r>
            <a:r>
              <a:rPr lang="en-US" sz="2700" b="1" dirty="0" err="1">
                <a:latin typeface="Constantia" panose="02030602050306030303" pitchFamily="18" charset="0"/>
              </a:rPr>
              <a:t>kanila</a:t>
            </a:r>
            <a:r>
              <a:rPr lang="en-US" sz="2700" b="1" dirty="0">
                <a:latin typeface="Constantia" panose="02030602050306030303" pitchFamily="18" charset="0"/>
              </a:rPr>
              <a:t> ang </a:t>
            </a:r>
            <a:r>
              <a:rPr lang="en-US" sz="2700" b="1" dirty="0" err="1">
                <a:latin typeface="Constantia" panose="02030602050306030303" pitchFamily="18" charset="0"/>
              </a:rPr>
              <a:t>mahalagang</a:t>
            </a:r>
            <a:r>
              <a:rPr lang="en-US" sz="2700" b="1" dirty="0">
                <a:latin typeface="Constantia" panose="02030602050306030303" pitchFamily="18" charset="0"/>
              </a:rPr>
              <a:t> </a:t>
            </a:r>
            <a:r>
              <a:rPr lang="en-US" sz="2700" b="1" dirty="0" err="1">
                <a:latin typeface="Constantia" panose="02030602050306030303" pitchFamily="18" charset="0"/>
              </a:rPr>
              <a:t>kwento</a:t>
            </a:r>
            <a:r>
              <a:rPr lang="en-US" sz="2700" b="1" dirty="0">
                <a:latin typeface="Constantia" panose="02030602050306030303" pitchFamily="18" charset="0"/>
              </a:rPr>
              <a:t> kung </a:t>
            </a:r>
            <a:r>
              <a:rPr lang="en-US" sz="2700" b="1" dirty="0" err="1">
                <a:latin typeface="Constantia" panose="02030602050306030303" pitchFamily="18" charset="0"/>
              </a:rPr>
              <a:t>ano</a:t>
            </a:r>
            <a:r>
              <a:rPr lang="en-US" sz="2700" b="1" dirty="0">
                <a:latin typeface="Constantia" panose="02030602050306030303" pitchFamily="18" charset="0"/>
              </a:rPr>
              <a:t> ang </a:t>
            </a:r>
            <a:r>
              <a:rPr lang="en-US" sz="2700" b="1" dirty="0" err="1">
                <a:latin typeface="Constantia" panose="02030602050306030303" pitchFamily="18" charset="0"/>
              </a:rPr>
              <a:t>ginawa</a:t>
            </a:r>
            <a:r>
              <a:rPr lang="en-US" sz="2700" b="1" dirty="0">
                <a:latin typeface="Constantia" panose="02030602050306030303" pitchFamily="18" charset="0"/>
              </a:rPr>
              <a:t> ng Dios para </a:t>
            </a:r>
            <a:r>
              <a:rPr lang="en-US" sz="2700" b="1" dirty="0" err="1">
                <a:latin typeface="Constantia" panose="02030602050306030303" pitchFamily="18" charset="0"/>
              </a:rPr>
              <a:t>sa</a:t>
            </a:r>
            <a:r>
              <a:rPr lang="en-US" sz="2700" b="1" dirty="0">
                <a:latin typeface="Constantia" panose="02030602050306030303" pitchFamily="18" charset="0"/>
              </a:rPr>
              <a:t> </a:t>
            </a:r>
            <a:r>
              <a:rPr lang="en-US" sz="2700" b="1" dirty="0" err="1">
                <a:latin typeface="Constantia" panose="02030602050306030303" pitchFamily="18" charset="0"/>
              </a:rPr>
              <a:t>atin</a:t>
            </a:r>
            <a:r>
              <a:rPr lang="en-US" sz="2700" b="1" dirty="0">
                <a:latin typeface="Constantia" panose="02030602050306030303" pitchFamily="18" charset="0"/>
              </a:rPr>
              <a:t>. At </a:t>
            </a:r>
            <a:r>
              <a:rPr lang="en-US" sz="2700" b="1" dirty="0" err="1">
                <a:latin typeface="Constantia" panose="02030602050306030303" pitchFamily="18" charset="0"/>
              </a:rPr>
              <a:t>habang</a:t>
            </a:r>
            <a:r>
              <a:rPr lang="en-US" sz="2700" b="1" dirty="0">
                <a:latin typeface="Constantia" panose="02030602050306030303" pitchFamily="18" charset="0"/>
              </a:rPr>
              <a:t> </a:t>
            </a:r>
            <a:r>
              <a:rPr lang="en-US" sz="2700" b="1" dirty="0" err="1">
                <a:latin typeface="Constantia" panose="02030602050306030303" pitchFamily="18" charset="0"/>
              </a:rPr>
              <a:t>binabalikan</a:t>
            </a:r>
            <a:r>
              <a:rPr lang="en-US" sz="2700" b="1" dirty="0">
                <a:latin typeface="Constantia" panose="02030602050306030303" pitchFamily="18" charset="0"/>
              </a:rPr>
              <a:t> natin ang </a:t>
            </a:r>
            <a:r>
              <a:rPr lang="en-US" sz="2700" b="1" dirty="0" err="1">
                <a:latin typeface="Constantia" panose="02030602050306030303" pitchFamily="18" charset="0"/>
              </a:rPr>
              <a:t>pakikitungo</a:t>
            </a:r>
            <a:r>
              <a:rPr lang="en-US" sz="2700" b="1" dirty="0">
                <a:latin typeface="Constantia" panose="02030602050306030303" pitchFamily="18" charset="0"/>
              </a:rPr>
              <a:t> Nya </a:t>
            </a:r>
            <a:r>
              <a:rPr lang="en-US" sz="2700" b="1" dirty="0" err="1">
                <a:latin typeface="Constantia" panose="02030602050306030303" pitchFamily="18" charset="0"/>
              </a:rPr>
              <a:t>sa</a:t>
            </a:r>
            <a:r>
              <a:rPr lang="en-US" sz="2700" b="1" dirty="0">
                <a:latin typeface="Constantia" panose="02030602050306030303" pitchFamily="18" charset="0"/>
              </a:rPr>
              <a:t> </a:t>
            </a:r>
            <a:r>
              <a:rPr lang="en-US" sz="2700" b="1" dirty="0" err="1">
                <a:latin typeface="Constantia" panose="02030602050306030303" pitchFamily="18" charset="0"/>
              </a:rPr>
              <a:t>atin</a:t>
            </a:r>
            <a:r>
              <a:rPr lang="en-US" sz="2700" b="1" dirty="0">
                <a:latin typeface="Constantia" panose="02030602050306030303" pitchFamily="18" charset="0"/>
              </a:rPr>
              <a:t> </a:t>
            </a:r>
            <a:r>
              <a:rPr lang="en-US" sz="2700" b="1" dirty="0" err="1">
                <a:latin typeface="Constantia" panose="02030602050306030303" pitchFamily="18" charset="0"/>
              </a:rPr>
              <a:t>sa</a:t>
            </a:r>
            <a:r>
              <a:rPr lang="en-US" sz="2700" b="1" dirty="0">
                <a:latin typeface="Constantia" panose="02030602050306030303" pitchFamily="18" charset="0"/>
              </a:rPr>
              <a:t> </a:t>
            </a:r>
            <a:r>
              <a:rPr lang="en-US" sz="2700" b="1" dirty="0" err="1">
                <a:latin typeface="Constantia" panose="02030602050306030303" pitchFamily="18" charset="0"/>
              </a:rPr>
              <a:t>ating</a:t>
            </a:r>
            <a:r>
              <a:rPr lang="en-US" sz="2700" b="1" dirty="0">
                <a:latin typeface="Constantia" panose="02030602050306030303" pitchFamily="18" charset="0"/>
              </a:rPr>
              <a:t> </a:t>
            </a:r>
            <a:r>
              <a:rPr lang="en-US" sz="2700" b="1" dirty="0" err="1">
                <a:latin typeface="Constantia" panose="02030602050306030303" pitchFamily="18" charset="0"/>
              </a:rPr>
              <a:t>paglalakbay</a:t>
            </a:r>
            <a:r>
              <a:rPr lang="en-US" sz="2700" b="1" dirty="0">
                <a:latin typeface="Constantia" panose="02030602050306030303" pitchFamily="18" charset="0"/>
              </a:rPr>
              <a:t>, </a:t>
            </a:r>
            <a:r>
              <a:rPr lang="en-US" sz="2700" b="1" dirty="0" err="1">
                <a:latin typeface="Constantia" panose="02030602050306030303" pitchFamily="18" charset="0"/>
              </a:rPr>
              <a:t>ating</a:t>
            </a:r>
            <a:r>
              <a:rPr lang="en-US" sz="2700" b="1" dirty="0">
                <a:latin typeface="Constantia" panose="02030602050306030303" pitchFamily="18" charset="0"/>
              </a:rPr>
              <a:t> </a:t>
            </a:r>
            <a:r>
              <a:rPr lang="en-US" sz="2700" b="1" dirty="0" err="1">
                <a:latin typeface="Constantia" panose="02030602050306030303" pitchFamily="18" charset="0"/>
              </a:rPr>
              <a:t>ipahayag</a:t>
            </a:r>
            <a:r>
              <a:rPr lang="en-US" sz="2700" b="1" dirty="0">
                <a:latin typeface="Constantia" panose="02030602050306030303" pitchFamily="18" charset="0"/>
              </a:rPr>
              <a:t>, </a:t>
            </a:r>
            <a:r>
              <a:rPr lang="en-US" sz="2700" b="1" dirty="0" err="1">
                <a:latin typeface="Constantia" panose="02030602050306030303" pitchFamily="18" charset="0"/>
              </a:rPr>
              <a:t>galing</a:t>
            </a:r>
            <a:r>
              <a:rPr lang="en-US" sz="2700" b="1" dirty="0">
                <a:latin typeface="Constantia" panose="02030602050306030303" pitchFamily="18" charset="0"/>
              </a:rPr>
              <a:t> </a:t>
            </a:r>
            <a:r>
              <a:rPr lang="en-US" sz="2700" b="1" dirty="0" err="1">
                <a:latin typeface="Constantia" panose="02030602050306030303" pitchFamily="18" charset="0"/>
              </a:rPr>
              <a:t>sa</a:t>
            </a:r>
            <a:r>
              <a:rPr lang="en-US" sz="2700" b="1" dirty="0">
                <a:latin typeface="Constantia" panose="02030602050306030303" pitchFamily="18" charset="0"/>
              </a:rPr>
              <a:t> </a:t>
            </a:r>
            <a:r>
              <a:rPr lang="en-US" sz="2700" b="1" dirty="0" err="1">
                <a:latin typeface="Constantia" panose="02030602050306030303" pitchFamily="18" charset="0"/>
              </a:rPr>
              <a:t>pusong</a:t>
            </a:r>
            <a:r>
              <a:rPr lang="en-US" sz="2700" b="1" dirty="0">
                <a:latin typeface="Constantia" panose="02030602050306030303" pitchFamily="18" charset="0"/>
              </a:rPr>
              <a:t> </a:t>
            </a:r>
            <a:r>
              <a:rPr lang="en-US" sz="2700" b="1" dirty="0" err="1">
                <a:latin typeface="Constantia" panose="02030602050306030303" pitchFamily="18" charset="0"/>
              </a:rPr>
              <a:t>pinalambot</a:t>
            </a:r>
            <a:r>
              <a:rPr lang="en-US" sz="2700" b="1" dirty="0">
                <a:latin typeface="Constantia" panose="02030602050306030303" pitchFamily="18" charset="0"/>
              </a:rPr>
              <a:t> ng </a:t>
            </a:r>
            <a:r>
              <a:rPr lang="en-US" sz="2700" b="1" dirty="0" err="1">
                <a:latin typeface="Constantia" panose="02030602050306030303" pitchFamily="18" charset="0"/>
              </a:rPr>
              <a:t>pasasalamat</a:t>
            </a:r>
            <a:r>
              <a:rPr lang="en-US" sz="2700" b="1" dirty="0">
                <a:latin typeface="Constantia" panose="02030602050306030303" pitchFamily="18" charset="0"/>
              </a:rPr>
              <a:t>, “Ano ang </a:t>
            </a:r>
            <a:r>
              <a:rPr lang="en-US" sz="2700" b="1" dirty="0" err="1">
                <a:latin typeface="Constantia" panose="02030602050306030303" pitchFamily="18" charset="0"/>
              </a:rPr>
              <a:t>aking</a:t>
            </a:r>
            <a:r>
              <a:rPr lang="en-US" sz="2700" b="1" dirty="0">
                <a:latin typeface="Constantia" panose="02030602050306030303" pitchFamily="18" charset="0"/>
              </a:rPr>
              <a:t> </a:t>
            </a:r>
            <a:r>
              <a:rPr lang="en-US" sz="2700" b="1" dirty="0" err="1">
                <a:latin typeface="Constantia" panose="02030602050306030303" pitchFamily="18" charset="0"/>
              </a:rPr>
              <a:t>ibabayad</a:t>
            </a:r>
            <a:r>
              <a:rPr lang="en-US" sz="2700" b="1" dirty="0">
                <a:latin typeface="Constantia" panose="02030602050306030303" pitchFamily="18" charset="0"/>
              </a:rPr>
              <a:t> </a:t>
            </a:r>
            <a:r>
              <a:rPr lang="en-US" sz="2700" b="1" dirty="0" err="1">
                <a:latin typeface="Constantia" panose="02030602050306030303" pitchFamily="18" charset="0"/>
              </a:rPr>
              <a:t>sa</a:t>
            </a:r>
            <a:r>
              <a:rPr lang="en-US" sz="2700" b="1" dirty="0">
                <a:latin typeface="Constantia" panose="02030602050306030303" pitchFamily="18" charset="0"/>
              </a:rPr>
              <a:t> </a:t>
            </a:r>
            <a:r>
              <a:rPr lang="en-US" sz="2700" b="1" dirty="0" err="1">
                <a:latin typeface="Constantia" panose="02030602050306030303" pitchFamily="18" charset="0"/>
              </a:rPr>
              <a:t>Panginoon</a:t>
            </a:r>
            <a:r>
              <a:rPr lang="en-US" sz="2700" b="1" dirty="0">
                <a:latin typeface="Constantia" panose="02030602050306030303" pitchFamily="18" charset="0"/>
              </a:rPr>
              <a:t> </a:t>
            </a:r>
            <a:r>
              <a:rPr lang="en-US" sz="2700" b="1" dirty="0" err="1">
                <a:latin typeface="Constantia" panose="02030602050306030303" pitchFamily="18" charset="0"/>
              </a:rPr>
              <a:t>dahil</a:t>
            </a:r>
            <a:r>
              <a:rPr lang="en-US" sz="2700" b="1" dirty="0">
                <a:latin typeface="Constantia" panose="02030602050306030303" pitchFamily="18" charset="0"/>
              </a:rPr>
              <a:t> </a:t>
            </a:r>
            <a:r>
              <a:rPr lang="en-US" sz="2700" b="1" dirty="0" err="1">
                <a:latin typeface="Constantia" panose="02030602050306030303" pitchFamily="18" charset="0"/>
              </a:rPr>
              <a:t>sa</a:t>
            </a:r>
            <a:r>
              <a:rPr lang="en-US" sz="2700" b="1" dirty="0">
                <a:latin typeface="Constantia" panose="02030602050306030303" pitchFamily="18" charset="0"/>
              </a:rPr>
              <a:t> lahat </a:t>
            </a:r>
            <a:r>
              <a:rPr lang="en-US" sz="2700" b="1" dirty="0" err="1">
                <a:latin typeface="Constantia" panose="02030602050306030303" pitchFamily="18" charset="0"/>
              </a:rPr>
              <a:t>niyang</a:t>
            </a:r>
            <a:r>
              <a:rPr lang="en-US" sz="2700" b="1" dirty="0">
                <a:latin typeface="Constantia" panose="02030602050306030303" pitchFamily="18" charset="0"/>
              </a:rPr>
              <a:t> </a:t>
            </a:r>
            <a:r>
              <a:rPr lang="en-US" sz="2700" b="1" dirty="0" err="1">
                <a:latin typeface="Constantia" panose="02030602050306030303" pitchFamily="18" charset="0"/>
              </a:rPr>
              <a:t>kabutihan</a:t>
            </a:r>
            <a:r>
              <a:rPr lang="en-US" sz="2700" b="1" dirty="0">
                <a:latin typeface="Constantia" panose="02030602050306030303" pitchFamily="18" charset="0"/>
              </a:rPr>
              <a:t> </a:t>
            </a:r>
            <a:r>
              <a:rPr lang="en-US" sz="2700" b="1" dirty="0" err="1">
                <a:latin typeface="Constantia" panose="02030602050306030303" pitchFamily="18" charset="0"/>
              </a:rPr>
              <a:t>sa</a:t>
            </a:r>
            <a:r>
              <a:rPr lang="en-US" sz="2700" b="1" dirty="0">
                <a:latin typeface="Constantia" panose="02030602050306030303" pitchFamily="18" charset="0"/>
              </a:rPr>
              <a:t> akin? Aking </a:t>
            </a:r>
            <a:r>
              <a:rPr lang="en-US" sz="2700" b="1" dirty="0" err="1">
                <a:latin typeface="Constantia" panose="02030602050306030303" pitchFamily="18" charset="0"/>
              </a:rPr>
              <a:t>kukunin</a:t>
            </a:r>
            <a:r>
              <a:rPr lang="en-US" sz="2700" b="1" dirty="0">
                <a:latin typeface="Constantia" panose="02030602050306030303" pitchFamily="18" charset="0"/>
              </a:rPr>
              <a:t> ang </a:t>
            </a:r>
            <a:r>
              <a:rPr lang="en-US" sz="2700" b="1" dirty="0" err="1">
                <a:latin typeface="Constantia" panose="02030602050306030303" pitchFamily="18" charset="0"/>
              </a:rPr>
              <a:t>saro</a:t>
            </a:r>
            <a:r>
              <a:rPr lang="en-US" sz="2700" b="1" dirty="0">
                <a:latin typeface="Constantia" panose="02030602050306030303" pitchFamily="18" charset="0"/>
              </a:rPr>
              <a:t> ng </a:t>
            </a:r>
            <a:r>
              <a:rPr lang="en-US" sz="2700" b="1" dirty="0" err="1">
                <a:latin typeface="Constantia" panose="02030602050306030303" pitchFamily="18" charset="0"/>
              </a:rPr>
              <a:t>kaligtasan</a:t>
            </a:r>
            <a:r>
              <a:rPr lang="en-US" sz="2700" b="1" dirty="0">
                <a:latin typeface="Constantia" panose="02030602050306030303" pitchFamily="18" charset="0"/>
              </a:rPr>
              <a:t>, at </a:t>
            </a:r>
            <a:r>
              <a:rPr lang="en-US" sz="2700" b="1" dirty="0" err="1">
                <a:latin typeface="Constantia" panose="02030602050306030303" pitchFamily="18" charset="0"/>
              </a:rPr>
              <a:t>tatawag</a:t>
            </a:r>
            <a:r>
              <a:rPr lang="en-US" sz="2700" b="1" dirty="0">
                <a:latin typeface="Constantia" panose="02030602050306030303" pitchFamily="18" charset="0"/>
              </a:rPr>
              <a:t> </a:t>
            </a:r>
            <a:r>
              <a:rPr lang="en-US" sz="2700" b="1" dirty="0" err="1">
                <a:latin typeface="Constantia" panose="02030602050306030303" pitchFamily="18" charset="0"/>
              </a:rPr>
              <a:t>ako</a:t>
            </a:r>
            <a:r>
              <a:rPr lang="en-US" sz="2700" b="1" dirty="0">
                <a:latin typeface="Constantia" panose="02030602050306030303" pitchFamily="18" charset="0"/>
              </a:rPr>
              <a:t> </a:t>
            </a:r>
            <a:r>
              <a:rPr lang="en-US" sz="2700" b="1" dirty="0" err="1">
                <a:latin typeface="Constantia" panose="02030602050306030303" pitchFamily="18" charset="0"/>
              </a:rPr>
              <a:t>sa</a:t>
            </a:r>
            <a:r>
              <a:rPr lang="en-US" sz="2700" b="1" dirty="0">
                <a:latin typeface="Constantia" panose="02030602050306030303" pitchFamily="18" charset="0"/>
              </a:rPr>
              <a:t> </a:t>
            </a:r>
            <a:r>
              <a:rPr lang="en-US" sz="2700" b="1" dirty="0" err="1">
                <a:latin typeface="Constantia" panose="02030602050306030303" pitchFamily="18" charset="0"/>
              </a:rPr>
              <a:t>pangalan</a:t>
            </a:r>
            <a:r>
              <a:rPr lang="en-US" sz="2700" b="1" dirty="0">
                <a:latin typeface="Constantia" panose="02030602050306030303" pitchFamily="18" charset="0"/>
              </a:rPr>
              <a:t> ng </a:t>
            </a:r>
            <a:r>
              <a:rPr lang="en-US" sz="2700" b="1" dirty="0" err="1">
                <a:latin typeface="Constantia" panose="02030602050306030303" pitchFamily="18" charset="0"/>
              </a:rPr>
              <a:t>Panginoon</a:t>
            </a:r>
            <a:r>
              <a:rPr lang="en-US" sz="2700" b="1" dirty="0">
                <a:latin typeface="Constantia" panose="02030602050306030303" pitchFamily="18" charset="0"/>
              </a:rPr>
              <a:t>. Aking </a:t>
            </a:r>
            <a:r>
              <a:rPr lang="en-US" sz="2700" b="1" dirty="0" err="1">
                <a:latin typeface="Constantia" panose="02030602050306030303" pitchFamily="18" charset="0"/>
              </a:rPr>
              <a:t>babayaran</a:t>
            </a:r>
            <a:r>
              <a:rPr lang="en-US" sz="2700" b="1" dirty="0">
                <a:latin typeface="Constantia" panose="02030602050306030303" pitchFamily="18" charset="0"/>
              </a:rPr>
              <a:t> ang </a:t>
            </a:r>
            <a:r>
              <a:rPr lang="en-US" sz="2700" b="1" dirty="0" err="1">
                <a:latin typeface="Constantia" panose="02030602050306030303" pitchFamily="18" charset="0"/>
              </a:rPr>
              <a:t>mga</a:t>
            </a:r>
            <a:r>
              <a:rPr lang="en-US" sz="2700" b="1" dirty="0">
                <a:latin typeface="Constantia" panose="02030602050306030303" pitchFamily="18" charset="0"/>
              </a:rPr>
              <a:t> </a:t>
            </a:r>
            <a:r>
              <a:rPr lang="en-US" sz="2700" b="1" dirty="0" err="1">
                <a:latin typeface="Constantia" panose="02030602050306030303" pitchFamily="18" charset="0"/>
              </a:rPr>
              <a:t>panata</a:t>
            </a:r>
            <a:r>
              <a:rPr lang="en-US" sz="2700" b="1" dirty="0">
                <a:latin typeface="Constantia" panose="02030602050306030303" pitchFamily="18" charset="0"/>
              </a:rPr>
              <a:t> ko </a:t>
            </a:r>
            <a:r>
              <a:rPr lang="en-US" sz="2700" b="1" dirty="0" err="1">
                <a:latin typeface="Constantia" panose="02030602050306030303" pitchFamily="18" charset="0"/>
              </a:rPr>
              <a:t>sa</a:t>
            </a:r>
            <a:r>
              <a:rPr lang="en-US" sz="2700" b="1" dirty="0">
                <a:latin typeface="Constantia" panose="02030602050306030303" pitchFamily="18" charset="0"/>
              </a:rPr>
              <a:t> </a:t>
            </a:r>
            <a:r>
              <a:rPr lang="en-US" sz="2700" b="1" dirty="0" err="1">
                <a:latin typeface="Constantia" panose="02030602050306030303" pitchFamily="18" charset="0"/>
              </a:rPr>
              <a:t>Panginoon</a:t>
            </a:r>
            <a:r>
              <a:rPr lang="en-US" sz="2700" b="1" dirty="0">
                <a:latin typeface="Constantia" panose="02030602050306030303" pitchFamily="18" charset="0"/>
              </a:rPr>
              <a:t>, Oo, </a:t>
            </a:r>
            <a:r>
              <a:rPr lang="en-US" sz="2700" b="1" dirty="0" err="1">
                <a:latin typeface="Constantia" panose="02030602050306030303" pitchFamily="18" charset="0"/>
              </a:rPr>
              <a:t>sa</a:t>
            </a:r>
            <a:r>
              <a:rPr lang="en-US" sz="2700" b="1" dirty="0">
                <a:latin typeface="Constantia" panose="02030602050306030303" pitchFamily="18" charset="0"/>
              </a:rPr>
              <a:t> </a:t>
            </a:r>
            <a:r>
              <a:rPr lang="en-US" sz="2700" b="1" dirty="0" err="1">
                <a:latin typeface="Constantia" panose="02030602050306030303" pitchFamily="18" charset="0"/>
              </a:rPr>
              <a:t>harapan</a:t>
            </a:r>
            <a:r>
              <a:rPr lang="en-US" sz="2700" b="1" dirty="0">
                <a:latin typeface="Constantia" panose="02030602050306030303" pitchFamily="18" charset="0"/>
              </a:rPr>
              <a:t> ng </a:t>
            </a:r>
            <a:r>
              <a:rPr lang="en-US" sz="2700" b="1" dirty="0" err="1">
                <a:latin typeface="Constantia" panose="02030602050306030303" pitchFamily="18" charset="0"/>
              </a:rPr>
              <a:t>buo</a:t>
            </a:r>
            <a:r>
              <a:rPr lang="en-US" sz="2700" b="1" dirty="0">
                <a:latin typeface="Constantia" panose="02030602050306030303" pitchFamily="18" charset="0"/>
              </a:rPr>
              <a:t> </a:t>
            </a:r>
            <a:r>
              <a:rPr lang="en-US" sz="2700" b="1" dirty="0" err="1">
                <a:latin typeface="Constantia" panose="02030602050306030303" pitchFamily="18" charset="0"/>
              </a:rPr>
              <a:t>niyang</a:t>
            </a:r>
            <a:r>
              <a:rPr lang="en-US" sz="2700" b="1" dirty="0">
                <a:latin typeface="Constantia" panose="02030602050306030303" pitchFamily="18" charset="0"/>
              </a:rPr>
              <a:t> bayan." Awit 116:12-14”</a:t>
            </a:r>
            <a:endParaRPr lang="en" sz="2700" b="1" dirty="0">
              <a:latin typeface="Constantia" panose="02030602050306030303" pitchFamily="18" charset="0"/>
            </a:endParaRPr>
          </a:p>
        </p:txBody>
      </p:sp>
      <p:sp>
        <p:nvSpPr>
          <p:cNvPr id="4" name="CuadroTexto 3">
            <a:extLst>
              <a:ext uri="{FF2B5EF4-FFF2-40B4-BE49-F238E27FC236}">
                <a16:creationId xmlns:a16="http://schemas.microsoft.com/office/drawing/2014/main" id="{70DFBCBD-99AD-E0ED-5471-C12DE9C3B910}"/>
              </a:ext>
            </a:extLst>
          </p:cNvPr>
          <p:cNvSpPr txBox="1"/>
          <p:nvPr/>
        </p:nvSpPr>
        <p:spPr>
          <a:xfrm>
            <a:off x="8121330" y="5561049"/>
            <a:ext cx="3051541" cy="338554"/>
          </a:xfrm>
          <a:prstGeom prst="rect">
            <a:avLst/>
          </a:prstGeom>
          <a:noFill/>
        </p:spPr>
        <p:txBody>
          <a:bodyPr wrap="none" rtlCol="0">
            <a:spAutoFit/>
          </a:bodyPr>
          <a:lstStyle/>
          <a:p>
            <a:pPr algn="r"/>
            <a:r>
              <a:rPr lang="en" sz="1600" b="1" dirty="0"/>
              <a:t>EGW (The Desire of Ages, p. 348)</a:t>
            </a:r>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2"/>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63675" y="157384"/>
            <a:ext cx="3943354" cy="5978560"/>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Sapagka't</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tinuyo</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ng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Panginoon</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ninyong</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Dios ang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tubig</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ng Jordan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harap</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ninyo,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hanggang</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kayo'y</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nakatawid</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gaya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ng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ginawa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ng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Panginoon</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ninyong</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Dios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Dagat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na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Mapula,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na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kaniyang</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tinuyo</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harap</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namin</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hanggang</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kami ay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nakatawid</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Upang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makilala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ng lahat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na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mga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bayan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lupa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ang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kamay</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ng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Panginoon</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na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makapangyarihan</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upang</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sila'y</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matakot</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sa</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Panginoon</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ninyong</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Dios </a:t>
            </a:r>
            <a:r>
              <a:rPr kumimoji="0" lang="en-US" sz="2250" b="1" i="0" u="none" strike="noStrike" kern="1200" cap="none" spc="0" normalizeH="0" baseline="0" noProof="0" dirty="0" err="1">
                <a:ln w="12700" cmpd="sng">
                  <a:noFill/>
                  <a:prstDash val="solid"/>
                </a:ln>
                <a:solidFill>
                  <a:srgbClr val="A3293D"/>
                </a:solidFill>
                <a:effectLst/>
                <a:uLnTx/>
                <a:uFillTx/>
                <a:latin typeface="Comic Sans MS" panose="030F0702030302020204" pitchFamily="66" charset="0"/>
                <a:ea typeface="+mn-ea"/>
                <a:cs typeface="+mn-cs"/>
              </a:rPr>
              <a:t>magpakailan</a:t>
            </a:r>
            <a:r>
              <a:rPr kumimoji="0" lang="en-U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man.</a:t>
            </a:r>
            <a:r>
              <a:rPr kumimoji="0" lang="es-ES" sz="225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Josue</a:t>
            </a:r>
            <a:r>
              <a:rPr kumimoji="0" lang="es-ES" sz="24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 4:23,24</a:t>
            </a:r>
            <a:endParaRPr kumimoji="0" lang="es-ES" sz="24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37384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7335296" y="3743380"/>
            <a:ext cx="4762215" cy="3016210"/>
          </a:xfrm>
          <a:prstGeom prst="rect">
            <a:avLst/>
          </a:prstGeom>
          <a:noFill/>
        </p:spPr>
        <p:txBody>
          <a:bodyPr wrap="square" rtlCol="0">
            <a:spAutoFit/>
          </a:bodyPr>
          <a:lstStyle/>
          <a:p>
            <a:pPr>
              <a:spcBef>
                <a:spcPts val="600"/>
              </a:spcBef>
            </a:pPr>
            <a:r>
              <a:rPr lang="en" sz="2000" b="1" dirty="0">
                <a:solidFill>
                  <a:srgbClr val="9AF4FF"/>
                </a:solidFill>
                <a:effectLst>
                  <a:outerShdw blurRad="38100" dist="38100" dir="2700000" algn="tl">
                    <a:srgbClr val="000000">
                      <a:alpha val="43137"/>
                    </a:srgbClr>
                  </a:outerShdw>
                </a:effectLst>
              </a:rPr>
              <a:t>Ang pagtawid sa Jordan (Josue 3):</a:t>
            </a:r>
          </a:p>
          <a:p>
            <a:pPr lvl="1">
              <a:spcBef>
                <a:spcPts val="600"/>
              </a:spcBef>
            </a:pPr>
            <a:r>
              <a:rPr lang="en" sz="2000" b="1" dirty="0">
                <a:solidFill>
                  <a:schemeClr val="bg1"/>
                </a:solidFill>
                <a:effectLst>
                  <a:outerShdw blurRad="38100" dist="38100" dir="2700000" algn="tl">
                    <a:srgbClr val="000000">
                      <a:alpha val="43137"/>
                    </a:srgbClr>
                  </a:outerShdw>
                </a:effectLst>
              </a:rPr>
              <a:t>Nangangailangan ng kabanalan</a:t>
            </a:r>
          </a:p>
          <a:p>
            <a:pPr lvl="1">
              <a:spcBef>
                <a:spcPts val="600"/>
              </a:spcBef>
            </a:pPr>
            <a:r>
              <a:rPr lang="en" sz="2000" b="1" dirty="0">
                <a:solidFill>
                  <a:schemeClr val="bg1"/>
                </a:solidFill>
                <a:effectLst>
                  <a:outerShdw blurRad="38100" dist="38100" dir="2700000" algn="tl">
                    <a:srgbClr val="000000">
                      <a:alpha val="43137"/>
                    </a:srgbClr>
                  </a:outerShdw>
                </a:effectLst>
              </a:rPr>
              <a:t>Mga kahanga-hanga sa Dios</a:t>
            </a:r>
          </a:p>
          <a:p>
            <a:pPr>
              <a:spcBef>
                <a:spcPts val="1800"/>
              </a:spcBef>
            </a:pPr>
            <a:r>
              <a:rPr lang="en" sz="2000" b="1" dirty="0">
                <a:solidFill>
                  <a:srgbClr val="8DFF8D"/>
                </a:solidFill>
                <a:effectLst>
                  <a:outerShdw blurRad="38100" dist="38100" dir="2700000" algn="tl">
                    <a:srgbClr val="000000">
                      <a:alpha val="43137"/>
                    </a:srgbClr>
                  </a:outerShdw>
                </a:effectLst>
              </a:rPr>
              <a:t>Alalahanin at kalimutan (Josue 4):</a:t>
            </a:r>
          </a:p>
          <a:p>
            <a:pPr lvl="1">
              <a:spcBef>
                <a:spcPts val="600"/>
              </a:spcBef>
            </a:pPr>
            <a:r>
              <a:rPr lang="en" sz="2000" b="1" dirty="0">
                <a:solidFill>
                  <a:schemeClr val="bg1"/>
                </a:solidFill>
                <a:effectLst>
                  <a:outerShdw blurRad="38100" dist="38100" dir="2700000" algn="tl">
                    <a:srgbClr val="000000">
                      <a:alpha val="43137"/>
                    </a:srgbClr>
                  </a:outerShdw>
                </a:effectLst>
              </a:rPr>
              <a:t>Mga tanda upang alalahanin</a:t>
            </a:r>
          </a:p>
          <a:p>
            <a:pPr lvl="1">
              <a:spcBef>
                <a:spcPts val="600"/>
              </a:spcBef>
            </a:pPr>
            <a:r>
              <a:rPr lang="en" sz="2000" b="1" dirty="0">
                <a:solidFill>
                  <a:schemeClr val="bg1"/>
                </a:solidFill>
                <a:effectLst>
                  <a:outerShdw blurRad="38100" dist="38100" dir="2700000" algn="tl">
                    <a:srgbClr val="000000">
                      <a:alpha val="43137"/>
                    </a:srgbClr>
                  </a:outerShdw>
                </a:effectLst>
              </a:rPr>
              <a:t>Mga panganib ng paglimot</a:t>
            </a:r>
          </a:p>
          <a:p>
            <a:pPr>
              <a:spcBef>
                <a:spcPts val="1800"/>
              </a:spcBef>
            </a:pPr>
            <a:r>
              <a:rPr lang="en" sz="2000" b="1" dirty="0">
                <a:solidFill>
                  <a:srgbClr val="FFFF3C"/>
                </a:solidFill>
                <a:effectLst>
                  <a:outerShdw blurRad="38100" dist="38100" dir="2700000" algn="tl">
                    <a:srgbClr val="000000">
                      <a:alpha val="43137"/>
                    </a:srgbClr>
                  </a:outerShdw>
                </a:effectLst>
              </a:rPr>
              <a:t>Mga milyahe sa Ilog ng Jordan</a:t>
            </a:r>
          </a:p>
        </p:txBody>
      </p:sp>
      <p:sp>
        <p:nvSpPr>
          <p:cNvPr id="3" name="CuadroTexto 2">
            <a:extLst>
              <a:ext uri="{FF2B5EF4-FFF2-40B4-BE49-F238E27FC236}">
                <a16:creationId xmlns:a16="http://schemas.microsoft.com/office/drawing/2014/main" id="{55719E01-7E48-3CD0-F0D5-08F1BBB6069D}"/>
              </a:ext>
            </a:extLst>
          </p:cNvPr>
          <p:cNvSpPr txBox="1"/>
          <p:nvPr/>
        </p:nvSpPr>
        <p:spPr>
          <a:xfrm>
            <a:off x="239017" y="101740"/>
            <a:ext cx="6118122" cy="1631216"/>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Bukal, ulan at natunaw na nyebe ay pumuno sa Ilog Jordan hanggang sa ito ay umapaw. Mabilis na umagos ang mga tubig nito sa Patay na Dagat. K</a:t>
            </a:r>
            <a:r>
              <a:rPr lang="en-US" sz="2000" b="1" dirty="0">
                <a:solidFill>
                  <a:schemeClr val="bg1"/>
                </a:solidFill>
                <a:effectLst>
                  <a:outerShdw blurRad="38100" dist="38100" dir="2700000" algn="tl">
                    <a:srgbClr val="000000">
                      <a:alpha val="43137"/>
                    </a:srgbClr>
                  </a:outerShdw>
                </a:effectLst>
              </a:rPr>
              <a:t>a</a:t>
            </a:r>
            <a:r>
              <a:rPr lang="en" sz="2000" b="1" dirty="0">
                <a:solidFill>
                  <a:schemeClr val="bg1"/>
                </a:solidFill>
                <a:effectLst>
                  <a:outerShdw blurRad="38100" dist="38100" dir="2700000" algn="tl">
                    <a:srgbClr val="000000">
                      <a:alpha val="43137"/>
                    </a:srgbClr>
                  </a:outerShdw>
                </a:effectLst>
              </a:rPr>
              <a:t>hit sa pinakamababaw na bahagi—ang Jordan fords—ang pagtawid sa ilog na napakamapanganib.</a:t>
            </a: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3419278"/>
            <a:ext cx="4964724" cy="3300984"/>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1912" y="137738"/>
            <a:ext cx="5321071"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a:extLst>
              <a:ext uri="{FF2B5EF4-FFF2-40B4-BE49-F238E27FC236}">
                <a16:creationId xmlns:a16="http://schemas.microsoft.com/office/drawing/2014/main" id="{3F6C57C9-17EA-0EF3-697A-D40682BB3BA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7409492" y="4174233"/>
            <a:ext cx="355276" cy="349151"/>
          </a:xfrm>
          <a:prstGeom prst="rect">
            <a:avLst/>
          </a:prstGeom>
          <a:effectLst>
            <a:outerShdw blurRad="50800" dist="38100" dir="8100000" algn="tr" rotWithShape="0">
              <a:prstClr val="black">
                <a:alpha val="40000"/>
              </a:prstClr>
            </a:outerShdw>
          </a:effectLst>
        </p:spPr>
      </p:pic>
      <p:pic>
        <p:nvPicPr>
          <p:cNvPr id="50" name="Imagen 49">
            <a:extLst>
              <a:ext uri="{FF2B5EF4-FFF2-40B4-BE49-F238E27FC236}">
                <a16:creationId xmlns:a16="http://schemas.microsoft.com/office/drawing/2014/main" id="{81AEAFFF-4F15-63F7-62BA-8BCD8861E4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09492" y="4551236"/>
            <a:ext cx="355276" cy="349151"/>
          </a:xfrm>
          <a:prstGeom prst="rect">
            <a:avLst/>
          </a:prstGeom>
          <a:effectLst>
            <a:outerShdw blurRad="50800" dist="38100" dir="8100000" algn="tr" rotWithShape="0">
              <a:prstClr val="black">
                <a:alpha val="40000"/>
              </a:prstClr>
            </a:outerShdw>
          </a:effectLst>
        </p:spPr>
      </p:pic>
      <p:pic>
        <p:nvPicPr>
          <p:cNvPr id="56" name="Imagen 55">
            <a:extLst>
              <a:ext uri="{FF2B5EF4-FFF2-40B4-BE49-F238E27FC236}">
                <a16:creationId xmlns:a16="http://schemas.microsoft.com/office/drawing/2014/main" id="{9638933F-DB01-D099-BC2B-22484D6AC5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04871" y="5834239"/>
            <a:ext cx="359897" cy="347486"/>
          </a:xfrm>
          <a:prstGeom prst="rect">
            <a:avLst/>
          </a:prstGeom>
          <a:effectLst>
            <a:outerShdw blurRad="50800" dist="38100" dir="8100000" algn="tr" rotWithShape="0">
              <a:prstClr val="black">
                <a:alpha val="40000"/>
              </a:prstClr>
            </a:outerShdw>
          </a:effectLst>
        </p:spPr>
      </p:pic>
      <p:pic>
        <p:nvPicPr>
          <p:cNvPr id="61" name="Imagen 60">
            <a:extLst>
              <a:ext uri="{FF2B5EF4-FFF2-40B4-BE49-F238E27FC236}">
                <a16:creationId xmlns:a16="http://schemas.microsoft.com/office/drawing/2014/main" id="{606F5363-661C-959E-6A7C-61020ED5574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409492" y="5458446"/>
            <a:ext cx="355276" cy="349151"/>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713377" y="6344949"/>
            <a:ext cx="570681" cy="375250"/>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13377" y="5053838"/>
            <a:ext cx="570681"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13377" y="3757104"/>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282678" y="2525605"/>
            <a:ext cx="5931311"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Sa tao, imposible ito. Sa Dios, madali lang: “Magpakabanal kayo at tawirin ang Jordan.”</a:t>
            </a:r>
          </a:p>
        </p:txBody>
      </p:sp>
      <p:sp>
        <p:nvSpPr>
          <p:cNvPr id="8" name="CuadroTexto 7">
            <a:extLst>
              <a:ext uri="{FF2B5EF4-FFF2-40B4-BE49-F238E27FC236}">
                <a16:creationId xmlns:a16="http://schemas.microsoft.com/office/drawing/2014/main" id="{AFE93F18-61F8-8AE1-E412-ED22C8FF508C}"/>
              </a:ext>
            </a:extLst>
          </p:cNvPr>
          <p:cNvSpPr txBox="1"/>
          <p:nvPr/>
        </p:nvSpPr>
        <p:spPr>
          <a:xfrm>
            <a:off x="239017" y="1813761"/>
            <a:ext cx="6392895" cy="661720"/>
          </a:xfrm>
          <a:prstGeom prst="rect">
            <a:avLst/>
          </a:prstGeom>
          <a:noFill/>
        </p:spPr>
        <p:txBody>
          <a:bodyPr wrap="square">
            <a:spAutoFit/>
          </a:bodyPr>
          <a:lstStyle/>
          <a:p>
            <a:pPr>
              <a:spcBef>
                <a:spcPts val="600"/>
              </a:spcBef>
            </a:pPr>
            <a:r>
              <a:rPr lang="en" sz="1850" b="1" dirty="0">
                <a:solidFill>
                  <a:schemeClr val="bg1"/>
                </a:solidFill>
                <a:effectLst>
                  <a:outerShdw blurRad="38100" dist="38100" dir="2700000" algn="tl">
                    <a:srgbClr val="000000">
                      <a:alpha val="43137"/>
                    </a:srgbClr>
                  </a:outerShdw>
                </a:effectLst>
              </a:rPr>
              <a:t>Paano ito matatawid ng buong bayan, na may dalang mga matatanda, mga buntis, mga bata sa alagang hayop?</a:t>
            </a: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6" y="2329130"/>
            <a:ext cx="7045974" cy="2185214"/>
          </a:xfrm>
          <a:prstGeom prst="rect">
            <a:avLst/>
          </a:prstGeom>
          <a:noFill/>
        </p:spPr>
        <p:txBody>
          <a:bodyPr wrap="square">
            <a:spAutoFit/>
            <a:scene3d>
              <a:camera prst="orthographicFront"/>
              <a:lightRig rig="threePt" dir="t"/>
            </a:scene3d>
            <a:sp3d extrusionH="57150">
              <a:bevelT w="38100" h="38100"/>
            </a:sp3d>
          </a:bodyPr>
          <a:lstStyle/>
          <a:p>
            <a:pPr algn="ctr"/>
            <a:r>
              <a:rPr lang="en"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ANG PAGTAWID SA JORDAN</a:t>
            </a:r>
          </a:p>
          <a:p>
            <a:pPr algn="ctr"/>
            <a:r>
              <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(JOSUE 3)</a:t>
            </a: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0"/>
            <a:ext cx="12191999"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NANGANGAILANGAN NG KABANALAN</a:t>
            </a:r>
          </a:p>
        </p:txBody>
      </p:sp>
      <p:sp>
        <p:nvSpPr>
          <p:cNvPr id="5" name="CuadroTexto 4">
            <a:extLst>
              <a:ext uri="{FF2B5EF4-FFF2-40B4-BE49-F238E27FC236}">
                <a16:creationId xmlns:a16="http://schemas.microsoft.com/office/drawing/2014/main" id="{CDB887B5-B6AF-121C-9C2A-3B8B66646878}"/>
              </a:ext>
            </a:extLst>
          </p:cNvPr>
          <p:cNvSpPr txBox="1"/>
          <p:nvPr/>
        </p:nvSpPr>
        <p:spPr>
          <a:xfrm>
            <a:off x="521209" y="610224"/>
            <a:ext cx="10936223" cy="584775"/>
          </a:xfrm>
          <a:prstGeom prst="rect">
            <a:avLst/>
          </a:prstGeom>
          <a:noFill/>
        </p:spPr>
        <p:txBody>
          <a:bodyPr wrap="square">
            <a:spAutoFit/>
          </a:bodyPr>
          <a:lstStyle/>
          <a:p>
            <a:pPr algn="ct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sinabi</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ni</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Josue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bayan,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Magpakabanal</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kayo;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sapagka't</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bukas</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ay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gagawa</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ng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mga</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kababalaghan</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ang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Panginoon</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8D190"/>
                </a:solidFill>
                <a:effectLst>
                  <a:outerShdw blurRad="38100" dist="38100" dir="2700000" algn="tl">
                    <a:srgbClr val="000000">
                      <a:alpha val="43137"/>
                    </a:srgbClr>
                  </a:outerShdw>
                </a:effectLst>
                <a:latin typeface="Comic Sans MS" panose="030F0702030302020204" pitchFamily="66" charset="0"/>
              </a:rPr>
              <a:t>inyo</a:t>
            </a:r>
            <a:r>
              <a:rPr 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E8D190"/>
                </a:solidFill>
                <a:effectLst>
                  <a:outerShdw blurRad="38100" dist="38100" dir="2700000" algn="tl">
                    <a:srgbClr val="000000">
                      <a:alpha val="43137"/>
                    </a:srgbClr>
                  </a:outerShdw>
                </a:effectLst>
                <a:latin typeface="Comic Sans MS" panose="030F0702030302020204" pitchFamily="66" charset="0"/>
              </a:rPr>
              <a:t>(Josue 3:5)</a:t>
            </a:r>
          </a:p>
        </p:txBody>
      </p:sp>
      <p:sp>
        <p:nvSpPr>
          <p:cNvPr id="6" name="CuadroTexto 5">
            <a:extLst>
              <a:ext uri="{FF2B5EF4-FFF2-40B4-BE49-F238E27FC236}">
                <a16:creationId xmlns:a16="http://schemas.microsoft.com/office/drawing/2014/main" id="{3C72C639-E722-B310-3CFF-8D92AD4C28E5}"/>
              </a:ext>
            </a:extLst>
          </p:cNvPr>
          <p:cNvSpPr txBox="1"/>
          <p:nvPr/>
        </p:nvSpPr>
        <p:spPr>
          <a:xfrm>
            <a:off x="190499" y="1245199"/>
            <a:ext cx="7296150" cy="1015663"/>
          </a:xfrm>
          <a:prstGeom prst="rect">
            <a:avLst/>
          </a:prstGeom>
          <a:noFill/>
        </p:spPr>
        <p:txBody>
          <a:bodyPr wrap="square" rtlCol="0">
            <a:spAutoFit/>
          </a:bodyPr>
          <a:lstStyle/>
          <a:p>
            <a:pPr>
              <a:spcBef>
                <a:spcPts val="600"/>
              </a:spcBef>
            </a:pPr>
            <a:r>
              <a:rPr lang="en" sz="2000" b="1" dirty="0"/>
              <a:t>Sa loob ng 40 taon, humuhudyat ang ulap upang magligpit ng mga tolda at lumakad, at ginabayan ang Israel ng arka sa bago nitong patutunguhan (Bil. 9:17; 10:33).</a:t>
            </a:r>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1867346223"/>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3162300" y="2260862"/>
            <a:ext cx="4324350" cy="1846659"/>
          </a:xfrm>
          <a:prstGeom prst="rect">
            <a:avLst/>
          </a:prstGeom>
          <a:noFill/>
        </p:spPr>
        <p:txBody>
          <a:bodyPr wrap="square">
            <a:spAutoFit/>
          </a:bodyPr>
          <a:lstStyle/>
          <a:p>
            <a:pPr>
              <a:spcBef>
                <a:spcPts val="600"/>
              </a:spcBef>
            </a:pPr>
            <a:r>
              <a:rPr lang="en" sz="1900" b="1" dirty="0"/>
              <a:t>Dumating na ang panahong umalis. Niligpit na nila ang kampo sa Shittim at tatlong araw na nagtolda sa harap ng Jordan. At natanggap nila ang utos na sundan ang arka patungo sa Lupang Pangako (Josh. 3:1-3).</a:t>
            </a:r>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8600" y="2311064"/>
            <a:ext cx="2865638"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5229224"/>
            <a:ext cx="2865638"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3162300" y="4172681"/>
            <a:ext cx="4324351" cy="2554545"/>
          </a:xfrm>
          <a:prstGeom prst="rect">
            <a:avLst/>
          </a:prstGeom>
          <a:noFill/>
        </p:spPr>
        <p:txBody>
          <a:bodyPr wrap="square">
            <a:spAutoFit/>
          </a:bodyPr>
          <a:lstStyle/>
          <a:p>
            <a:pPr>
              <a:spcBef>
                <a:spcPts val="600"/>
              </a:spcBef>
            </a:pPr>
            <a:r>
              <a:rPr lang="en" sz="2000" b="1" dirty="0"/>
              <a:t>Ngunit may kailangang mauna: kailangan nilang mapabanal (Jos. 3:5). Ang pagpapakabanal na ito ay may kasamang seremonya ng paglilinis (paghuhugas ng mga damit at katawan), pagwaksi ng kasalanan, at pagkakaroon ng ugaling masunurin sa utos ng Dios.</a:t>
            </a:r>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9" y="0"/>
            <a:ext cx="11772901" cy="769441"/>
          </a:xfrm>
          <a:prstGeom prst="rect">
            <a:avLst/>
          </a:prstGeom>
          <a:noFill/>
        </p:spPr>
        <p:txBody>
          <a:bodyPr wrap="square">
            <a:spAutoFit/>
          </a:bodyPr>
          <a:lstStyle/>
          <a:p>
            <a:pPr algn="ctr"/>
            <a:r>
              <a:rPr lang="en" sz="4400" b="1" spc="300" dirty="0">
                <a:ln w="9525" cmpd="sng">
                  <a:solidFill>
                    <a:schemeClr val="accent1"/>
                  </a:solidFill>
                  <a:prstDash val="solid"/>
                </a:ln>
                <a:solidFill>
                  <a:srgbClr val="70AD47">
                    <a:tint val="1000"/>
                  </a:srgbClr>
                </a:solidFill>
                <a:effectLst>
                  <a:glow rad="38100">
                    <a:schemeClr val="accent1">
                      <a:alpha val="40000"/>
                    </a:schemeClr>
                  </a:glow>
                </a:effectLst>
              </a:rPr>
              <a:t>MGA KAHANGA-HANGA SA DIOS</a:t>
            </a:r>
          </a:p>
        </p:txBody>
      </p:sp>
      <p:sp>
        <p:nvSpPr>
          <p:cNvPr id="5" name="CuadroTexto 4">
            <a:extLst>
              <a:ext uri="{FF2B5EF4-FFF2-40B4-BE49-F238E27FC236}">
                <a16:creationId xmlns:a16="http://schemas.microsoft.com/office/drawing/2014/main" id="{36B1BDF9-F71B-88C0-8CC3-C2DD7588CA4E}"/>
              </a:ext>
            </a:extLst>
          </p:cNvPr>
          <p:cNvSpPr txBox="1"/>
          <p:nvPr/>
        </p:nvSpPr>
        <p:spPr>
          <a:xfrm>
            <a:off x="438149" y="618548"/>
            <a:ext cx="11315700" cy="830997"/>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 ang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tubig</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bumababang</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mula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itaas</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ay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tumigil</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nagisang</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bunton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malayo</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kanila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Adam,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bayang</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nasa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tabi ng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Sarethan</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yaong</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nagsisibaba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dagat</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ng Araba,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Dagat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Alat ay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lubos</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nahawi</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ang bayan ay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tumawid</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tapat</a:t>
            </a:r>
            <a:r>
              <a:rPr lang="en-U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ng Jerico.</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(Josue 3:16)</a:t>
            </a:r>
          </a:p>
        </p:txBody>
      </p:sp>
      <p:sp>
        <p:nvSpPr>
          <p:cNvPr id="6" name="CuadroTexto 5">
            <a:extLst>
              <a:ext uri="{FF2B5EF4-FFF2-40B4-BE49-F238E27FC236}">
                <a16:creationId xmlns:a16="http://schemas.microsoft.com/office/drawing/2014/main" id="{0B32CA84-A8A9-0F80-16A3-84944AD60BB2}"/>
              </a:ext>
            </a:extLst>
          </p:cNvPr>
          <p:cNvSpPr txBox="1"/>
          <p:nvPr/>
        </p:nvSpPr>
        <p:spPr>
          <a:xfrm>
            <a:off x="6038851" y="1672396"/>
            <a:ext cx="6153149" cy="1477328"/>
          </a:xfrm>
          <a:prstGeom prst="rect">
            <a:avLst/>
          </a:prstGeom>
          <a:noFill/>
        </p:spPr>
        <p:txBody>
          <a:bodyPr wrap="square" rtlCol="0">
            <a:spAutoFit/>
          </a:bodyPr>
          <a:lstStyle/>
          <a:p>
            <a:pPr>
              <a:spcBef>
                <a:spcPts val="600"/>
              </a:spcBef>
            </a:pPr>
            <a:r>
              <a:rPr lang="en" b="1" dirty="0"/>
              <a:t>Ang Dios ay “</a:t>
            </a:r>
            <a:r>
              <a:rPr lang="en-US" b="1" dirty="0" err="1"/>
              <a:t>siya</a:t>
            </a:r>
            <a:r>
              <a:rPr lang="en-US" b="1" dirty="0"/>
              <a:t> </a:t>
            </a:r>
            <a:r>
              <a:rPr lang="en-US" b="1" dirty="0" err="1"/>
              <a:t>lamang</a:t>
            </a:r>
            <a:r>
              <a:rPr lang="en-US" b="1" dirty="0"/>
              <a:t> </a:t>
            </a:r>
            <a:r>
              <a:rPr lang="en-US" b="1" dirty="0" err="1"/>
              <a:t>gumagawa</a:t>
            </a:r>
            <a:r>
              <a:rPr lang="en-US" b="1" dirty="0"/>
              <a:t> ng </a:t>
            </a:r>
            <a:r>
              <a:rPr lang="en-US" b="1" dirty="0" err="1"/>
              <a:t>mga</a:t>
            </a:r>
            <a:r>
              <a:rPr lang="en-US" b="1" dirty="0"/>
              <a:t> </a:t>
            </a:r>
            <a:r>
              <a:rPr lang="en-US" b="1" dirty="0" err="1"/>
              <a:t>kababalaghang</a:t>
            </a:r>
            <a:r>
              <a:rPr lang="en-US" b="1" dirty="0"/>
              <a:t> bagay</a:t>
            </a:r>
            <a:r>
              <a:rPr lang="en" b="1" dirty="0"/>
              <a:t>” (Aw. 72:18). Kaya, kinikilala Sya natin na Iisang Dios (Aw. 86:10); inaalala natin ang Kanyang pagiging kahanga-hanga (Aw. 77:11); at inaalala natin ang Kanyang nakakamanghang mga gawa (Aw. 96:3).</a:t>
            </a:r>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1" y="1702607"/>
            <a:ext cx="5639562" cy="3803006"/>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530007"/>
            <a:ext cx="6719887" cy="1323439"/>
          </a:xfrm>
          <a:prstGeom prst="rect">
            <a:avLst/>
          </a:prstGeom>
          <a:noFill/>
        </p:spPr>
        <p:txBody>
          <a:bodyPr wrap="square">
            <a:spAutoFit/>
          </a:bodyPr>
          <a:lstStyle/>
          <a:p>
            <a:pPr>
              <a:spcBef>
                <a:spcPts val="600"/>
              </a:spcBef>
            </a:pPr>
            <a:r>
              <a:rPr lang="en" sz="2000" b="1" dirty="0"/>
              <a:t>Ang pagtawid sa Jordan ay isa sa mga kahanga-hanga sa ng Dios, na nagtuturo sa pangpropesiyang punto sa dakilang kababalaghang ipinangako ng Dios sa atin: ang pagpasok sa makalangit na Canaan (Zec. 8:6-8).</a:t>
            </a:r>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943724" y="4895423"/>
            <a:ext cx="5119689" cy="185844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266689" y="3149724"/>
            <a:ext cx="5753100" cy="1631216"/>
          </a:xfrm>
          <a:prstGeom prst="rect">
            <a:avLst/>
          </a:prstGeom>
          <a:noFill/>
        </p:spPr>
        <p:txBody>
          <a:bodyPr wrap="square">
            <a:spAutoFit/>
          </a:bodyPr>
          <a:lstStyle/>
          <a:p>
            <a:pPr>
              <a:spcBef>
                <a:spcPts val="600"/>
              </a:spcBef>
            </a:pPr>
            <a:r>
              <a:rPr lang="en" sz="2000" b="1" dirty="0"/>
              <a:t>Walang napakahirap o napakakamangha-mangha sa Kanya, na gumawa ng lahat ng bagay (Jer. 32:17; Luke 1:37). Kaya makakaasa tayong makakagawa rin Siya ng mga kamangha-mangha sa ating mga buhay (Awit 107:8).</a:t>
            </a:r>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5438774" y="2336393"/>
            <a:ext cx="6765275" cy="2185214"/>
          </a:xfrm>
          <a:prstGeom prst="rect">
            <a:avLst/>
          </a:prstGeom>
          <a:noFill/>
        </p:spPr>
        <p:txBody>
          <a:bodyPr wrap="square">
            <a:spAutoFit/>
            <a:scene3d>
              <a:camera prst="orthographicFront"/>
              <a:lightRig rig="threePt" dir="t"/>
            </a:scene3d>
            <a:sp3d extrusionH="57150">
              <a:bevelT w="38100" h="38100"/>
            </a:sp3d>
          </a:bodyPr>
          <a:lstStyle/>
          <a:p>
            <a:pPr algn="ctr"/>
            <a:r>
              <a:rPr lang="en"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ALALAHANIN AT KALIMUTAN</a:t>
            </a:r>
          </a:p>
          <a:p>
            <a:pPr algn="ctr"/>
            <a:r>
              <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(JOSUE 4)</a:t>
            </a: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76005"/>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MGA TANDA UPANG MAALALA</a:t>
            </a:r>
          </a:p>
        </p:txBody>
      </p:sp>
      <p:sp>
        <p:nvSpPr>
          <p:cNvPr id="4" name="CuadroTexto 3">
            <a:extLst>
              <a:ext uri="{FF2B5EF4-FFF2-40B4-BE49-F238E27FC236}">
                <a16:creationId xmlns:a16="http://schemas.microsoft.com/office/drawing/2014/main" id="{845A30FC-2FE4-190D-F756-1049BC89C6E2}"/>
              </a:ext>
            </a:extLst>
          </p:cNvPr>
          <p:cNvSpPr txBox="1"/>
          <p:nvPr/>
        </p:nvSpPr>
        <p:spPr>
          <a:xfrm>
            <a:off x="0" y="499122"/>
            <a:ext cx="12109411" cy="861774"/>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Upang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ito'y</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maging</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pinaka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tanda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gitna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ninyo,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pagka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itinanong</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inyong</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mga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anak</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panahong</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darating</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sasabihin</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Anong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kahulugan</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inyo</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mga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batong</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ito</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inyo</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ngang</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sasabihin</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kanila</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(Joshua 4:6-7a )</a:t>
            </a:r>
          </a:p>
        </p:txBody>
      </p:sp>
      <p:sp>
        <p:nvSpPr>
          <p:cNvPr id="5" name="CuadroTexto 4">
            <a:extLst>
              <a:ext uri="{FF2B5EF4-FFF2-40B4-BE49-F238E27FC236}">
                <a16:creationId xmlns:a16="http://schemas.microsoft.com/office/drawing/2014/main" id="{05704F5E-C7F1-E1E5-FC3C-68853C69F0C6}"/>
              </a:ext>
            </a:extLst>
          </p:cNvPr>
          <p:cNvSpPr txBox="1"/>
          <p:nvPr/>
        </p:nvSpPr>
        <p:spPr>
          <a:xfrm>
            <a:off x="152400" y="1341501"/>
            <a:ext cx="9563526" cy="400110"/>
          </a:xfrm>
          <a:prstGeom prst="rect">
            <a:avLst/>
          </a:prstGeom>
          <a:noFill/>
        </p:spPr>
        <p:txBody>
          <a:bodyPr wrap="square" rtlCol="0">
            <a:spAutoFit/>
          </a:bodyPr>
          <a:lstStyle/>
          <a:p>
            <a:pPr>
              <a:spcBef>
                <a:spcPts val="600"/>
              </a:spcBef>
            </a:pPr>
            <a:r>
              <a:rPr lang="en" sz="2000" b="1" dirty="0"/>
              <a:t>Sa Biblia, maaaring magkaroon ng maraming kahulugan ang isang tanda:</a:t>
            </a:r>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Kahanga-hangang gawa                                   </a:t>
              </a:r>
              <a:r>
                <a:rPr lang="en" sz="1600" b="1" kern="1200" dirty="0"/>
                <a:t>(1 Hari 13:3)</a:t>
              </a:r>
              <a:endParaRPr lang="es-ES" kern="1200" dirty="0"/>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S</a:t>
              </a:r>
              <a:r>
                <a:rPr lang="en-US" b="1" kern="1200" dirty="0" err="1"/>
                <a:t>i</a:t>
              </a:r>
              <a:r>
                <a:rPr lang="en" b="1" kern="1200" dirty="0"/>
                <a:t>mbolo ng isang bagay</a:t>
              </a:r>
              <a:br>
                <a:rPr lang="es-ES" b="1" kern="1200" dirty="0"/>
              </a:br>
              <a:r>
                <a:rPr lang="en" b="1" kern="1200" dirty="0"/>
                <a:t>(Gen. 9:13)</a:t>
              </a:r>
              <a:endParaRPr lang="es-ES" kern="1200" dirty="0"/>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4" cstate="hq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Isang tanda ng babala   (Ex. 12:13)</a:t>
              </a:r>
              <a:endParaRPr lang="es-ES" kern="1200" dirty="0"/>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6"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I</a:t>
              </a:r>
              <a:r>
                <a:rPr lang="en-US" b="1" kern="1200" dirty="0"/>
                <a:t>s</a:t>
              </a:r>
              <a:r>
                <a:rPr lang="en" b="1" kern="1200" dirty="0"/>
                <a:t>ang </a:t>
              </a:r>
              <a:r>
                <a:rPr lang="en" sz="1600" b="1" kern="1200" dirty="0"/>
                <a:t>natatanging</a:t>
              </a:r>
              <a:r>
                <a:rPr lang="en" b="1" kern="1200" dirty="0"/>
                <a:t> marka (Ezek. 20:20)</a:t>
              </a:r>
              <a:endParaRPr lang="es-ES" kern="1200" dirty="0"/>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en" b="1" kern="1200" dirty="0"/>
                <a:t>Isang ala-ala (Gen. 28:18)</a:t>
              </a:r>
              <a:endParaRPr lang="es-ES" kern="1200" dirty="0"/>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33350" y="3412391"/>
            <a:ext cx="6896100" cy="707886"/>
          </a:xfrm>
          <a:prstGeom prst="rect">
            <a:avLst/>
          </a:prstGeom>
          <a:noFill/>
        </p:spPr>
        <p:txBody>
          <a:bodyPr wrap="square" rtlCol="0">
            <a:spAutoFit/>
          </a:bodyPr>
          <a:lstStyle/>
          <a:p>
            <a:pPr>
              <a:spcBef>
                <a:spcPts val="600"/>
              </a:spcBef>
            </a:pPr>
            <a:r>
              <a:rPr lang="en-US" sz="2000" b="1" dirty="0"/>
              <a:t>A</a:t>
            </a:r>
            <a:r>
              <a:rPr lang="en" sz="2000" b="1" dirty="0"/>
              <a:t>ng 12 bato na kinuha sa Jordan na ginawang tanda ni J</a:t>
            </a:r>
            <a:r>
              <a:rPr lang="en-US" sz="2000" b="1" dirty="0"/>
              <a:t>o</a:t>
            </a:r>
            <a:r>
              <a:rPr lang="en" sz="2000" b="1" dirty="0"/>
              <a:t>sue ay patungkol sa sumusunod: isang alaala.</a:t>
            </a:r>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073938" y="3469422"/>
            <a:ext cx="5035474"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52400" y="4821561"/>
            <a:ext cx="6896100" cy="1938992"/>
          </a:xfrm>
          <a:prstGeom prst="rect">
            <a:avLst/>
          </a:prstGeom>
          <a:noFill/>
        </p:spPr>
        <p:txBody>
          <a:bodyPr wrap="square">
            <a:spAutoFit/>
          </a:bodyPr>
          <a:lstStyle/>
          <a:p>
            <a:pPr>
              <a:spcBef>
                <a:spcPts val="600"/>
              </a:spcBef>
            </a:pPr>
            <a:r>
              <a:rPr lang="en" sz="2000" b="1" dirty="0"/>
              <a:t>Dapat malaman ng bagong henerasyon kung ano ang ginawa ng Dios. Dapat ibatay nila ang kanilang pananampalataya sa mga kamangha-mangha ng Dios. T</a:t>
            </a:r>
            <a:r>
              <a:rPr lang="en-US" sz="2000" b="1" dirty="0"/>
              <a:t>u</a:t>
            </a:r>
            <a:r>
              <a:rPr lang="en" sz="2000" b="1" dirty="0"/>
              <a:t>ngkulin ng mga magulang na ipasa ang kaalamang ito sa kanilang mga anak (Deut. 4:9). Sa kaalamang ito, dapat mamuhay sa pananampalataya ang bawat isa sa atin.</a:t>
            </a:r>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120277"/>
            <a:ext cx="6877050" cy="707886"/>
          </a:xfrm>
          <a:prstGeom prst="rect">
            <a:avLst/>
          </a:prstGeom>
          <a:noFill/>
        </p:spPr>
        <p:txBody>
          <a:bodyPr wrap="square">
            <a:spAutoFit/>
          </a:bodyPr>
          <a:lstStyle/>
          <a:p>
            <a:pPr>
              <a:spcBef>
                <a:spcPts val="600"/>
              </a:spcBef>
            </a:pPr>
            <a:r>
              <a:rPr lang="en" sz="2000" b="1" dirty="0"/>
              <a:t>M</a:t>
            </a:r>
            <a:r>
              <a:rPr lang="en-US" sz="2000" b="1" dirty="0"/>
              <a:t>a</a:t>
            </a:r>
            <a:r>
              <a:rPr lang="en" sz="2000" b="1" dirty="0"/>
              <a:t>liban sa alaala, ano ang hangarin na iniisip ng Dios nang ipalagay Niya itong mga bato (Josue 4:6-7)?</a:t>
            </a:r>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6" name="Imagen 5" descr="Un par de personas de pie en la calle&#10;&#10;El contenido generado por IA puede ser incorrecto.">
            <a:extLst>
              <a:ext uri="{FF2B5EF4-FFF2-40B4-BE49-F238E27FC236}">
                <a16:creationId xmlns:a16="http://schemas.microsoft.com/office/drawing/2014/main" id="{47B217E0-07F3-531A-C108-BFC5CC3EA2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C000A15-7C5F-B7D0-5E47-0A0F98F62E82}"/>
              </a:ext>
            </a:extLst>
          </p:cNvPr>
          <p:cNvSpPr txBox="1"/>
          <p:nvPr/>
        </p:nvSpPr>
        <p:spPr>
          <a:xfrm>
            <a:off x="0" y="-47625"/>
            <a:ext cx="12191999" cy="769441"/>
          </a:xfrm>
          <a:prstGeom prst="rect">
            <a:avLst/>
          </a:prstGeom>
          <a:noFill/>
        </p:spPr>
        <p:txBody>
          <a:bodyPr wrap="square">
            <a:spAutoFit/>
          </a:bodyPr>
          <a:lstStyle/>
          <a:p>
            <a:pPr algn="ctr"/>
            <a:r>
              <a:rPr lang="en"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rPr>
              <a:t>ANG PANGANIB NG PAGLIMOT</a:t>
            </a:r>
          </a:p>
        </p:txBody>
      </p:sp>
      <p:sp>
        <p:nvSpPr>
          <p:cNvPr id="4" name="CuadroTexto 3">
            <a:extLst>
              <a:ext uri="{FF2B5EF4-FFF2-40B4-BE49-F238E27FC236}">
                <a16:creationId xmlns:a16="http://schemas.microsoft.com/office/drawing/2014/main" id="{F57D169C-540D-8A13-509E-F433C4CF0EAA}"/>
              </a:ext>
            </a:extLst>
          </p:cNvPr>
          <p:cNvSpPr txBox="1"/>
          <p:nvPr/>
        </p:nvSpPr>
        <p:spPr>
          <a:xfrm>
            <a:off x="485774" y="562272"/>
            <a:ext cx="11220449" cy="646331"/>
          </a:xfrm>
          <a:prstGeom prst="rect">
            <a:avLst/>
          </a:prstGeom>
          <a:noFill/>
        </p:spPr>
        <p:txBody>
          <a:bodyPr wrap="square">
            <a:spAutoFit/>
          </a:bodyPr>
          <a:lstStyle/>
          <a:p>
            <a:pPr algn="ct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ginawa</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mga</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anak</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ni</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Israel ang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masama</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sa</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paningin</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Panginoon</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nilimot</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ang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Panginoon</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nilang</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Dios,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naglingkod</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sa</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mga</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Baal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sa</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mga</a:t>
            </a:r>
            <a:r>
              <a:rPr lang="en-US"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CED0"/>
                </a:solidFill>
                <a:effectLst>
                  <a:outerShdw blurRad="38100" dist="38100" dir="2700000" algn="tl">
                    <a:srgbClr val="000000">
                      <a:alpha val="43137"/>
                    </a:srgbClr>
                  </a:outerShdw>
                </a:effectLst>
                <a:latin typeface="Comic Sans MS" panose="030F0702030302020204" pitchFamily="66" charset="0"/>
              </a:rPr>
              <a:t>Aseroth</a:t>
            </a: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ED0"/>
                </a:solidFill>
                <a:effectLst>
                  <a:outerShdw blurRad="38100" dist="38100" dir="2700000" algn="tl">
                    <a:srgbClr val="000000">
                      <a:alpha val="43137"/>
                    </a:srgbClr>
                  </a:outerShdw>
                </a:effectLst>
                <a:latin typeface="Comic Sans MS" panose="030F0702030302020204" pitchFamily="66" charset="0"/>
              </a:rPr>
              <a:t>(Hukom 3:7)</a:t>
            </a:r>
          </a:p>
        </p:txBody>
      </p:sp>
      <p:sp>
        <p:nvSpPr>
          <p:cNvPr id="5" name="CuadroTexto 4">
            <a:extLst>
              <a:ext uri="{FF2B5EF4-FFF2-40B4-BE49-F238E27FC236}">
                <a16:creationId xmlns:a16="http://schemas.microsoft.com/office/drawing/2014/main" id="{29EBFAA3-4A3B-D9BE-B5E6-65BEC062B815}"/>
              </a:ext>
            </a:extLst>
          </p:cNvPr>
          <p:cNvSpPr txBox="1"/>
          <p:nvPr/>
        </p:nvSpPr>
        <p:spPr>
          <a:xfrm>
            <a:off x="257175" y="1381125"/>
            <a:ext cx="11934824" cy="400110"/>
          </a:xfrm>
          <a:prstGeom prst="rect">
            <a:avLst/>
          </a:prstGeom>
          <a:noFill/>
        </p:spPr>
        <p:txBody>
          <a:bodyPr wrap="square" rtlCol="0">
            <a:spAutoFit/>
          </a:bodyPr>
          <a:lstStyle/>
          <a:p>
            <a:pPr>
              <a:spcBef>
                <a:spcPts val="600"/>
              </a:spcBef>
            </a:pPr>
            <a:r>
              <a:rPr lang="en" sz="2000" b="1" dirty="0"/>
              <a:t>Sa pag-ayos ng 12 bato ng alaala sa Gilgal, idiniin ni Josue ang dalawang punto (Josue 4:23):</a:t>
            </a:r>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557979888"/>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226510"/>
            <a:ext cx="6476047" cy="1200329"/>
          </a:xfrm>
          <a:prstGeom prst="rect">
            <a:avLst/>
          </a:prstGeom>
          <a:noFill/>
        </p:spPr>
        <p:txBody>
          <a:bodyPr wrap="square" rtlCol="0">
            <a:spAutoFit/>
          </a:bodyPr>
          <a:lstStyle/>
          <a:p>
            <a:pPr>
              <a:spcBef>
                <a:spcPts val="600"/>
              </a:spcBef>
            </a:pPr>
            <a:r>
              <a:rPr lang="en" b="1" dirty="0"/>
              <a:t>Ang bagong henerasyon ay nasa panganib ng parehong pagkakamali na ginawa ng kanilang mga magulang: forgetting God's mighty deeds. Sa kasawiang palad, nakalimot sila, at binayaran nila ang epekto nito (Huk. 3:7-8).</a:t>
            </a:r>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576513" y="5502419"/>
            <a:ext cx="7853362" cy="1015663"/>
          </a:xfrm>
          <a:prstGeom prst="rect">
            <a:avLst/>
          </a:prstGeom>
          <a:noFill/>
        </p:spPr>
        <p:txBody>
          <a:bodyPr wrap="square">
            <a:spAutoFit/>
          </a:bodyPr>
          <a:lstStyle/>
          <a:p>
            <a:pPr>
              <a:spcBef>
                <a:spcPts val="600"/>
              </a:spcBef>
            </a:pPr>
            <a:r>
              <a:rPr lang="en" sz="2000" b="1" dirty="0"/>
              <a:t>Gaano kahalaga, ngayon, na palagi nating isaisip kung paano iningatan ng Dios ang ating mga ninuno, at sa mga sandaling nakita mismo ng ating mga mata ang makapangyarihang kamay ng Dios!</a:t>
            </a:r>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77489" y="4305300"/>
            <a:ext cx="1481136"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900" decel="100000" fill="hold"/>
                                        <p:tgtEl>
                                          <p:spTgt spid="6"/>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900" decel="100000" fill="hold"/>
                                        <p:tgtEl>
                                          <p:spTgt spid="1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1151</TotalTime>
  <Words>1348</Words>
  <Application>Microsoft Office PowerPoint</Application>
  <PresentationFormat>Panorámica</PresentationFormat>
  <Paragraphs>64</Paragraphs>
  <Slides>12</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111</cp:revision>
  <dcterms:created xsi:type="dcterms:W3CDTF">2025-09-23T16:48:06Z</dcterms:created>
  <dcterms:modified xsi:type="dcterms:W3CDTF">2025-10-07T13:54:08Z</dcterms:modified>
</cp:coreProperties>
</file>