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1" r:id="rId4"/>
    <p:sldId id="257" r:id="rId5"/>
    <p:sldId id="258" r:id="rId6"/>
    <p:sldId id="309" r:id="rId7"/>
    <p:sldId id="307" r:id="rId8"/>
    <p:sldId id="308" r:id="rId9"/>
    <p:sldId id="262" r:id="rId10"/>
    <p:sldId id="310" r:id="rId11"/>
    <p:sldId id="264" r:id="rId12"/>
    <p:sldId id="30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Ang uri</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David (Awit 22:1)</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en" sz="2000" b="1" dirty="0">
              <a:solidFill>
                <a:schemeClr val="bg2">
                  <a:lumMod val="20000"/>
                  <a:lumOff val="80000"/>
                </a:schemeClr>
              </a:solidFill>
              <a:effectLst>
                <a:outerShdw blurRad="38100" dist="38100" dir="2700000" algn="tl">
                  <a:srgbClr val="000000">
                    <a:alpha val="43137"/>
                  </a:srgbClr>
                </a:outerShdw>
              </a:effectLst>
            </a:rPr>
            <a:t>P</a:t>
          </a:r>
          <a:r>
            <a:rPr lang="en-PH" sz="2000" b="1" dirty="0">
              <a:solidFill>
                <a:schemeClr val="bg2">
                  <a:lumMod val="20000"/>
                  <a:lumOff val="80000"/>
                </a:schemeClr>
              </a:solidFill>
              <a:effectLst>
                <a:outerShdw blurRad="38100" dist="38100" dir="2700000" algn="tl">
                  <a:srgbClr val="000000">
                    <a:alpha val="43137"/>
                  </a:srgbClr>
                </a:outerShdw>
              </a:effectLst>
            </a:rPr>
            <a:t>a</a:t>
          </a:r>
          <a:r>
            <a:rPr lang="en" sz="2000" b="1" dirty="0">
              <a:solidFill>
                <a:schemeClr val="bg2">
                  <a:lumMod val="20000"/>
                  <a:lumOff val="80000"/>
                </a:schemeClr>
              </a:solidFill>
              <a:effectLst>
                <a:outerShdw blurRad="38100" dist="38100" dir="2700000" algn="tl">
                  <a:srgbClr val="000000">
                    <a:alpha val="43137"/>
                  </a:srgbClr>
                </a:outerShdw>
              </a:effectLst>
            </a:rPr>
            <a:t>talastas ng katapat na uri </a:t>
          </a:r>
          <a:r>
            <a:rPr lang="en" sz="1800" b="1" dirty="0">
              <a:effectLst>
                <a:outerShdw blurRad="38100" dist="38100" dir="2700000" algn="tl">
                  <a:srgbClr val="000000">
                    <a:alpha val="43137"/>
                  </a:srgbClr>
                </a:outerShdw>
              </a:effectLst>
            </a:rPr>
            <a:t>-B</a:t>
          </a:r>
          <a:r>
            <a:rPr lang="en-PH" sz="1800" b="1" dirty="0">
              <a:effectLst>
                <a:outerShdw blurRad="38100" dist="38100" dir="2700000" algn="tl">
                  <a:srgbClr val="000000">
                    <a:alpha val="43137"/>
                  </a:srgbClr>
                </a:outerShdw>
              </a:effectLst>
            </a:rPr>
            <a:t>a</a:t>
          </a:r>
          <a:r>
            <a:rPr lang="en" sz="1800" b="1" dirty="0">
              <a:effectLst>
                <a:outerShdw blurRad="38100" dist="38100" dir="2700000" algn="tl">
                  <a:srgbClr val="000000">
                    <a:alpha val="43137"/>
                  </a:srgbClr>
                </a:outerShdw>
              </a:effectLst>
            </a:rPr>
            <a:t>gong David (Jer. 23:5)</a:t>
          </a:r>
          <a:endParaRPr lang="en" sz="20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K</a:t>
          </a:r>
          <a:r>
            <a:rPr lang="en-PH" sz="2200" b="1" dirty="0">
              <a:solidFill>
                <a:schemeClr val="bg2">
                  <a:lumMod val="20000"/>
                  <a:lumOff val="80000"/>
                </a:schemeClr>
              </a:solidFill>
              <a:effectLst>
                <a:outerShdw blurRad="38100" dist="38100" dir="2700000" algn="tl">
                  <a:srgbClr val="000000">
                    <a:alpha val="43137"/>
                  </a:srgbClr>
                </a:outerShdw>
              </a:effectLst>
            </a:rPr>
            <a:t>a</a:t>
          </a:r>
          <a:r>
            <a:rPr lang="en" sz="2200" b="1" dirty="0">
              <a:solidFill>
                <a:schemeClr val="bg2">
                  <a:lumMod val="20000"/>
                  <a:lumOff val="80000"/>
                </a:schemeClr>
              </a:solidFill>
              <a:effectLst>
                <a:outerShdw blurRad="38100" dist="38100" dir="2700000" algn="tl">
                  <a:srgbClr val="000000">
                    <a:alpha val="43137"/>
                  </a:srgbClr>
                </a:outerShdw>
              </a:effectLst>
            </a:rPr>
            <a:t>tapat na uri</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1800" b="1" dirty="0">
              <a:effectLst>
                <a:outerShdw blurRad="38100" dist="38100" dir="2700000" algn="tl">
                  <a:srgbClr val="000000">
                    <a:alpha val="43137"/>
                  </a:srgbClr>
                </a:outerShdw>
              </a:effectLst>
            </a:rPr>
            <a:t>Jesus (Mt. 27:46)</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Ang uri</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Mga handog (Lev. 1:3-5)</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PH" sz="2200" b="1" dirty="0" err="1">
              <a:solidFill>
                <a:schemeClr val="bg2">
                  <a:lumMod val="20000"/>
                  <a:lumOff val="80000"/>
                </a:schemeClr>
              </a:solidFill>
              <a:effectLst>
                <a:outerShdw blurRad="38100" dist="38100" dir="2700000" algn="tl">
                  <a:srgbClr val="000000">
                    <a:alpha val="43137"/>
                  </a:srgbClr>
                </a:outerShdw>
              </a:effectLst>
            </a:rPr>
            <a:t>Patalastas</a:t>
          </a:r>
          <a:r>
            <a:rPr lang="en-PH" sz="2200" b="1" dirty="0">
              <a:solidFill>
                <a:schemeClr val="bg2">
                  <a:lumMod val="20000"/>
                  <a:lumOff val="80000"/>
                </a:schemeClr>
              </a:solidFill>
              <a:effectLst>
                <a:outerShdw blurRad="38100" dist="38100" dir="2700000" algn="tl">
                  <a:srgbClr val="000000">
                    <a:alpha val="43137"/>
                  </a:srgbClr>
                </a:outerShdw>
              </a:effectLst>
            </a:rPr>
            <a:t> ng </a:t>
          </a:r>
          <a:r>
            <a:rPr lang="en-PH" sz="2200" b="1" dirty="0" err="1">
              <a:solidFill>
                <a:schemeClr val="bg2">
                  <a:lumMod val="20000"/>
                  <a:lumOff val="80000"/>
                </a:schemeClr>
              </a:solidFill>
              <a:effectLst>
                <a:outerShdw blurRad="38100" dist="38100" dir="2700000" algn="tl">
                  <a:srgbClr val="000000">
                    <a:alpha val="43137"/>
                  </a:srgbClr>
                </a:outerShdw>
              </a:effectLst>
            </a:rPr>
            <a:t>katapat</a:t>
          </a:r>
          <a:r>
            <a:rPr lang="en-PH" sz="2200" b="1" dirty="0">
              <a:solidFill>
                <a:schemeClr val="bg2">
                  <a:lumMod val="20000"/>
                  <a:lumOff val="80000"/>
                </a:schemeClr>
              </a:solidFill>
              <a:effectLst>
                <a:outerShdw blurRad="38100" dist="38100" dir="2700000" algn="tl">
                  <a:srgbClr val="000000">
                    <a:alpha val="43137"/>
                  </a:srgbClr>
                </a:outerShdw>
              </a:effectLst>
            </a:rPr>
            <a:t> na </a:t>
          </a:r>
          <a:r>
            <a:rPr lang="en-PH" sz="2200" b="1" dirty="0" err="1">
              <a:solidFill>
                <a:schemeClr val="bg2">
                  <a:lumMod val="20000"/>
                  <a:lumOff val="80000"/>
                </a:schemeClr>
              </a:solidFill>
              <a:effectLst>
                <a:outerShdw blurRad="38100" dist="38100" dir="2700000" algn="tl">
                  <a:srgbClr val="000000">
                    <a:alpha val="43137"/>
                  </a:srgbClr>
                </a:outerShdw>
              </a:effectLst>
            </a:rPr>
            <a:t>uri</a:t>
          </a:r>
          <a:r>
            <a:rPr lang="en-PH" sz="2200" b="1" dirty="0">
              <a:solidFill>
                <a:schemeClr val="bg2">
                  <a:lumMod val="20000"/>
                  <a:lumOff val="80000"/>
                </a:schemeClr>
              </a:solidFill>
              <a:effectLst>
                <a:outerShdw blurRad="38100" dist="38100" dir="2700000" algn="tl">
                  <a:srgbClr val="000000">
                    <a:alpha val="43137"/>
                  </a:srgbClr>
                </a:outerShdw>
              </a:effectLst>
            </a:rPr>
            <a:t> </a:t>
          </a:r>
          <a:r>
            <a:rPr lang="en" sz="1800" b="1" dirty="0">
              <a:effectLst>
                <a:outerShdw blurRad="38100" dist="38100" dir="2700000" algn="tl">
                  <a:srgbClr val="000000">
                    <a:alpha val="43137"/>
                  </a:srgbClr>
                </a:outerShdw>
              </a:effectLst>
            </a:rPr>
            <a:t>-Nagdurusang lingkod (Is. 53:5-7)</a:t>
          </a:r>
          <a:endParaRPr lang="en-PH" sz="22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Katapat na uri</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1800" b="1" dirty="0">
              <a:effectLst>
                <a:outerShdw blurRad="38100" dist="38100" dir="2700000" algn="tl">
                  <a:srgbClr val="000000">
                    <a:alpha val="43137"/>
                  </a:srgbClr>
                </a:outerShdw>
              </a:effectLst>
            </a:rPr>
            <a:t>Kamatayan ni Jesus (Juan 19:16-18)</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en" sz="2000" b="1" dirty="0">
              <a:effectLst/>
            </a:rPr>
            <a:t>URI AT KATAPAT NA URI</a:t>
          </a: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en" sz="2000" b="1" dirty="0">
              <a:effectLst>
                <a:outerShdw blurRad="38100" dist="38100" dir="2700000" algn="tl">
                  <a:srgbClr val="000000">
                    <a:alpha val="43137"/>
                  </a:srgbClr>
                </a:outerShdw>
              </a:effectLst>
            </a:rPr>
            <a:t>Israel</a:t>
          </a: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Ang exodo</a:t>
          </a: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 sz="1600" b="1" dirty="0">
              <a:effectLst>
                <a:outerShdw blurRad="38100" dist="38100" dir="2700000" algn="tl">
                  <a:srgbClr val="000000">
                    <a:alpha val="43137"/>
                  </a:srgbClr>
                </a:outerShdw>
              </a:effectLst>
            </a:rPr>
            <a:t>Ang Santuaryo</a:t>
          </a: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 sz="2000" b="1" dirty="0">
              <a:solidFill>
                <a:schemeClr val="tx1"/>
              </a:solidFill>
            </a:rPr>
            <a:t>Kristo</a:t>
          </a: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 sz="2000" b="1" dirty="0">
              <a:solidFill>
                <a:schemeClr val="tx1"/>
              </a:solidFill>
            </a:rPr>
            <a:t>Iglesia</a:t>
          </a: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en-PH" sz="2000" b="1" dirty="0">
              <a:solidFill>
                <a:schemeClr val="tx1"/>
              </a:solidFill>
            </a:rPr>
            <a:t>H</a:t>
          </a:r>
          <a:r>
            <a:rPr lang="en" sz="2000" b="1" dirty="0">
              <a:solidFill>
                <a:schemeClr val="tx1"/>
              </a:solidFill>
            </a:rPr>
            <a:t>uling panahon</a:t>
          </a: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tx1"/>
              </a:solidFill>
            </a:rPr>
            <a:t>Kristo</a:t>
          </a:r>
          <a:endParaRPr lang="en" sz="2000" b="1" kern="1200" dirty="0">
            <a:solidFill>
              <a:prstClr val="black"/>
            </a:solidFill>
            <a:latin typeface="Aptos" panose="02110004020202020204"/>
            <a:ea typeface="+mn-ea"/>
            <a:cs typeface="+mn-cs"/>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tx1"/>
              </a:solidFill>
            </a:rPr>
            <a:t>Iglesia</a:t>
          </a:r>
          <a:endParaRPr lang="en" sz="2000" b="1" kern="1200" dirty="0">
            <a:solidFill>
              <a:prstClr val="black"/>
            </a:solidFill>
            <a:latin typeface="Aptos" panose="02110004020202020204"/>
            <a:ea typeface="+mn-ea"/>
            <a:cs typeface="+mn-cs"/>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PH" sz="2000" b="1" kern="1200" dirty="0">
              <a:solidFill>
                <a:schemeClr val="tx1"/>
              </a:solidFill>
            </a:rPr>
            <a:t>H</a:t>
          </a:r>
          <a:r>
            <a:rPr lang="en" sz="2000" b="1" kern="1200" dirty="0">
              <a:solidFill>
                <a:schemeClr val="tx1"/>
              </a:solidFill>
            </a:rPr>
            <a:t>uling panahon</a:t>
          </a:r>
          <a:endParaRPr lang="en" sz="2000" b="1" kern="1200" dirty="0">
            <a:solidFill>
              <a:prstClr val="black"/>
            </a:solidFill>
            <a:latin typeface="Aptos" panose="02110004020202020204"/>
            <a:ea typeface="+mn-ea"/>
            <a:cs typeface="+mn-cs"/>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tx1"/>
              </a:solidFill>
            </a:rPr>
            <a:t>Kristo</a:t>
          </a:r>
          <a:endParaRPr lang="en" sz="2000" b="1" kern="1200" dirty="0">
            <a:solidFill>
              <a:prstClr val="black"/>
            </a:solidFill>
            <a:latin typeface="Aptos" panose="02110004020202020204"/>
            <a:ea typeface="+mn-ea"/>
            <a:cs typeface="+mn-cs"/>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tx1"/>
              </a:solidFill>
            </a:rPr>
            <a:t>Iglesia</a:t>
          </a:r>
          <a:endParaRPr lang="en" sz="2000" b="1" kern="1200" dirty="0">
            <a:solidFill>
              <a:prstClr val="black"/>
            </a:solidFill>
            <a:latin typeface="Aptos" panose="02110004020202020204"/>
            <a:ea typeface="+mn-ea"/>
            <a:cs typeface="+mn-cs"/>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PH" sz="2000" b="1" kern="1200" dirty="0">
              <a:solidFill>
                <a:schemeClr val="tx1"/>
              </a:solidFill>
            </a:rPr>
            <a:t>H</a:t>
          </a:r>
          <a:r>
            <a:rPr lang="en" sz="2000" b="1" kern="1200" dirty="0">
              <a:solidFill>
                <a:schemeClr val="tx1"/>
              </a:solidFill>
            </a:rPr>
            <a:t>uling panahon</a:t>
          </a:r>
          <a:endParaRPr lang="en" sz="2000" b="1" kern="1200" dirty="0">
            <a:solidFill>
              <a:prstClr val="black"/>
            </a:solidFill>
            <a:latin typeface="Aptos" panose="02110004020202020204"/>
            <a:ea typeface="+mn-ea"/>
            <a:cs typeface="+mn-cs"/>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Dinala Siya sa Ehipto</a:t>
          </a: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Mateo 2:13-15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Ang bagong Israel</a:t>
          </a: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Galacia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 sz="2000" b="1" dirty="0">
              <a:effectLst>
                <a:outerShdw blurRad="38100" dist="38100" dir="2700000" algn="tl">
                  <a:srgbClr val="000000">
                    <a:alpha val="43137"/>
                  </a:srgbClr>
                </a:outerShdw>
              </a:effectLst>
            </a:rPr>
            <a:t>Ang 144,000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a:t>
          </a:r>
          <a:r>
            <a:rPr lang="en-P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p</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ocalipsis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Araw sa disyerto</a:t>
          </a: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Mateo 3:16-4:2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Binautismuhan at inalalayan ni Kristo</a:t>
          </a: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Corinto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Exodo mula sa tumalikod na mga iglesia</a:t>
          </a: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Apocalipsis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P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aya ito ng templo sa atin</a:t>
          </a: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Tayo ay templo ng Dios</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Corinto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a:t>
          </a:r>
          <a:r>
            <a:rPr lang="en-P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gong  Jerusalem, ating templo</a:t>
          </a: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Apocalipsis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 sz="2000" b="1" dirty="0">
              <a:solidFill>
                <a:schemeClr val="bg2">
                  <a:lumMod val="20000"/>
                  <a:lumOff val="80000"/>
                </a:schemeClr>
              </a:solidFill>
            </a:rPr>
            <a:t>URI</a:t>
          </a: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 sz="2000" b="1" dirty="0">
              <a:solidFill>
                <a:schemeClr val="bg2">
                  <a:lumMod val="20000"/>
                  <a:lumOff val="80000"/>
                </a:schemeClr>
              </a:solidFill>
            </a:rPr>
            <a:t>KATAPAT NA URI</a:t>
          </a: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en" sz="1800" b="1" dirty="0">
              <a:effectLst>
                <a:outerShdw blurRad="38100" dist="38100" dir="2700000" algn="tl">
                  <a:srgbClr val="000000">
                    <a:alpha val="43137"/>
                  </a:srgbClr>
                </a:outerShdw>
              </a:effectLst>
            </a:rPr>
            <a:t>Matapos ang Kanyag bautismo sa Jordan, nakipaglaban si Jesus sa mga pwersa ng kasamaan</a:t>
          </a:r>
          <a:endParaRPr lang="es-ES" sz="1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en" sz="1800" b="1" dirty="0">
              <a:effectLst>
                <a:outerShdw blurRad="38100" dist="38100" dir="2700000" algn="tl">
                  <a:srgbClr val="000000">
                    <a:alpha val="43137"/>
                  </a:srgbClr>
                </a:outerShdw>
              </a:effectLst>
            </a:rPr>
            <a:t>Nagsimula ang Kanyang trabaho matapos ang 40 araw sa ilang</a:t>
          </a:r>
          <a:endParaRPr lang="es-ES" sz="1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en-PH" sz="1800" b="1" dirty="0">
              <a:effectLst>
                <a:outerShdw blurRad="38100" dist="38100" dir="2700000" algn="tl">
                  <a:srgbClr val="000000">
                    <a:alpha val="43137"/>
                  </a:srgbClr>
                </a:outerShdw>
              </a:effectLst>
            </a:rPr>
            <a:t>N</a:t>
          </a:r>
          <a:r>
            <a:rPr lang="en" sz="1800" b="1" dirty="0">
              <a:effectLst>
                <a:outerShdw blurRad="38100" dist="38100" dir="2700000" algn="tl">
                  <a:srgbClr val="000000">
                    <a:alpha val="43137"/>
                  </a:srgbClr>
                </a:outerShdw>
              </a:effectLst>
            </a:rPr>
            <a:t>atalo Niya ang kaaway sa krus</a:t>
          </a:r>
          <a:endParaRPr lang="es-ES" sz="1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es-ES" sz="1800" b="1" dirty="0" err="1">
              <a:effectLst>
                <a:outerShdw blurRad="38100" dist="38100" dir="2700000" algn="tl">
                  <a:srgbClr val="000000">
                    <a:alpha val="43137"/>
                  </a:srgbClr>
                </a:outerShdw>
              </a:effectLst>
            </a:rPr>
            <a:t>Binigyan</a:t>
          </a:r>
          <a:r>
            <a:rPr lang="es-ES" sz="1800" b="1" dirty="0">
              <a:effectLst>
                <a:outerShdw blurRad="38100" dist="38100" dir="2700000" algn="tl">
                  <a:srgbClr val="000000">
                    <a:alpha val="43137"/>
                  </a:srgbClr>
                </a:outerShdw>
              </a:effectLst>
            </a:rPr>
            <a:t> </a:t>
          </a:r>
          <a:r>
            <a:rPr lang="es-ES" sz="1800" b="1" dirty="0" err="1">
              <a:effectLst>
                <a:outerShdw blurRad="38100" dist="38100" dir="2700000" algn="tl">
                  <a:srgbClr val="000000">
                    <a:alpha val="43137"/>
                  </a:srgbClr>
                </a:outerShdw>
              </a:effectLst>
            </a:rPr>
            <a:t>Niya</a:t>
          </a:r>
          <a:r>
            <a:rPr lang="es-ES" sz="1800" b="1" dirty="0">
              <a:effectLst>
                <a:outerShdw blurRad="38100" dist="38100" dir="2700000" algn="tl">
                  <a:srgbClr val="000000">
                    <a:alpha val="43137"/>
                  </a:srgbClr>
                </a:outerShdw>
              </a:effectLst>
            </a:rPr>
            <a:t> tayo ng </a:t>
          </a:r>
          <a:r>
            <a:rPr lang="es-ES" sz="1800" b="1" dirty="0" err="1">
              <a:effectLst>
                <a:outerShdw blurRad="38100" dist="38100" dir="2700000" algn="tl">
                  <a:srgbClr val="000000">
                    <a:alpha val="43137"/>
                  </a:srgbClr>
                </a:outerShdw>
              </a:effectLst>
            </a:rPr>
            <a:t>tagumpay</a:t>
          </a:r>
          <a:r>
            <a:rPr lang="es-ES" sz="1800" b="1" dirty="0">
              <a:effectLst>
                <a:outerShdw blurRad="38100" dist="38100" dir="2700000" algn="tl">
                  <a:srgbClr val="000000">
                    <a:alpha val="43137"/>
                  </a:srgbClr>
                </a:outerShdw>
              </a:effectLst>
            </a:rPr>
            <a:t> sa </a:t>
          </a:r>
          <a:r>
            <a:rPr lang="es-ES" sz="1800" b="1" dirty="0" err="1">
              <a:effectLst>
                <a:outerShdw blurRad="38100" dist="38100" dir="2700000" algn="tl">
                  <a:srgbClr val="000000">
                    <a:alpha val="43137"/>
                  </a:srgbClr>
                </a:outerShdw>
              </a:effectLst>
            </a:rPr>
            <a:t>ating</a:t>
          </a:r>
          <a:r>
            <a:rPr lang="es-ES" sz="1800" b="1" dirty="0">
              <a:effectLst>
                <a:outerShdw blurRad="38100" dist="38100" dir="2700000" algn="tl">
                  <a:srgbClr val="000000">
                    <a:alpha val="43137"/>
                  </a:srgbClr>
                </a:outerShdw>
              </a:effectLst>
            </a:rPr>
            <a:t> </a:t>
          </a:r>
          <a:r>
            <a:rPr lang="es-ES" sz="1800" b="1" dirty="0" err="1">
              <a:effectLst>
                <a:outerShdw blurRad="38100" dist="38100" dir="2700000" algn="tl">
                  <a:srgbClr val="000000">
                    <a:alpha val="43137"/>
                  </a:srgbClr>
                </a:outerShdw>
              </a:effectLst>
            </a:rPr>
            <a:t>espiritwal</a:t>
          </a:r>
          <a:r>
            <a:rPr lang="es-ES" sz="1800" b="1" dirty="0">
              <a:effectLst>
                <a:outerShdw blurRad="38100" dist="38100" dir="2700000" algn="tl">
                  <a:srgbClr val="000000">
                    <a:alpha val="43137"/>
                  </a:srgbClr>
                </a:outerShdw>
              </a:effectLst>
            </a:rPr>
            <a:t> na mga </a:t>
          </a:r>
          <a:r>
            <a:rPr lang="es-ES" sz="1800" b="1" dirty="0" err="1">
              <a:effectLst>
                <a:outerShdw blurRad="38100" dist="38100" dir="2700000" algn="tl">
                  <a:srgbClr val="000000">
                    <a:alpha val="43137"/>
                  </a:srgbClr>
                </a:outerShdw>
              </a:effectLst>
            </a:rPr>
            <a:t>kalaban</a:t>
          </a:r>
          <a:endParaRPr lang="es-ES" sz="1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en" sz="1800" b="1" dirty="0">
              <a:effectLst>
                <a:outerShdw blurRad="38100" dist="38100" dir="2700000" algn="tl">
                  <a:srgbClr val="000000">
                    <a:alpha val="43137"/>
                  </a:srgbClr>
                </a:outerShdw>
              </a:effectLst>
            </a:rPr>
            <a:t>Binigyan N</a:t>
          </a:r>
          <a:r>
            <a:rPr lang="en-PH" sz="1800" b="1" dirty="0" err="1">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ya tayo ng tunay na kapahingahan</a:t>
          </a:r>
          <a:endParaRPr lang="es-ES" sz="1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en-PH"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tinalaga Niya sa atin ang hindi na sisirang mana</a:t>
          </a:r>
          <a:endParaRPr lang="es-ES" sz="1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100" b="1" kern="1200" dirty="0">
              <a:solidFill>
                <a:schemeClr val="bg2">
                  <a:lumMod val="20000"/>
                  <a:lumOff val="80000"/>
                </a:schemeClr>
              </a:solidFill>
              <a:effectLst>
                <a:outerShdw blurRad="38100" dist="38100" dir="2700000" algn="tl">
                  <a:srgbClr val="000000">
                    <a:alpha val="43137"/>
                  </a:srgbClr>
                </a:outerShdw>
              </a:effectLst>
            </a:rPr>
            <a:t>Ang uri</a:t>
          </a:r>
          <a:endParaRPr lang="es-ES" sz="1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David (Awit 22:1)</a:t>
          </a: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bg2">
                  <a:lumMod val="20000"/>
                  <a:lumOff val="80000"/>
                </a:schemeClr>
              </a:solidFill>
              <a:effectLst>
                <a:outerShdw blurRad="38100" dist="38100" dir="2700000" algn="tl">
                  <a:srgbClr val="000000">
                    <a:alpha val="43137"/>
                  </a:srgbClr>
                </a:outerShdw>
              </a:effectLst>
            </a:rPr>
            <a:t>P</a:t>
          </a:r>
          <a:r>
            <a:rPr lang="en-PH" sz="2000" b="1" kern="1200" dirty="0">
              <a:solidFill>
                <a:schemeClr val="bg2">
                  <a:lumMod val="20000"/>
                  <a:lumOff val="80000"/>
                </a:schemeClr>
              </a:solidFill>
              <a:effectLst>
                <a:outerShdw blurRad="38100" dist="38100" dir="2700000" algn="tl">
                  <a:srgbClr val="000000">
                    <a:alpha val="43137"/>
                  </a:srgbClr>
                </a:outerShdw>
              </a:effectLst>
            </a:rPr>
            <a:t>a</a:t>
          </a:r>
          <a:r>
            <a:rPr lang="en" sz="2000" b="1" kern="1200" dirty="0">
              <a:solidFill>
                <a:schemeClr val="bg2">
                  <a:lumMod val="20000"/>
                  <a:lumOff val="80000"/>
                </a:schemeClr>
              </a:solidFill>
              <a:effectLst>
                <a:outerShdw blurRad="38100" dist="38100" dir="2700000" algn="tl">
                  <a:srgbClr val="000000">
                    <a:alpha val="43137"/>
                  </a:srgbClr>
                </a:outerShdw>
              </a:effectLst>
            </a:rPr>
            <a:t>talastas ng katapat na uri </a:t>
          </a:r>
          <a:r>
            <a:rPr lang="en" sz="1800" b="1" kern="1200" dirty="0">
              <a:effectLst>
                <a:outerShdw blurRad="38100" dist="38100" dir="2700000" algn="tl">
                  <a:srgbClr val="000000">
                    <a:alpha val="43137"/>
                  </a:srgbClr>
                </a:outerShdw>
              </a:effectLst>
            </a:rPr>
            <a:t>-B</a:t>
          </a:r>
          <a:r>
            <a:rPr lang="en-PH" sz="1800" b="1" kern="1200" dirty="0">
              <a:effectLst>
                <a:outerShdw blurRad="38100" dist="38100" dir="2700000" algn="tl">
                  <a:srgbClr val="000000">
                    <a:alpha val="43137"/>
                  </a:srgbClr>
                </a:outerShdw>
              </a:effectLst>
            </a:rPr>
            <a:t>a</a:t>
          </a:r>
          <a:r>
            <a:rPr lang="en" sz="1800" b="1" kern="1200" dirty="0">
              <a:effectLst>
                <a:outerShdw blurRad="38100" dist="38100" dir="2700000" algn="tl">
                  <a:srgbClr val="000000">
                    <a:alpha val="43137"/>
                  </a:srgbClr>
                </a:outerShdw>
              </a:effectLst>
            </a:rPr>
            <a:t>gong David (Jer. 23:5)</a:t>
          </a:r>
          <a:endParaRPr lang="en" sz="2000" b="1" kern="1200" dirty="0">
            <a:solidFill>
              <a:schemeClr val="bg2">
                <a:lumMod val="20000"/>
                <a:lumOff val="80000"/>
              </a:schemeClr>
            </a:solidFill>
            <a:effectLst>
              <a:outerShdw blurRad="38100" dist="38100" dir="2700000" algn="tl">
                <a:srgbClr val="000000">
                  <a:alpha val="43137"/>
                </a:srgbClr>
              </a:outerShdw>
            </a:effectLst>
          </a:endParaRP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K</a:t>
          </a:r>
          <a:r>
            <a:rPr lang="en-PH" sz="2200" b="1" kern="1200" dirty="0">
              <a:solidFill>
                <a:schemeClr val="bg2">
                  <a:lumMod val="20000"/>
                  <a:lumOff val="80000"/>
                </a:schemeClr>
              </a:solidFill>
              <a:effectLst>
                <a:outerShdw blurRad="38100" dist="38100" dir="2700000" algn="tl">
                  <a:srgbClr val="000000">
                    <a:alpha val="43137"/>
                  </a:srgbClr>
                </a:outerShdw>
              </a:effectLst>
            </a:rPr>
            <a:t>a</a:t>
          </a:r>
          <a:r>
            <a:rPr lang="en" sz="2200" b="1" kern="1200" dirty="0">
              <a:solidFill>
                <a:schemeClr val="bg2">
                  <a:lumMod val="20000"/>
                  <a:lumOff val="80000"/>
                </a:schemeClr>
              </a:solidFill>
              <a:effectLst>
                <a:outerShdw blurRad="38100" dist="38100" dir="2700000" algn="tl">
                  <a:srgbClr val="000000">
                    <a:alpha val="43137"/>
                  </a:srgbClr>
                </a:outerShdw>
              </a:effectLst>
            </a:rPr>
            <a:t>tapat na uri</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Jesus (Mt. 27:46)</a:t>
          </a: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100" b="1" kern="1200" dirty="0">
              <a:solidFill>
                <a:schemeClr val="bg2">
                  <a:lumMod val="20000"/>
                  <a:lumOff val="80000"/>
                </a:schemeClr>
              </a:solidFill>
              <a:effectLst>
                <a:outerShdw blurRad="38100" dist="38100" dir="2700000" algn="tl">
                  <a:srgbClr val="000000">
                    <a:alpha val="43137"/>
                  </a:srgbClr>
                </a:outerShdw>
              </a:effectLst>
            </a:rPr>
            <a:t>Ang uri</a:t>
          </a:r>
          <a:endParaRPr lang="es-ES" sz="1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Mga handog (Lev. 1:3-5)</a:t>
          </a: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PH" sz="2000" b="1" kern="1200" dirty="0" err="1">
              <a:solidFill>
                <a:schemeClr val="bg2">
                  <a:lumMod val="20000"/>
                  <a:lumOff val="80000"/>
                </a:schemeClr>
              </a:solidFill>
              <a:effectLst>
                <a:outerShdw blurRad="38100" dist="38100" dir="2700000" algn="tl">
                  <a:srgbClr val="000000">
                    <a:alpha val="43137"/>
                  </a:srgbClr>
                </a:outerShdw>
              </a:effectLst>
            </a:rPr>
            <a:t>Patalastas</a:t>
          </a:r>
          <a:r>
            <a:rPr lang="en-PH" sz="2000" b="1" kern="1200" dirty="0">
              <a:solidFill>
                <a:schemeClr val="bg2">
                  <a:lumMod val="20000"/>
                  <a:lumOff val="80000"/>
                </a:schemeClr>
              </a:solidFill>
              <a:effectLst>
                <a:outerShdw blurRad="38100" dist="38100" dir="2700000" algn="tl">
                  <a:srgbClr val="000000">
                    <a:alpha val="43137"/>
                  </a:srgbClr>
                </a:outerShdw>
              </a:effectLst>
            </a:rPr>
            <a:t> ng </a:t>
          </a:r>
          <a:r>
            <a:rPr lang="en-PH" sz="2000" b="1" kern="1200" dirty="0" err="1">
              <a:solidFill>
                <a:schemeClr val="bg2">
                  <a:lumMod val="20000"/>
                  <a:lumOff val="80000"/>
                </a:schemeClr>
              </a:solidFill>
              <a:effectLst>
                <a:outerShdw blurRad="38100" dist="38100" dir="2700000" algn="tl">
                  <a:srgbClr val="000000">
                    <a:alpha val="43137"/>
                  </a:srgbClr>
                </a:outerShdw>
              </a:effectLst>
            </a:rPr>
            <a:t>katapat</a:t>
          </a:r>
          <a:r>
            <a:rPr lang="en-PH" sz="2000" b="1" kern="1200" dirty="0">
              <a:solidFill>
                <a:schemeClr val="bg2">
                  <a:lumMod val="20000"/>
                  <a:lumOff val="80000"/>
                </a:schemeClr>
              </a:solidFill>
              <a:effectLst>
                <a:outerShdw blurRad="38100" dist="38100" dir="2700000" algn="tl">
                  <a:srgbClr val="000000">
                    <a:alpha val="43137"/>
                  </a:srgbClr>
                </a:outerShdw>
              </a:effectLst>
            </a:rPr>
            <a:t> na </a:t>
          </a:r>
          <a:r>
            <a:rPr lang="en-PH" sz="2000" b="1" kern="1200" dirty="0" err="1">
              <a:solidFill>
                <a:schemeClr val="bg2">
                  <a:lumMod val="20000"/>
                  <a:lumOff val="80000"/>
                </a:schemeClr>
              </a:solidFill>
              <a:effectLst>
                <a:outerShdw blurRad="38100" dist="38100" dir="2700000" algn="tl">
                  <a:srgbClr val="000000">
                    <a:alpha val="43137"/>
                  </a:srgbClr>
                </a:outerShdw>
              </a:effectLst>
            </a:rPr>
            <a:t>uri</a:t>
          </a:r>
          <a:r>
            <a:rPr lang="en-PH" sz="2000" b="1" kern="1200" dirty="0">
              <a:solidFill>
                <a:schemeClr val="bg2">
                  <a:lumMod val="20000"/>
                  <a:lumOff val="80000"/>
                </a:schemeClr>
              </a:solidFill>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-Nagdurusang lingkod (Is. 53:5-7)</a:t>
          </a:r>
          <a:endParaRPr lang="en-PH" sz="2000" b="1" kern="1200" dirty="0">
            <a:solidFill>
              <a:schemeClr val="bg2">
                <a:lumMod val="20000"/>
                <a:lumOff val="80000"/>
              </a:schemeClr>
            </a:solidFill>
            <a:effectLst>
              <a:outerShdw blurRad="38100" dist="38100" dir="2700000" algn="tl">
                <a:srgbClr val="000000">
                  <a:alpha val="43137"/>
                </a:srgbClr>
              </a:outerShdw>
            </a:effectLst>
          </a:endParaRP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Katapat na uri</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Kamatayan ni Jesus (Juan 19:16-18)</a:t>
          </a: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658452"/>
        <a:ext cx="12369" cy="12369"/>
      </dsp:txXfrm>
    </dsp:sp>
    <dsp:sp modelId="{EC818700-7CC7-424D-97AB-2D98CE5366ED}">
      <dsp:nvSpPr>
        <dsp:cNvPr id="0" name=""/>
        <dsp:cNvSpPr/>
      </dsp:nvSpPr>
      <dsp:spPr>
        <a:xfrm>
          <a:off x="4365443"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658452"/>
        <a:ext cx="12369" cy="12369"/>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0285" y="887033"/>
        <a:ext cx="26619" cy="26619"/>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URI AT KATAPAT NA URI</a:t>
          </a: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URI</a:t>
          </a: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KATAPAT NA URI</a:t>
          </a: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Israel</a:t>
          </a: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Kristo</a:t>
          </a:r>
        </a:p>
      </dsp:txBody>
      <dsp:txXfrm>
        <a:off x="2447292"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Dinala Siya sa Ehipto</a:t>
          </a: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Mateo 2:13-15</a:t>
          </a: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Iglesia</a:t>
          </a: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Ang bagong Israel</a:t>
          </a: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Galacia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PH" sz="2000" b="1" kern="1200" dirty="0">
              <a:solidFill>
                <a:schemeClr val="tx1"/>
              </a:solidFill>
            </a:rPr>
            <a:t>H</a:t>
          </a:r>
          <a:r>
            <a:rPr lang="en" sz="2000" b="1" kern="1200" dirty="0">
              <a:solidFill>
                <a:schemeClr val="tx1"/>
              </a:solidFill>
            </a:rPr>
            <a:t>uling panahon</a:t>
          </a: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Ang 144,000</a:t>
          </a:r>
          <a:endParaRPr lang="es-ES" sz="2000" b="1" kern="120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a:t>
          </a:r>
          <a:r>
            <a:rPr lang="en-P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p</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ocalipsis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Ang exodo</a:t>
          </a: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Kristo</a:t>
          </a:r>
          <a:endParaRPr lang="en" sz="2000" b="1" kern="1200" dirty="0">
            <a:solidFill>
              <a:prstClr val="black"/>
            </a:solidFill>
            <a:latin typeface="Aptos" panose="02110004020202020204"/>
            <a:ea typeface="+mn-ea"/>
            <a:cs typeface="+mn-cs"/>
          </a:endParaRP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Araw sa disyerto</a:t>
          </a: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Mateo 3:16-4:2</a:t>
          </a: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Iglesia</a:t>
          </a:r>
          <a:endParaRPr lang="en" sz="2000" b="1" kern="1200" dirty="0">
            <a:solidFill>
              <a:prstClr val="black"/>
            </a:solidFill>
            <a:latin typeface="Aptos" panose="02110004020202020204"/>
            <a:ea typeface="+mn-ea"/>
            <a:cs typeface="+mn-cs"/>
          </a:endParaRP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Binautismuhan at inalalayan ni Kristo</a:t>
          </a: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Corinto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PH" sz="2000" b="1" kern="1200" dirty="0">
              <a:solidFill>
                <a:schemeClr val="tx1"/>
              </a:solidFill>
            </a:rPr>
            <a:t>H</a:t>
          </a:r>
          <a:r>
            <a:rPr lang="en" sz="2000" b="1" kern="1200" dirty="0">
              <a:solidFill>
                <a:schemeClr val="tx1"/>
              </a:solidFill>
            </a:rPr>
            <a:t>uling panahon</a:t>
          </a:r>
          <a:endParaRPr lang="en" sz="2000" b="1" kern="1200" dirty="0">
            <a:solidFill>
              <a:prstClr val="black"/>
            </a:solidFill>
            <a:latin typeface="Aptos" panose="02110004020202020204"/>
            <a:ea typeface="+mn-ea"/>
            <a:cs typeface="+mn-cs"/>
          </a:endParaRP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Exodo mula sa tumalikod na mga iglesia</a:t>
          </a: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Apocalipsis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Ang Santuaryo</a:t>
          </a: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Kristo</a:t>
          </a:r>
          <a:endParaRPr lang="en" sz="2000" b="1" kern="1200" dirty="0">
            <a:solidFill>
              <a:prstClr val="black"/>
            </a:solidFill>
            <a:latin typeface="Aptos" panose="02110004020202020204"/>
            <a:ea typeface="+mn-ea"/>
            <a:cs typeface="+mn-cs"/>
          </a:endParaRP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P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aya ito ng templo sa atin</a:t>
          </a: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Iglesia</a:t>
          </a:r>
          <a:endParaRPr lang="en" sz="2000" b="1" kern="1200" dirty="0">
            <a:solidFill>
              <a:prstClr val="black"/>
            </a:solidFill>
            <a:latin typeface="Aptos" panose="02110004020202020204"/>
            <a:ea typeface="+mn-ea"/>
            <a:cs typeface="+mn-cs"/>
          </a:endParaRP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Tayo ay templo ng Dios</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Corinto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PH" sz="2000" b="1" kern="1200" dirty="0">
              <a:solidFill>
                <a:schemeClr val="tx1"/>
              </a:solidFill>
            </a:rPr>
            <a:t>H</a:t>
          </a:r>
          <a:r>
            <a:rPr lang="en" sz="2000" b="1" kern="1200" dirty="0">
              <a:solidFill>
                <a:schemeClr val="tx1"/>
              </a:solidFill>
            </a:rPr>
            <a:t>uling panahon</a:t>
          </a:r>
          <a:endParaRPr lang="en" sz="2000" b="1" kern="1200" dirty="0">
            <a:solidFill>
              <a:prstClr val="black"/>
            </a:solidFill>
            <a:latin typeface="Aptos" panose="02110004020202020204"/>
            <a:ea typeface="+mn-ea"/>
            <a:cs typeface="+mn-cs"/>
          </a:endParaRP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a:t>
          </a:r>
          <a:r>
            <a:rPr lang="en-P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gong  Jerusalem, ating templo</a:t>
          </a: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Apocalipsis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Matapos ang Kanyag bautismo sa Jordan, nakipaglaban si Jesus sa mga pwersa ng kasamaan</a:t>
          </a:r>
          <a:endParaRPr lang="es-ES" sz="1800" kern="120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Nagsimula ang Kanyang trabaho matapos ang 40 araw sa ilang</a:t>
          </a:r>
          <a:endParaRPr lang="es-ES" sz="1800" kern="120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dirty="0">
              <a:effectLst>
                <a:outerShdw blurRad="38100" dist="38100" dir="2700000" algn="tl">
                  <a:srgbClr val="000000">
                    <a:alpha val="43137"/>
                  </a:srgbClr>
                </a:outerShdw>
              </a:effectLst>
            </a:rPr>
            <a:t>N</a:t>
          </a:r>
          <a:r>
            <a:rPr lang="en" sz="1800" b="1" kern="1200" dirty="0">
              <a:effectLst>
                <a:outerShdw blurRad="38100" dist="38100" dir="2700000" algn="tl">
                  <a:srgbClr val="000000">
                    <a:alpha val="43137"/>
                  </a:srgbClr>
                </a:outerShdw>
              </a:effectLst>
            </a:rPr>
            <a:t>atalo Niya ang kaaway sa krus</a:t>
          </a:r>
          <a:endParaRPr lang="es-ES" sz="1800" kern="1200" dirty="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err="1">
              <a:effectLst>
                <a:outerShdw blurRad="38100" dist="38100" dir="2700000" algn="tl">
                  <a:srgbClr val="000000">
                    <a:alpha val="43137"/>
                  </a:srgbClr>
                </a:outerShdw>
              </a:effectLst>
            </a:rPr>
            <a:t>Binigyan</a:t>
          </a:r>
          <a:r>
            <a:rPr lang="es-ES" sz="1800" b="1" kern="1200" dirty="0">
              <a:effectLst>
                <a:outerShdw blurRad="38100" dist="38100" dir="2700000" algn="tl">
                  <a:srgbClr val="000000">
                    <a:alpha val="43137"/>
                  </a:srgbClr>
                </a:outerShdw>
              </a:effectLst>
            </a:rPr>
            <a:t> </a:t>
          </a:r>
          <a:r>
            <a:rPr lang="es-ES" sz="1800" b="1" kern="1200" dirty="0" err="1">
              <a:effectLst>
                <a:outerShdw blurRad="38100" dist="38100" dir="2700000" algn="tl">
                  <a:srgbClr val="000000">
                    <a:alpha val="43137"/>
                  </a:srgbClr>
                </a:outerShdw>
              </a:effectLst>
            </a:rPr>
            <a:t>Niya</a:t>
          </a:r>
          <a:r>
            <a:rPr lang="es-ES" sz="1800" b="1" kern="1200" dirty="0">
              <a:effectLst>
                <a:outerShdw blurRad="38100" dist="38100" dir="2700000" algn="tl">
                  <a:srgbClr val="000000">
                    <a:alpha val="43137"/>
                  </a:srgbClr>
                </a:outerShdw>
              </a:effectLst>
            </a:rPr>
            <a:t> tayo ng </a:t>
          </a:r>
          <a:r>
            <a:rPr lang="es-ES" sz="1800" b="1" kern="1200" dirty="0" err="1">
              <a:effectLst>
                <a:outerShdw blurRad="38100" dist="38100" dir="2700000" algn="tl">
                  <a:srgbClr val="000000">
                    <a:alpha val="43137"/>
                  </a:srgbClr>
                </a:outerShdw>
              </a:effectLst>
            </a:rPr>
            <a:t>tagumpay</a:t>
          </a:r>
          <a:r>
            <a:rPr lang="es-ES" sz="1800" b="1" kern="1200" dirty="0">
              <a:effectLst>
                <a:outerShdw blurRad="38100" dist="38100" dir="2700000" algn="tl">
                  <a:srgbClr val="000000">
                    <a:alpha val="43137"/>
                  </a:srgbClr>
                </a:outerShdw>
              </a:effectLst>
            </a:rPr>
            <a:t> sa </a:t>
          </a:r>
          <a:r>
            <a:rPr lang="es-ES" sz="1800" b="1" kern="1200" dirty="0" err="1">
              <a:effectLst>
                <a:outerShdw blurRad="38100" dist="38100" dir="2700000" algn="tl">
                  <a:srgbClr val="000000">
                    <a:alpha val="43137"/>
                  </a:srgbClr>
                </a:outerShdw>
              </a:effectLst>
            </a:rPr>
            <a:t>ating</a:t>
          </a:r>
          <a:r>
            <a:rPr lang="es-ES" sz="1800" b="1" kern="1200" dirty="0">
              <a:effectLst>
                <a:outerShdw blurRad="38100" dist="38100" dir="2700000" algn="tl">
                  <a:srgbClr val="000000">
                    <a:alpha val="43137"/>
                  </a:srgbClr>
                </a:outerShdw>
              </a:effectLst>
            </a:rPr>
            <a:t> </a:t>
          </a:r>
          <a:r>
            <a:rPr lang="es-ES" sz="1800" b="1" kern="1200" dirty="0" err="1">
              <a:effectLst>
                <a:outerShdw blurRad="38100" dist="38100" dir="2700000" algn="tl">
                  <a:srgbClr val="000000">
                    <a:alpha val="43137"/>
                  </a:srgbClr>
                </a:outerShdw>
              </a:effectLst>
            </a:rPr>
            <a:t>espiritwal</a:t>
          </a:r>
          <a:r>
            <a:rPr lang="es-ES" sz="1800" b="1" kern="1200" dirty="0">
              <a:effectLst>
                <a:outerShdw blurRad="38100" dist="38100" dir="2700000" algn="tl">
                  <a:srgbClr val="000000">
                    <a:alpha val="43137"/>
                  </a:srgbClr>
                </a:outerShdw>
              </a:effectLst>
            </a:rPr>
            <a:t> na mga </a:t>
          </a:r>
          <a:r>
            <a:rPr lang="es-ES" sz="1800" b="1" kern="1200" dirty="0" err="1">
              <a:effectLst>
                <a:outerShdw blurRad="38100" dist="38100" dir="2700000" algn="tl">
                  <a:srgbClr val="000000">
                    <a:alpha val="43137"/>
                  </a:srgbClr>
                </a:outerShdw>
              </a:effectLst>
            </a:rPr>
            <a:t>kalaban</a:t>
          </a:r>
          <a:endParaRPr lang="es-ES" sz="1800" kern="1200" dirty="0">
            <a:effectLst>
              <a:outerShdw blurRad="38100" dist="38100" dir="2700000" algn="tl">
                <a:srgbClr val="000000">
                  <a:alpha val="43137"/>
                </a:srgbClr>
              </a:outerShdw>
            </a:effectLst>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Binigyan N</a:t>
          </a:r>
          <a:r>
            <a:rPr lang="en-PH" sz="1800" b="1" kern="1200" dirty="0" err="1">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ya tayo ng tunay na kapahingahan</a:t>
          </a:r>
          <a:endParaRPr lang="es-ES" sz="1800" kern="120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tinalaga Niya sa atin ang hindi na sisirang mana</a:t>
          </a:r>
          <a:endParaRPr lang="es-ES" sz="1800" kern="1200" dirty="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20/11/2025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20/11/2025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20/11/2025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5907130" y="9525"/>
            <a:ext cx="6265820" cy="769441"/>
          </a:xfrm>
          <a:prstGeom prst="rect">
            <a:avLst/>
          </a:prstGeom>
          <a:noFill/>
        </p:spPr>
        <p:txBody>
          <a:bodyPr wrap="square" rtlCol="0">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ANG TUNAY NA JOSUE</a:t>
            </a:r>
          </a:p>
        </p:txBody>
      </p:sp>
      <p:sp>
        <p:nvSpPr>
          <p:cNvPr id="5" name="CuadroTexto 4">
            <a:extLst>
              <a:ext uri="{FF2B5EF4-FFF2-40B4-BE49-F238E27FC236}">
                <a16:creationId xmlns:a16="http://schemas.microsoft.com/office/drawing/2014/main" id="{EE6AA83F-D051-A74F-9BEF-CC081A28306F}"/>
              </a:ext>
            </a:extLst>
          </p:cNvPr>
          <p:cNvSpPr txBox="1"/>
          <p:nvPr/>
        </p:nvSpPr>
        <p:spPr>
          <a:xfrm>
            <a:off x="7095286" y="6427167"/>
            <a:ext cx="4145301" cy="338554"/>
          </a:xfrm>
          <a:prstGeom prst="rect">
            <a:avLst/>
          </a:prstGeom>
          <a:noFill/>
        </p:spPr>
        <p:txBody>
          <a:bodyPr wrap="none" rtlCol="0">
            <a:spAutoFit/>
          </a:bodyPr>
          <a:lstStyle/>
          <a:p>
            <a:pPr algn="ctr"/>
            <a:r>
              <a:rPr lang="en" sz="1600" b="1" dirty="0">
                <a:solidFill>
                  <a:srgbClr val="F0DC93"/>
                </a:solidFill>
                <a:effectLst>
                  <a:outerShdw blurRad="38100" dist="38100" dir="2700000" algn="tl">
                    <a:srgbClr val="000000">
                      <a:alpha val="43137"/>
                    </a:srgbClr>
                  </a:outerShdw>
                </a:effectLst>
              </a:rPr>
              <a:t>Aralin 10 para sa ika-10 ng Disyembre, 2025</a:t>
            </a: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JOSUE BILANG URI NG IGLESIA</a:t>
            </a:r>
          </a:p>
        </p:txBody>
      </p:sp>
      <p:sp>
        <p:nvSpPr>
          <p:cNvPr id="4" name="CuadroTexto 3">
            <a:extLst>
              <a:ext uri="{FF2B5EF4-FFF2-40B4-BE49-F238E27FC236}">
                <a16:creationId xmlns:a16="http://schemas.microsoft.com/office/drawing/2014/main" id="{5AD64F7E-6AB1-E893-0DB0-F0B84CEEF68E}"/>
              </a:ext>
            </a:extLst>
          </p:cNvPr>
          <p:cNvSpPr txBox="1"/>
          <p:nvPr/>
        </p:nvSpPr>
        <p:spPr>
          <a:xfrm>
            <a:off x="562062" y="643370"/>
            <a:ext cx="11216081" cy="923330"/>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omic Sans MS" panose="030F0702030302020204" pitchFamily="66" charset="0"/>
              </a:rPr>
              <a:t>“</a:t>
            </a:r>
            <a:r>
              <a:rPr lang="en-US" b="1" dirty="0" err="1">
                <a:solidFill>
                  <a:srgbClr val="99FF99"/>
                </a:solidFill>
                <a:effectLst>
                  <a:outerShdw blurRad="38100" dist="38100" dir="2700000" algn="tl">
                    <a:srgbClr val="000000"/>
                  </a:outerShdw>
                </a:effectLst>
                <a:latin typeface="Comic Sans MS" panose="030F0702030302020204" pitchFamily="66" charset="0"/>
              </a:rPr>
              <a:t>Sapagka't</a:t>
            </a:r>
            <a:r>
              <a:rPr lang="en-US" b="1" dirty="0">
                <a:solidFill>
                  <a:srgbClr val="99FF99"/>
                </a:solidFill>
                <a:effectLst>
                  <a:outerShdw blurRad="38100" dist="38100" dir="2700000" algn="tl">
                    <a:srgbClr val="000000"/>
                  </a:outerShdw>
                </a:effectLst>
                <a:latin typeface="Comic Sans MS" panose="030F0702030302020204" pitchFamily="66" charset="0"/>
              </a:rPr>
              <a:t> ang </a:t>
            </a:r>
            <a:r>
              <a:rPr lang="en-US" b="1" dirty="0" err="1">
                <a:solidFill>
                  <a:srgbClr val="99FF99"/>
                </a:solidFill>
                <a:effectLst>
                  <a:outerShdw blurRad="38100" dist="38100" dir="2700000" algn="tl">
                    <a:srgbClr val="000000"/>
                  </a:outerShdw>
                </a:effectLst>
                <a:latin typeface="Comic Sans MS" panose="030F0702030302020204" pitchFamily="66" charset="0"/>
              </a:rPr>
              <a:t>ating</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pakikibaka</a:t>
            </a:r>
            <a:r>
              <a:rPr lang="en-US" b="1" dirty="0">
                <a:solidFill>
                  <a:srgbClr val="99FF99"/>
                </a:solidFill>
                <a:effectLst>
                  <a:outerShdw blurRad="38100" dist="38100" dir="2700000" algn="tl">
                    <a:srgbClr val="000000"/>
                  </a:outerShdw>
                </a:effectLst>
                <a:latin typeface="Comic Sans MS" panose="030F0702030302020204" pitchFamily="66" charset="0"/>
              </a:rPr>
              <a:t> ay </a:t>
            </a:r>
            <a:r>
              <a:rPr lang="en-US" b="1" dirty="0" err="1">
                <a:solidFill>
                  <a:srgbClr val="99FF99"/>
                </a:solidFill>
                <a:effectLst>
                  <a:outerShdw blurRad="38100" dist="38100" dir="2700000" algn="tl">
                    <a:srgbClr val="000000"/>
                  </a:outerShdw>
                </a:effectLst>
                <a:latin typeface="Comic Sans MS" panose="030F0702030302020204" pitchFamily="66" charset="0"/>
              </a:rPr>
              <a:t>hindi</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laban</a:t>
            </a:r>
            <a:r>
              <a:rPr lang="en-US" b="1" dirty="0">
                <a:solidFill>
                  <a:srgbClr val="99FF99"/>
                </a:solidFill>
                <a:effectLst>
                  <a:outerShdw blurRad="38100" dist="38100" dir="2700000" algn="tl">
                    <a:srgbClr val="000000"/>
                  </a:outerShdw>
                </a:effectLst>
                <a:latin typeface="Comic Sans MS" panose="030F0702030302020204" pitchFamily="66" charset="0"/>
              </a:rPr>
              <a:t> sa </a:t>
            </a:r>
            <a:r>
              <a:rPr lang="en-US" b="1" dirty="0" err="1">
                <a:solidFill>
                  <a:srgbClr val="99FF99"/>
                </a:solidFill>
                <a:effectLst>
                  <a:outerShdw blurRad="38100" dist="38100" dir="2700000" algn="tl">
                    <a:srgbClr val="000000"/>
                  </a:outerShdw>
                </a:effectLst>
                <a:latin typeface="Comic Sans MS" panose="030F0702030302020204" pitchFamily="66" charset="0"/>
              </a:rPr>
              <a:t>laman</a:t>
            </a:r>
            <a:r>
              <a:rPr lang="en-US" b="1" dirty="0">
                <a:solidFill>
                  <a:srgbClr val="99FF99"/>
                </a:solidFill>
                <a:effectLst>
                  <a:outerShdw blurRad="38100" dist="38100" dir="2700000" algn="tl">
                    <a:srgbClr val="000000"/>
                  </a:outerShdw>
                </a:effectLst>
                <a:latin typeface="Comic Sans MS" panose="030F0702030302020204" pitchFamily="66" charset="0"/>
              </a:rPr>
              <a:t> at </a:t>
            </a:r>
            <a:r>
              <a:rPr lang="en-US" b="1" dirty="0" err="1">
                <a:solidFill>
                  <a:srgbClr val="99FF99"/>
                </a:solidFill>
                <a:effectLst>
                  <a:outerShdw blurRad="38100" dist="38100" dir="2700000" algn="tl">
                    <a:srgbClr val="000000"/>
                  </a:outerShdw>
                </a:effectLst>
                <a:latin typeface="Comic Sans MS" panose="030F0702030302020204" pitchFamily="66" charset="0"/>
              </a:rPr>
              <a:t>dugo</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kundi</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laban</a:t>
            </a:r>
            <a:r>
              <a:rPr lang="en-US" b="1" dirty="0">
                <a:solidFill>
                  <a:srgbClr val="99FF99"/>
                </a:solidFill>
                <a:effectLst>
                  <a:outerShdw blurRad="38100" dist="38100" dir="2700000" algn="tl">
                    <a:srgbClr val="000000"/>
                  </a:outerShdw>
                </a:effectLst>
                <a:latin typeface="Comic Sans MS" panose="030F0702030302020204" pitchFamily="66" charset="0"/>
              </a:rPr>
              <a:t> sa mga </a:t>
            </a:r>
            <a:r>
              <a:rPr lang="en-US" b="1" dirty="0" err="1">
                <a:solidFill>
                  <a:srgbClr val="99FF99"/>
                </a:solidFill>
                <a:effectLst>
                  <a:outerShdw blurRad="38100" dist="38100" dir="2700000" algn="tl">
                    <a:srgbClr val="000000"/>
                  </a:outerShdw>
                </a:effectLst>
                <a:latin typeface="Comic Sans MS" panose="030F0702030302020204" pitchFamily="66" charset="0"/>
              </a:rPr>
              <a:t>pamunuan</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laban</a:t>
            </a:r>
            <a:r>
              <a:rPr lang="en-US" b="1" dirty="0">
                <a:solidFill>
                  <a:srgbClr val="99FF99"/>
                </a:solidFill>
                <a:effectLst>
                  <a:outerShdw blurRad="38100" dist="38100" dir="2700000" algn="tl">
                    <a:srgbClr val="000000"/>
                  </a:outerShdw>
                </a:effectLst>
                <a:latin typeface="Comic Sans MS" panose="030F0702030302020204" pitchFamily="66" charset="0"/>
              </a:rPr>
              <a:t> sa mga </a:t>
            </a:r>
            <a:r>
              <a:rPr lang="en-US" b="1" dirty="0" err="1">
                <a:solidFill>
                  <a:srgbClr val="99FF99"/>
                </a:solidFill>
                <a:effectLst>
                  <a:outerShdw blurRad="38100" dist="38100" dir="2700000" algn="tl">
                    <a:srgbClr val="000000"/>
                  </a:outerShdw>
                </a:effectLst>
                <a:latin typeface="Comic Sans MS" panose="030F0702030302020204" pitchFamily="66" charset="0"/>
              </a:rPr>
              <a:t>kapangyarihan</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laban</a:t>
            </a:r>
            <a:r>
              <a:rPr lang="en-US" b="1" dirty="0">
                <a:solidFill>
                  <a:srgbClr val="99FF99"/>
                </a:solidFill>
                <a:effectLst>
                  <a:outerShdw blurRad="38100" dist="38100" dir="2700000" algn="tl">
                    <a:srgbClr val="000000"/>
                  </a:outerShdw>
                </a:effectLst>
                <a:latin typeface="Comic Sans MS" panose="030F0702030302020204" pitchFamily="66" charset="0"/>
              </a:rPr>
              <a:t> sa mga </a:t>
            </a:r>
            <a:r>
              <a:rPr lang="en-US" b="1" dirty="0" err="1">
                <a:solidFill>
                  <a:srgbClr val="99FF99"/>
                </a:solidFill>
                <a:effectLst>
                  <a:outerShdw blurRad="38100" dist="38100" dir="2700000" algn="tl">
                    <a:srgbClr val="000000"/>
                  </a:outerShdw>
                </a:effectLst>
                <a:latin typeface="Comic Sans MS" panose="030F0702030302020204" pitchFamily="66" charset="0"/>
              </a:rPr>
              <a:t>namamahala</a:t>
            </a:r>
            <a:r>
              <a:rPr lang="en-US" b="1" dirty="0">
                <a:solidFill>
                  <a:srgbClr val="99FF99"/>
                </a:solidFill>
                <a:effectLst>
                  <a:outerShdw blurRad="38100" dist="38100" dir="2700000" algn="tl">
                    <a:srgbClr val="000000"/>
                  </a:outerShdw>
                </a:effectLst>
                <a:latin typeface="Comic Sans MS" panose="030F0702030302020204" pitchFamily="66" charset="0"/>
              </a:rPr>
              <a:t> ng </a:t>
            </a:r>
            <a:r>
              <a:rPr lang="en-US" b="1" dirty="0" err="1">
                <a:solidFill>
                  <a:srgbClr val="99FF99"/>
                </a:solidFill>
                <a:effectLst>
                  <a:outerShdw blurRad="38100" dist="38100" dir="2700000" algn="tl">
                    <a:srgbClr val="000000"/>
                  </a:outerShdw>
                </a:effectLst>
                <a:latin typeface="Comic Sans MS" panose="030F0702030302020204" pitchFamily="66" charset="0"/>
              </a:rPr>
              <a:t>kadilimang</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ito</a:t>
            </a:r>
            <a:r>
              <a:rPr lang="en-US" b="1" dirty="0">
                <a:solidFill>
                  <a:srgbClr val="99FF99"/>
                </a:solidFill>
                <a:effectLst>
                  <a:outerShdw blurRad="38100" dist="38100" dir="2700000" algn="tl">
                    <a:srgbClr val="000000"/>
                  </a:outerShdw>
                </a:effectLst>
                <a:latin typeface="Comic Sans MS" panose="030F0702030302020204" pitchFamily="66" charset="0"/>
              </a:rPr>
              <a:t> sa </a:t>
            </a:r>
            <a:r>
              <a:rPr lang="en-US" b="1" dirty="0" err="1">
                <a:solidFill>
                  <a:srgbClr val="99FF99"/>
                </a:solidFill>
                <a:effectLst>
                  <a:outerShdw blurRad="38100" dist="38100" dir="2700000" algn="tl">
                    <a:srgbClr val="000000"/>
                  </a:outerShdw>
                </a:effectLst>
                <a:latin typeface="Comic Sans MS" panose="030F0702030302020204" pitchFamily="66" charset="0"/>
              </a:rPr>
              <a:t>sanglibutan</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laban</a:t>
            </a:r>
            <a:r>
              <a:rPr lang="en-US" b="1" dirty="0">
                <a:solidFill>
                  <a:srgbClr val="99FF99"/>
                </a:solidFill>
                <a:effectLst>
                  <a:outerShdw blurRad="38100" dist="38100" dir="2700000" algn="tl">
                    <a:srgbClr val="000000"/>
                  </a:outerShdw>
                </a:effectLst>
                <a:latin typeface="Comic Sans MS" panose="030F0702030302020204" pitchFamily="66" charset="0"/>
              </a:rPr>
              <a:t> sa mga </a:t>
            </a:r>
            <a:r>
              <a:rPr lang="en-US" b="1" dirty="0" err="1">
                <a:solidFill>
                  <a:srgbClr val="99FF99"/>
                </a:solidFill>
                <a:effectLst>
                  <a:outerShdw blurRad="38100" dist="38100" dir="2700000" algn="tl">
                    <a:srgbClr val="000000"/>
                  </a:outerShdw>
                </a:effectLst>
                <a:latin typeface="Comic Sans MS" panose="030F0702030302020204" pitchFamily="66" charset="0"/>
              </a:rPr>
              <a:t>ukol</a:t>
            </a:r>
            <a:r>
              <a:rPr lang="en-US" b="1" dirty="0">
                <a:solidFill>
                  <a:srgbClr val="99FF99"/>
                </a:solidFill>
                <a:effectLst>
                  <a:outerShdw blurRad="38100" dist="38100" dir="2700000" algn="tl">
                    <a:srgbClr val="000000"/>
                  </a:outerShdw>
                </a:effectLst>
                <a:latin typeface="Comic Sans MS" panose="030F0702030302020204" pitchFamily="66" charset="0"/>
              </a:rPr>
              <a:t> sa </a:t>
            </a:r>
            <a:r>
              <a:rPr lang="en-US" b="1" dirty="0" err="1">
                <a:solidFill>
                  <a:srgbClr val="99FF99"/>
                </a:solidFill>
                <a:effectLst>
                  <a:outerShdw blurRad="38100" dist="38100" dir="2700000" algn="tl">
                    <a:srgbClr val="000000"/>
                  </a:outerShdw>
                </a:effectLst>
                <a:latin typeface="Comic Sans MS" panose="030F0702030302020204" pitchFamily="66" charset="0"/>
              </a:rPr>
              <a:t>espiritu</a:t>
            </a:r>
            <a:r>
              <a:rPr lang="en-US" b="1" dirty="0">
                <a:solidFill>
                  <a:srgbClr val="99FF99"/>
                </a:solidFill>
                <a:effectLst>
                  <a:outerShdw blurRad="38100" dist="38100" dir="2700000" algn="tl">
                    <a:srgbClr val="000000"/>
                  </a:outerShdw>
                </a:effectLst>
                <a:latin typeface="Comic Sans MS" panose="030F0702030302020204" pitchFamily="66" charset="0"/>
              </a:rPr>
              <a:t> ng </a:t>
            </a:r>
            <a:r>
              <a:rPr lang="en-US" b="1" dirty="0" err="1">
                <a:solidFill>
                  <a:srgbClr val="99FF99"/>
                </a:solidFill>
                <a:effectLst>
                  <a:outerShdw blurRad="38100" dist="38100" dir="2700000" algn="tl">
                    <a:srgbClr val="000000"/>
                  </a:outerShdw>
                </a:effectLst>
                <a:latin typeface="Comic Sans MS" panose="030F0702030302020204" pitchFamily="66" charset="0"/>
              </a:rPr>
              <a:t>kasamaan</a:t>
            </a:r>
            <a:r>
              <a:rPr lang="en-US" b="1" dirty="0">
                <a:solidFill>
                  <a:srgbClr val="99FF99"/>
                </a:solidFill>
                <a:effectLst>
                  <a:outerShdw blurRad="38100" dist="38100" dir="2700000" algn="tl">
                    <a:srgbClr val="000000"/>
                  </a:outerShdw>
                </a:effectLst>
                <a:latin typeface="Comic Sans MS" panose="030F0702030302020204" pitchFamily="66" charset="0"/>
              </a:rPr>
              <a:t> sa mga </a:t>
            </a:r>
            <a:r>
              <a:rPr lang="en-US" b="1" dirty="0" err="1">
                <a:solidFill>
                  <a:srgbClr val="99FF99"/>
                </a:solidFill>
                <a:effectLst>
                  <a:outerShdw blurRad="38100" dist="38100" dir="2700000" algn="tl">
                    <a:srgbClr val="000000"/>
                  </a:outerShdw>
                </a:effectLst>
                <a:latin typeface="Comic Sans MS" panose="030F0702030302020204" pitchFamily="66" charset="0"/>
              </a:rPr>
              <a:t>dakong</a:t>
            </a:r>
            <a:r>
              <a:rPr lang="en-US" b="1" dirty="0">
                <a:solidFill>
                  <a:srgbClr val="99FF99"/>
                </a:solidFill>
                <a:effectLst>
                  <a:outerShdw blurRad="38100" dist="38100" dir="2700000" algn="tl">
                    <a:srgbClr val="000000"/>
                  </a:outerShdw>
                </a:effectLst>
                <a:latin typeface="Comic Sans MS" panose="030F0702030302020204" pitchFamily="66" charset="0"/>
              </a:rPr>
              <a:t> </a:t>
            </a:r>
            <a:r>
              <a:rPr lang="en-US" b="1" dirty="0" err="1">
                <a:solidFill>
                  <a:srgbClr val="99FF99"/>
                </a:solidFill>
                <a:effectLst>
                  <a:outerShdw blurRad="38100" dist="38100" dir="2700000" algn="tl">
                    <a:srgbClr val="000000"/>
                  </a:outerShdw>
                </a:effectLst>
                <a:latin typeface="Comic Sans MS" panose="030F0702030302020204" pitchFamily="66" charset="0"/>
              </a:rPr>
              <a:t>kaitaasan</a:t>
            </a:r>
            <a:r>
              <a:rPr lang="en" b="1" dirty="0">
                <a:solidFill>
                  <a:srgbClr val="99FF99"/>
                </a:solidFill>
                <a:effectLst>
                  <a:outerShdw blurRad="38100" dist="38100" dir="2700000" algn="tl">
                    <a:srgbClr val="000000"/>
                  </a:outerShdw>
                </a:effectLst>
                <a:latin typeface="Comic Sans MS" panose="030F0702030302020204" pitchFamily="66" charset="0"/>
              </a:rPr>
              <a:t>.” </a:t>
            </a:r>
            <a:r>
              <a:rPr lang="en" sz="1400" b="1" dirty="0">
                <a:solidFill>
                  <a:srgbClr val="99FF99"/>
                </a:solidFill>
                <a:effectLst>
                  <a:outerShdw blurRad="38100" dist="38100" dir="2700000" algn="tl">
                    <a:srgbClr val="000000"/>
                  </a:outerShdw>
                </a:effectLst>
                <a:latin typeface="Comic Sans MS" panose="030F0702030302020204" pitchFamily="66" charset="0"/>
              </a:rPr>
              <a:t>(Efeso 6:12)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0" y="1648751"/>
            <a:ext cx="6358781" cy="2039020"/>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en" sz="2400" b="1" dirty="0">
                <a:solidFill>
                  <a:schemeClr val="accent3">
                    <a:lumMod val="75000"/>
                  </a:schemeClr>
                </a:solidFill>
              </a:rPr>
              <a:t>SI JOSUE AT ANG IGLESIA</a:t>
            </a:r>
          </a:p>
          <a:p>
            <a:pPr>
              <a:spcBef>
                <a:spcPts val="600"/>
              </a:spcBef>
            </a:pPr>
            <a:r>
              <a:rPr lang="en" sz="1850" b="1" dirty="0">
                <a:solidFill>
                  <a:schemeClr val="tx1"/>
                </a:solidFill>
              </a:rPr>
              <a:t>Ngayon ay may pakikipaglaban tayo, kung saan pinangunahan tayo ng ating “Josue”, na naghahanda sa atin ng kailangang baluti (Efe. 6:10-12).</a:t>
            </a:r>
          </a:p>
          <a:p>
            <a:pPr>
              <a:spcBef>
                <a:spcPts val="600"/>
              </a:spcBef>
            </a:pPr>
            <a:r>
              <a:rPr lang="en" sz="1850" b="1" dirty="0">
                <a:solidFill>
                  <a:schemeClr val="tx1"/>
                </a:solidFill>
              </a:rPr>
              <a:t>Dagdag pa, nagtalaga na sya sa atin ng mana, at pinupuno tayo ng espiritwal na mga pagpapala (Efe. 1:3, 11).</a:t>
            </a:r>
          </a:p>
        </p:txBody>
      </p:sp>
      <p:sp>
        <p:nvSpPr>
          <p:cNvPr id="6" name="CuadroTexto 5">
            <a:extLst>
              <a:ext uri="{FF2B5EF4-FFF2-40B4-BE49-F238E27FC236}">
                <a16:creationId xmlns:a16="http://schemas.microsoft.com/office/drawing/2014/main" id="{1C469C2B-0D51-C2B5-B552-972827F72189}"/>
              </a:ext>
            </a:extLst>
          </p:cNvPr>
          <p:cNvSpPr txBox="1"/>
          <p:nvPr/>
        </p:nvSpPr>
        <p:spPr>
          <a:xfrm>
            <a:off x="5872221" y="3660221"/>
            <a:ext cx="6206784" cy="3077766"/>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en" sz="2400" b="1" dirty="0">
                <a:solidFill>
                  <a:schemeClr val="accent3">
                    <a:lumMod val="75000"/>
                  </a:schemeClr>
                </a:solidFill>
              </a:rPr>
              <a:t>SI JOSUE AT ANG HULING PANAHON</a:t>
            </a:r>
          </a:p>
          <a:p>
            <a:pPr>
              <a:spcBef>
                <a:spcPts val="600"/>
              </a:spcBef>
            </a:pPr>
            <a:r>
              <a:rPr lang="en" sz="2000" b="1" dirty="0">
                <a:solidFill>
                  <a:schemeClr val="tx1"/>
                </a:solidFill>
              </a:rPr>
              <a:t>Ngunit ang kompletong katuparan sa tipolohikal na J</a:t>
            </a:r>
            <a:r>
              <a:rPr lang="en-PH" sz="2000" b="1" dirty="0">
                <a:solidFill>
                  <a:schemeClr val="tx1"/>
                </a:solidFill>
              </a:rPr>
              <a:t>o</a:t>
            </a:r>
            <a:r>
              <a:rPr lang="en" sz="2000" b="1" dirty="0">
                <a:solidFill>
                  <a:schemeClr val="tx1"/>
                </a:solidFill>
              </a:rPr>
              <a:t>sue ay sa huling pa, kung mawasak na ang lahat na anyo ng kasamaan, at maangkin natin ng lubusan ang ating mana: isang lupaing makakapamuhay tayo ng may kumpyansa (Apoc. 20:7-9; Ezek. 28:26).</a:t>
            </a:r>
          </a:p>
          <a:p>
            <a:pPr>
              <a:spcBef>
                <a:spcPts val="600"/>
              </a:spcBef>
            </a:pPr>
            <a:r>
              <a:rPr lang="en" sz="2000" b="1" dirty="0">
                <a:solidFill>
                  <a:schemeClr val="tx1"/>
                </a:solidFill>
              </a:rPr>
              <a:t>Hanggang sa araw na iyon, lumago nawa tayo sa biyaya gaya ni Josue, na hinahayaan ang Dios na baguhin tayo unti-unti bawat araw kagaya Niya.</a:t>
            </a: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37517" y="3882689"/>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2996" y="3882688"/>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643334"/>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646767"/>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left)">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wipe(left)">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bg/>
                                          </p:spTgt>
                                        </p:tgtEl>
                                        <p:attrNameLst>
                                          <p:attrName>style.visibility</p:attrName>
                                        </p:attrNameLst>
                                      </p:cBhvr>
                                      <p:to>
                                        <p:strVal val="visible"/>
                                      </p:to>
                                    </p:set>
                                    <p:animEffect transition="in" filter="wipe(left)">
                                      <p:cBhvr>
                                        <p:cTn id="67" dur="500"/>
                                        <p:tgtEl>
                                          <p:spTgt spid="6">
                                            <p:bg/>
                                          </p:spTgt>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p:cTn id="7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linds(vertical)">
                                      <p:cBhvr>
                                        <p:cTn id="78" dur="500"/>
                                        <p:tgtEl>
                                          <p:spTgt spid="17"/>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 calcmode="lin" valueType="num">
                                      <p:cBhvr>
                                        <p:cTn id="8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84" dur="500"/>
                                        <p:tgtEl>
                                          <p:spTgt spid="6">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5"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blinds(vertical)">
                                      <p:cBhvr>
                                        <p:cTn id="89" dur="500"/>
                                        <p:tgtEl>
                                          <p:spTgt spid="19"/>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6">
                                            <p:txEl>
                                              <p:pRg st="2" end="2"/>
                                            </p:txEl>
                                          </p:spTgt>
                                        </p:tgtEl>
                                        <p:attrNameLst>
                                          <p:attrName>style.visibility</p:attrName>
                                        </p:attrNameLst>
                                      </p:cBhvr>
                                      <p:to>
                                        <p:strVal val="visible"/>
                                      </p:to>
                                    </p:set>
                                    <p:animEffect transition="in" filter="wipe(left)">
                                      <p:cBhvr>
                                        <p:cTn id="9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1820411" y="958011"/>
            <a:ext cx="9538283" cy="5509200"/>
          </a:xfrm>
          <a:prstGeom prst="rect">
            <a:avLst/>
          </a:prstGeom>
          <a:noFill/>
        </p:spPr>
        <p:txBody>
          <a:bodyPr wrap="square">
            <a:spAutoFit/>
          </a:bodyPr>
          <a:lstStyle/>
          <a:p>
            <a:pPr>
              <a:spcBef>
                <a:spcPts val="600"/>
              </a:spcBef>
            </a:pPr>
            <a:r>
              <a:rPr lang="en" sz="3200" b="1" dirty="0">
                <a:latin typeface="Constantia" panose="02030602050306030303" pitchFamily="18" charset="0"/>
              </a:rPr>
              <a:t>“Ang </a:t>
            </a:r>
            <a:r>
              <a:rPr lang="en-US" sz="3200" b="1" dirty="0">
                <a:latin typeface="Constantia" panose="02030602050306030303" pitchFamily="18" charset="0"/>
              </a:rPr>
              <a:t>Israel ng Dios, na </a:t>
            </a:r>
            <a:r>
              <a:rPr lang="en-US" sz="3200" b="1" dirty="0" err="1">
                <a:latin typeface="Constantia" panose="02030602050306030303" pitchFamily="18" charset="0"/>
              </a:rPr>
              <a:t>naglalakbay</a:t>
            </a:r>
            <a:r>
              <a:rPr lang="en-US" sz="3200" b="1" dirty="0">
                <a:latin typeface="Constantia" panose="02030602050306030303" pitchFamily="18" charset="0"/>
              </a:rPr>
              <a:t> sa </a:t>
            </a:r>
            <a:r>
              <a:rPr lang="en-US" sz="3200" b="1" dirty="0" err="1">
                <a:latin typeface="Constantia" panose="02030602050306030303" pitchFamily="18" charset="0"/>
              </a:rPr>
              <a:t>makalangit</a:t>
            </a:r>
            <a:r>
              <a:rPr lang="en-US" sz="3200" b="1" dirty="0">
                <a:latin typeface="Constantia" panose="02030602050306030303" pitchFamily="18" charset="0"/>
              </a:rPr>
              <a:t> na Canaan, ay may Kapitan na </a:t>
            </a:r>
            <a:r>
              <a:rPr lang="en-US" sz="3200" b="1" dirty="0" err="1">
                <a:latin typeface="Constantia" panose="02030602050306030303" pitchFamily="18" charset="0"/>
              </a:rPr>
              <a:t>hindi</a:t>
            </a:r>
            <a:r>
              <a:rPr lang="en-US" sz="3200" b="1" dirty="0">
                <a:latin typeface="Constantia" panose="02030602050306030303" pitchFamily="18" charset="0"/>
              </a:rPr>
              <a:t> </a:t>
            </a:r>
            <a:r>
              <a:rPr lang="en-US" sz="3200" b="1" dirty="0" err="1">
                <a:latin typeface="Constantia" panose="02030602050306030303" pitchFamily="18" charset="0"/>
              </a:rPr>
              <a:t>nangangailangan</a:t>
            </a:r>
            <a:r>
              <a:rPr lang="en-US" sz="3200" b="1" dirty="0">
                <a:latin typeface="Constantia" panose="02030602050306030303" pitchFamily="18" charset="0"/>
              </a:rPr>
              <a:t> ng </a:t>
            </a:r>
            <a:r>
              <a:rPr lang="en-US" sz="3200" b="1" dirty="0" err="1">
                <a:latin typeface="Constantia" panose="02030602050306030303" pitchFamily="18" charset="0"/>
              </a:rPr>
              <a:t>turo</a:t>
            </a:r>
            <a:r>
              <a:rPr lang="en-US" sz="3200" b="1" dirty="0">
                <a:latin typeface="Constantia" panose="02030602050306030303" pitchFamily="18" charset="0"/>
              </a:rPr>
              <a:t> ng </a:t>
            </a:r>
            <a:r>
              <a:rPr lang="en-US" sz="3200" b="1" dirty="0" err="1">
                <a:latin typeface="Constantia" panose="02030602050306030303" pitchFamily="18" charset="0"/>
              </a:rPr>
              <a:t>tao</a:t>
            </a:r>
            <a:r>
              <a:rPr lang="en-US" sz="3200" b="1" dirty="0">
                <a:latin typeface="Constantia" panose="02030602050306030303" pitchFamily="18" charset="0"/>
              </a:rPr>
              <a:t> </a:t>
            </a:r>
            <a:r>
              <a:rPr lang="en-US" sz="3200" b="1" dirty="0" err="1">
                <a:latin typeface="Constantia" panose="02030602050306030303" pitchFamily="18" charset="0"/>
              </a:rPr>
              <a:t>upang</a:t>
            </a:r>
            <a:r>
              <a:rPr lang="en-US" sz="3200" b="1" dirty="0">
                <a:latin typeface="Constantia" panose="02030602050306030303" pitchFamily="18" charset="0"/>
              </a:rPr>
              <a:t> </a:t>
            </a:r>
            <a:r>
              <a:rPr lang="en-US" sz="3200" b="1" dirty="0" err="1">
                <a:latin typeface="Constantia" panose="02030602050306030303" pitchFamily="18" charset="0"/>
              </a:rPr>
              <a:t>ihanda</a:t>
            </a:r>
            <a:r>
              <a:rPr lang="en-US" sz="3200" b="1" dirty="0">
                <a:latin typeface="Constantia" panose="02030602050306030303" pitchFamily="18" charset="0"/>
              </a:rPr>
              <a:t> Sya sa </a:t>
            </a:r>
            <a:r>
              <a:rPr lang="en-US" sz="3200" b="1" dirty="0" err="1">
                <a:latin typeface="Constantia" panose="02030602050306030303" pitchFamily="18" charset="0"/>
              </a:rPr>
              <a:t>Kanyang</a:t>
            </a:r>
            <a:r>
              <a:rPr lang="en-US" sz="3200" b="1" dirty="0">
                <a:latin typeface="Constantia" panose="02030602050306030303" pitchFamily="18" charset="0"/>
              </a:rPr>
              <a:t> </a:t>
            </a:r>
            <a:r>
              <a:rPr lang="en-US" sz="3200" b="1" dirty="0" err="1">
                <a:latin typeface="Constantia" panose="02030602050306030303" pitchFamily="18" charset="0"/>
              </a:rPr>
              <a:t>misyon</a:t>
            </a:r>
            <a:r>
              <a:rPr lang="en-US" sz="3200" b="1" dirty="0">
                <a:latin typeface="Constantia" panose="02030602050306030303" pitchFamily="18" charset="0"/>
              </a:rPr>
              <a:t> </a:t>
            </a:r>
            <a:r>
              <a:rPr lang="en-US" sz="3200" b="1" dirty="0" err="1">
                <a:latin typeface="Constantia" panose="02030602050306030303" pitchFamily="18" charset="0"/>
              </a:rPr>
              <a:t>bilang</a:t>
            </a:r>
            <a:r>
              <a:rPr lang="en-US" sz="3200" b="1" dirty="0">
                <a:latin typeface="Constantia" panose="02030602050306030303" pitchFamily="18" charset="0"/>
              </a:rPr>
              <a:t> banal na </a:t>
            </a:r>
            <a:r>
              <a:rPr lang="en-US" sz="3200" b="1" dirty="0" err="1">
                <a:latin typeface="Constantia" panose="02030602050306030303" pitchFamily="18" charset="0"/>
              </a:rPr>
              <a:t>lider</a:t>
            </a:r>
            <a:r>
              <a:rPr lang="en-US" sz="3200" b="1" dirty="0">
                <a:latin typeface="Constantia" panose="02030602050306030303" pitchFamily="18" charset="0"/>
              </a:rPr>
              <a:t>; </a:t>
            </a:r>
            <a:r>
              <a:rPr lang="en-US" sz="3200" b="1" dirty="0" err="1">
                <a:latin typeface="Constantia" panose="02030602050306030303" pitchFamily="18" charset="0"/>
              </a:rPr>
              <a:t>ngunit</a:t>
            </a:r>
            <a:r>
              <a:rPr lang="en-US" sz="3200" b="1" dirty="0">
                <a:latin typeface="Constantia" panose="02030602050306030303" pitchFamily="18" charset="0"/>
              </a:rPr>
              <a:t> </a:t>
            </a:r>
            <a:r>
              <a:rPr lang="en-US" sz="3200" b="1" dirty="0" err="1">
                <a:latin typeface="Constantia" panose="02030602050306030303" pitchFamily="18" charset="0"/>
              </a:rPr>
              <a:t>ginawa</a:t>
            </a:r>
            <a:r>
              <a:rPr lang="en-US" sz="3200" b="1" dirty="0">
                <a:latin typeface="Constantia" panose="02030602050306030303" pitchFamily="18" charset="0"/>
              </a:rPr>
              <a:t> </a:t>
            </a:r>
            <a:r>
              <a:rPr lang="en-US" sz="3200" b="1" dirty="0" err="1">
                <a:latin typeface="Constantia" panose="02030602050306030303" pitchFamily="18" charset="0"/>
              </a:rPr>
              <a:t>Siyang</a:t>
            </a:r>
            <a:r>
              <a:rPr lang="en-US" sz="3200" b="1" dirty="0">
                <a:latin typeface="Constantia" panose="02030602050306030303" pitchFamily="18" charset="0"/>
              </a:rPr>
              <a:t> </a:t>
            </a:r>
            <a:r>
              <a:rPr lang="en-US" sz="3200" b="1" dirty="0" err="1">
                <a:latin typeface="Constantia" panose="02030602050306030303" pitchFamily="18" charset="0"/>
              </a:rPr>
              <a:t>sakdal</a:t>
            </a:r>
            <a:r>
              <a:rPr lang="en-US" sz="3200" b="1" dirty="0">
                <a:latin typeface="Constantia" panose="02030602050306030303" pitchFamily="18" charset="0"/>
              </a:rPr>
              <a:t> sa </a:t>
            </a:r>
            <a:r>
              <a:rPr lang="en-US" sz="3200" b="1" dirty="0" err="1">
                <a:latin typeface="Constantia" panose="02030602050306030303" pitchFamily="18" charset="0"/>
              </a:rPr>
              <a:t>paghihirap</a:t>
            </a:r>
            <a:r>
              <a:rPr lang="en-US" sz="3200" b="1" dirty="0">
                <a:latin typeface="Constantia" panose="02030602050306030303" pitchFamily="18" charset="0"/>
              </a:rPr>
              <a:t>; at “</a:t>
            </a:r>
            <a:r>
              <a:rPr lang="en-US" sz="3200" b="1" dirty="0" err="1">
                <a:latin typeface="Constantia" panose="02030602050306030303" pitchFamily="18" charset="0"/>
              </a:rPr>
              <a:t>Palibhasa'y</a:t>
            </a:r>
            <a:r>
              <a:rPr lang="en-US" sz="3200" b="1" dirty="0">
                <a:latin typeface="Constantia" panose="02030602050306030303" pitchFamily="18" charset="0"/>
              </a:rPr>
              <a:t> </a:t>
            </a:r>
            <a:r>
              <a:rPr lang="en-US" sz="3200" b="1" dirty="0" err="1">
                <a:latin typeface="Constantia" panose="02030602050306030303" pitchFamily="18" charset="0"/>
              </a:rPr>
              <a:t>nagbata</a:t>
            </a:r>
            <a:r>
              <a:rPr lang="en-US" sz="3200" b="1" dirty="0">
                <a:latin typeface="Constantia" panose="02030602050306030303" pitchFamily="18" charset="0"/>
              </a:rPr>
              <a:t> </a:t>
            </a:r>
            <a:r>
              <a:rPr lang="en-US" sz="3200" b="1" dirty="0" err="1">
                <a:latin typeface="Constantia" panose="02030602050306030303" pitchFamily="18" charset="0"/>
              </a:rPr>
              <a:t>siya</a:t>
            </a:r>
            <a:r>
              <a:rPr lang="en-US" sz="3200" b="1" dirty="0">
                <a:latin typeface="Constantia" panose="02030602050306030303" pitchFamily="18" charset="0"/>
              </a:rPr>
              <a:t> sa </a:t>
            </a:r>
            <a:r>
              <a:rPr lang="en-US" sz="3200" b="1" dirty="0" err="1">
                <a:latin typeface="Constantia" panose="02030602050306030303" pitchFamily="18" charset="0"/>
              </a:rPr>
              <a:t>pagkatukso</a:t>
            </a:r>
            <a:r>
              <a:rPr lang="en-US" sz="3200" b="1" dirty="0">
                <a:latin typeface="Constantia" panose="02030602050306030303" pitchFamily="18" charset="0"/>
              </a:rPr>
              <a:t>, </a:t>
            </a:r>
            <a:r>
              <a:rPr lang="en-US" sz="3200" b="1" dirty="0" err="1">
                <a:latin typeface="Constantia" panose="02030602050306030303" pitchFamily="18" charset="0"/>
              </a:rPr>
              <a:t>siya'y</a:t>
            </a:r>
            <a:r>
              <a:rPr lang="en-US" sz="3200" b="1" dirty="0">
                <a:latin typeface="Constantia" panose="02030602050306030303" pitchFamily="18" charset="0"/>
              </a:rPr>
              <a:t> </a:t>
            </a:r>
            <a:r>
              <a:rPr lang="en-US" sz="3200" b="1" dirty="0" err="1">
                <a:latin typeface="Constantia" panose="02030602050306030303" pitchFamily="18" charset="0"/>
              </a:rPr>
              <a:t>makasasaklolo</a:t>
            </a:r>
            <a:r>
              <a:rPr lang="en-US" sz="3200" b="1" dirty="0">
                <a:latin typeface="Constantia" panose="02030602050306030303" pitchFamily="18" charset="0"/>
              </a:rPr>
              <a:t> sa mga </a:t>
            </a:r>
            <a:r>
              <a:rPr lang="en-US" sz="3200" b="1" dirty="0" err="1">
                <a:latin typeface="Constantia" panose="02030602050306030303" pitchFamily="18" charset="0"/>
              </a:rPr>
              <a:t>tinutukso</a:t>
            </a:r>
            <a:r>
              <a:rPr lang="en-US" sz="3200" b="1" dirty="0">
                <a:latin typeface="Constantia" panose="02030602050306030303" pitchFamily="18" charset="0"/>
              </a:rPr>
              <a:t>.” </a:t>
            </a:r>
            <a:r>
              <a:rPr lang="en-US" sz="3200" b="1" dirty="0" err="1">
                <a:latin typeface="Constantia" panose="02030602050306030303" pitchFamily="18" charset="0"/>
              </a:rPr>
              <a:t>Hebreo</a:t>
            </a:r>
            <a:r>
              <a:rPr lang="en-US" sz="3200" b="1" dirty="0">
                <a:latin typeface="Constantia" panose="02030602050306030303" pitchFamily="18" charset="0"/>
              </a:rPr>
              <a:t> 2:10, 18. Ang </a:t>
            </a:r>
            <a:r>
              <a:rPr lang="en-US" sz="3200" b="1" dirty="0" err="1">
                <a:latin typeface="Constantia" panose="02030602050306030303" pitchFamily="18" charset="0"/>
              </a:rPr>
              <a:t>ating</a:t>
            </a:r>
            <a:r>
              <a:rPr lang="en-US" sz="3200" b="1" dirty="0">
                <a:latin typeface="Constantia" panose="02030602050306030303" pitchFamily="18" charset="0"/>
              </a:rPr>
              <a:t> </a:t>
            </a:r>
            <a:r>
              <a:rPr lang="en-US" sz="3200" b="1" dirty="0" err="1">
                <a:latin typeface="Constantia" panose="02030602050306030303" pitchFamily="18" charset="0"/>
              </a:rPr>
              <a:t>Manunubos</a:t>
            </a:r>
            <a:r>
              <a:rPr lang="en-US" sz="3200" b="1" dirty="0">
                <a:latin typeface="Constantia" panose="02030602050306030303" pitchFamily="18" charset="0"/>
              </a:rPr>
              <a:t> ay </a:t>
            </a:r>
            <a:r>
              <a:rPr lang="en-US" sz="3200" b="1" dirty="0" err="1">
                <a:latin typeface="Constantia" panose="02030602050306030303" pitchFamily="18" charset="0"/>
              </a:rPr>
              <a:t>hindi</a:t>
            </a:r>
            <a:r>
              <a:rPr lang="en-US" sz="3200" b="1" dirty="0">
                <a:latin typeface="Constantia" panose="02030602050306030303" pitchFamily="18" charset="0"/>
              </a:rPr>
              <a:t> </a:t>
            </a:r>
            <a:r>
              <a:rPr lang="en-US" sz="3200" b="1" dirty="0" err="1">
                <a:latin typeface="Constantia" panose="02030602050306030303" pitchFamily="18" charset="0"/>
              </a:rPr>
              <a:t>nagpakita</a:t>
            </a:r>
            <a:r>
              <a:rPr lang="en-US" sz="3200" b="1" dirty="0">
                <a:latin typeface="Constantia" panose="02030602050306030303" pitchFamily="18" charset="0"/>
              </a:rPr>
              <a:t> ng </a:t>
            </a:r>
            <a:r>
              <a:rPr lang="en-US" sz="3200" b="1" dirty="0" err="1">
                <a:latin typeface="Constantia" panose="02030602050306030303" pitchFamily="18" charset="0"/>
              </a:rPr>
              <a:t>kahinaan</a:t>
            </a:r>
            <a:r>
              <a:rPr lang="en-US" sz="3200" b="1" dirty="0">
                <a:latin typeface="Constantia" panose="02030602050306030303" pitchFamily="18" charset="0"/>
              </a:rPr>
              <a:t> ng </a:t>
            </a:r>
            <a:r>
              <a:rPr lang="en-US" sz="3200" b="1" dirty="0" err="1">
                <a:latin typeface="Constantia" panose="02030602050306030303" pitchFamily="18" charset="0"/>
              </a:rPr>
              <a:t>tao</a:t>
            </a:r>
            <a:r>
              <a:rPr lang="en-US" sz="3200" b="1" dirty="0">
                <a:latin typeface="Constantia" panose="02030602050306030303" pitchFamily="18" charset="0"/>
              </a:rPr>
              <a:t> o </a:t>
            </a:r>
            <a:r>
              <a:rPr lang="en-US" sz="3200" b="1" dirty="0" err="1">
                <a:latin typeface="Constantia" panose="02030602050306030303" pitchFamily="18" charset="0"/>
              </a:rPr>
              <a:t>bahid</a:t>
            </a:r>
            <a:r>
              <a:rPr lang="en-US" sz="3200" b="1" dirty="0">
                <a:latin typeface="Constantia" panose="02030602050306030303" pitchFamily="18" charset="0"/>
              </a:rPr>
              <a:t>; </a:t>
            </a:r>
            <a:r>
              <a:rPr lang="en-US" sz="3200" b="1" dirty="0" err="1">
                <a:latin typeface="Constantia" panose="02030602050306030303" pitchFamily="18" charset="0"/>
              </a:rPr>
              <a:t>ngunit</a:t>
            </a:r>
            <a:r>
              <a:rPr lang="en-US" sz="3200" b="1" dirty="0">
                <a:latin typeface="Constantia" panose="02030602050306030303" pitchFamily="18" charset="0"/>
              </a:rPr>
              <a:t> </a:t>
            </a:r>
            <a:r>
              <a:rPr lang="en-US" sz="3200" b="1" dirty="0" err="1">
                <a:latin typeface="Constantia" panose="02030602050306030303" pitchFamily="18" charset="0"/>
              </a:rPr>
              <a:t>namatay</a:t>
            </a:r>
            <a:r>
              <a:rPr lang="en-US" sz="3200" b="1" dirty="0">
                <a:latin typeface="Constantia" panose="02030602050306030303" pitchFamily="18" charset="0"/>
              </a:rPr>
              <a:t> Siya </a:t>
            </a:r>
            <a:r>
              <a:rPr lang="en-US" sz="3200" b="1" dirty="0" err="1">
                <a:latin typeface="Constantia" panose="02030602050306030303" pitchFamily="18" charset="0"/>
              </a:rPr>
              <a:t>upang</a:t>
            </a:r>
            <a:r>
              <a:rPr lang="en-US" sz="3200" b="1" dirty="0">
                <a:latin typeface="Constantia" panose="02030602050306030303" pitchFamily="18" charset="0"/>
              </a:rPr>
              <a:t> </a:t>
            </a:r>
            <a:r>
              <a:rPr lang="en-US" sz="3200" b="1" dirty="0" err="1">
                <a:latin typeface="Constantia" panose="02030602050306030303" pitchFamily="18" charset="0"/>
              </a:rPr>
              <a:t>makamit</a:t>
            </a:r>
            <a:r>
              <a:rPr lang="en-US" sz="3200" b="1" dirty="0">
                <a:latin typeface="Constantia" panose="02030602050306030303" pitchFamily="18" charset="0"/>
              </a:rPr>
              <a:t> natin ang </a:t>
            </a:r>
            <a:r>
              <a:rPr lang="en-US" sz="3200" b="1" dirty="0" err="1">
                <a:latin typeface="Constantia" panose="02030602050306030303" pitchFamily="18" charset="0"/>
              </a:rPr>
              <a:t>karapatang</a:t>
            </a:r>
            <a:r>
              <a:rPr lang="en-US" sz="3200" b="1" dirty="0">
                <a:latin typeface="Constantia" panose="02030602050306030303" pitchFamily="18" charset="0"/>
              </a:rPr>
              <a:t> </a:t>
            </a:r>
            <a:r>
              <a:rPr lang="en-US" sz="3200" b="1" dirty="0" err="1">
                <a:latin typeface="Constantia" panose="02030602050306030303" pitchFamily="18" charset="0"/>
              </a:rPr>
              <a:t>pumasok</a:t>
            </a:r>
            <a:r>
              <a:rPr lang="en-US" sz="3200" b="1" dirty="0">
                <a:latin typeface="Constantia" panose="02030602050306030303" pitchFamily="18" charset="0"/>
              </a:rPr>
              <a:t> sa </a:t>
            </a:r>
            <a:r>
              <a:rPr lang="en-US" sz="3200" b="1" dirty="0" err="1">
                <a:latin typeface="Constantia" panose="02030602050306030303" pitchFamily="18" charset="0"/>
              </a:rPr>
              <a:t>Lupang</a:t>
            </a:r>
            <a:r>
              <a:rPr lang="en-US" sz="3200" b="1" dirty="0">
                <a:latin typeface="Constantia" panose="02030602050306030303" pitchFamily="18" charset="0"/>
              </a:rPr>
              <a:t> </a:t>
            </a:r>
            <a:r>
              <a:rPr lang="en-US" sz="3200" b="1" dirty="0" err="1">
                <a:latin typeface="Constantia" panose="02030602050306030303" pitchFamily="18" charset="0"/>
              </a:rPr>
              <a:t>Pangako</a:t>
            </a:r>
            <a:r>
              <a:rPr lang="en-US" sz="3200" b="1" dirty="0">
                <a:latin typeface="Constantia" panose="02030602050306030303" pitchFamily="18" charset="0"/>
              </a:rPr>
              <a:t>.</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174E1EEE-C3EE-5394-AEEA-1BF6358B7936}"/>
              </a:ext>
            </a:extLst>
          </p:cNvPr>
          <p:cNvSpPr txBox="1"/>
          <p:nvPr/>
        </p:nvSpPr>
        <p:spPr>
          <a:xfrm>
            <a:off x="8510447" y="6373454"/>
            <a:ext cx="3542894" cy="338554"/>
          </a:xfrm>
          <a:prstGeom prst="rect">
            <a:avLst/>
          </a:prstGeom>
          <a:noFill/>
        </p:spPr>
        <p:txBody>
          <a:bodyPr wrap="none" rtlCol="0">
            <a:spAutoFit/>
          </a:bodyPr>
          <a:lstStyle/>
          <a:p>
            <a:pPr algn="r"/>
            <a:r>
              <a:rPr lang="en" sz="1600" b="1" dirty="0"/>
              <a:t>EGW (Patriarchs and Prophets, p. 480)</a:t>
            </a: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513088" y="4492229"/>
            <a:ext cx="11144241" cy="218521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Ang mga bagay na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ito</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ay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nangyari</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as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kanila</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bilang</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halimbawa</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nasulat</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bilang</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pangaral</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sa atin na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dinatnan</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ng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katapusan</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ng mga </a:t>
            </a:r>
            <a:r>
              <a:rPr kumimoji="0" lang="en-US" sz="36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panahon</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(1 Corinto 10:11)</a:t>
            </a: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93BF9"/>
                </a:solidFill>
              </a:rPr>
              <a:t>Pangbibliyang simbolismo:</a:t>
            </a:r>
          </a:p>
          <a:p>
            <a:pPr lvl="1">
              <a:spcBef>
                <a:spcPts val="600"/>
              </a:spcBef>
            </a:pPr>
            <a:r>
              <a:rPr lang="en" sz="2000" b="1" dirty="0"/>
              <a:t>Ano ang tipilohiya?</a:t>
            </a:r>
          </a:p>
          <a:p>
            <a:pPr lvl="1">
              <a:spcBef>
                <a:spcPts val="600"/>
              </a:spcBef>
            </a:pPr>
            <a:r>
              <a:rPr lang="en" sz="2000" b="1" dirty="0"/>
              <a:t>Mga uri ng tipolohiya</a:t>
            </a:r>
          </a:p>
          <a:p>
            <a:pPr>
              <a:spcBef>
                <a:spcPts val="1800"/>
              </a:spcBef>
            </a:pPr>
            <a:r>
              <a:rPr lang="en" sz="2000" b="1" dirty="0">
                <a:solidFill>
                  <a:srgbClr val="A80052"/>
                </a:solidFill>
              </a:rPr>
              <a:t>Ang simbolismo ni Josue:</a:t>
            </a:r>
          </a:p>
          <a:p>
            <a:pPr lvl="1">
              <a:spcBef>
                <a:spcPts val="600"/>
              </a:spcBef>
            </a:pPr>
            <a:r>
              <a:rPr lang="en" sz="2000" b="1" dirty="0"/>
              <a:t>Si Josue bilang isang uri</a:t>
            </a:r>
          </a:p>
          <a:p>
            <a:pPr lvl="1">
              <a:spcBef>
                <a:spcPts val="600"/>
              </a:spcBef>
            </a:pPr>
            <a:r>
              <a:rPr lang="en" sz="2000" b="1" dirty="0"/>
              <a:t>Ang katapat na uri ni Josue</a:t>
            </a:r>
          </a:p>
          <a:p>
            <a:pPr lvl="1">
              <a:spcBef>
                <a:spcPts val="600"/>
              </a:spcBef>
            </a:pPr>
            <a:r>
              <a:rPr lang="en" sz="2000" b="1" dirty="0"/>
              <a:t>Si Josue bilang uri ng Iglesia</a:t>
            </a:r>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814899" cy="1015663"/>
          </a:xfrm>
          <a:prstGeom prst="rect">
            <a:avLst/>
          </a:prstGeom>
          <a:noFill/>
        </p:spPr>
        <p:txBody>
          <a:bodyPr wrap="square" rtlCol="0">
            <a:spAutoFit/>
          </a:bodyPr>
          <a:lstStyle/>
          <a:p>
            <a:pPr>
              <a:spcBef>
                <a:spcPts val="600"/>
              </a:spcBef>
            </a:pPr>
            <a:r>
              <a:rPr lang="en" sz="2000" b="1" dirty="0"/>
              <a:t>Mababasa natin ang buhay ni Josue, na tinukoy sa Pentateuch at sa aklat mismo ng Josue, sa dalawang magkaiba (at nagtutulungan) na paraan: bilang kasaysayan at simboliko.</a:t>
            </a: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826928" y="232113"/>
            <a:ext cx="4279657"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090754"/>
            <a:ext cx="7122696" cy="1323439"/>
          </a:xfrm>
          <a:prstGeom prst="rect">
            <a:avLst/>
          </a:prstGeom>
          <a:noFill/>
        </p:spPr>
        <p:txBody>
          <a:bodyPr wrap="square">
            <a:spAutoFit/>
          </a:bodyPr>
          <a:lstStyle/>
          <a:p>
            <a:pPr>
              <a:spcBef>
                <a:spcPts val="600"/>
              </a:spcBef>
            </a:pPr>
            <a:r>
              <a:rPr lang="en" sz="2000" b="1" dirty="0"/>
              <a:t>K</a:t>
            </a:r>
            <a:r>
              <a:rPr lang="en-PH" sz="2000" b="1" dirty="0"/>
              <a:t>u</a:t>
            </a:r>
            <a:r>
              <a:rPr lang="en" sz="2000" b="1" dirty="0"/>
              <a:t>ng tapos na ito, totuntunin natin ang simbolismo ni Josue sa pamamagitan ng Biblia upang hanapin ang mga mensahe na iniwan sa atin ng Dios sa Kanyang Salita na may kaugnayan sa “simbolikong J</a:t>
            </a:r>
            <a:r>
              <a:rPr lang="en-PH" sz="2000" b="1" dirty="0"/>
              <a:t>o</a:t>
            </a:r>
            <a:r>
              <a:rPr lang="en" sz="2000" b="1" dirty="0"/>
              <a:t>sue”.</a:t>
            </a: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090481"/>
            <a:ext cx="7634424" cy="1015663"/>
          </a:xfrm>
          <a:prstGeom prst="rect">
            <a:avLst/>
          </a:prstGeom>
          <a:noFill/>
        </p:spPr>
        <p:txBody>
          <a:bodyPr wrap="square">
            <a:spAutoFit/>
          </a:bodyPr>
          <a:lstStyle/>
          <a:p>
            <a:pPr>
              <a:spcBef>
                <a:spcPts val="600"/>
              </a:spcBef>
            </a:pPr>
            <a:r>
              <a:rPr lang="en" sz="2000" b="1" dirty="0"/>
              <a:t>Upang makagawa ng tamang simbolikong paliwanag ng anyo ni J</a:t>
            </a:r>
            <a:r>
              <a:rPr lang="en-PH" sz="2000" b="1" dirty="0"/>
              <a:t>o</a:t>
            </a:r>
            <a:r>
              <a:rPr lang="en" sz="2000" b="1" dirty="0"/>
              <a:t>sue, dapat muna nating malaman ang mga batas na nangangsiwa sa simbolismo sa Biblia: mga uri at katapat na uri.</a:t>
            </a: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308324"/>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PANGBIBLIYANG</a:t>
            </a:r>
            <a:r>
              <a:rPr lang="en"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 SIMBOLISMO</a:t>
            </a: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C00000"/>
                </a:solidFill>
              </a:rPr>
              <a:t>ANO ANG TIPOLOHIYA?</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208912" y="774003"/>
            <a:ext cx="8316884" cy="923330"/>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Ang mga bagay na </a:t>
            </a:r>
            <a:r>
              <a:rPr lang="en-US" b="1" dirty="0" err="1">
                <a:solidFill>
                  <a:schemeClr val="accent1">
                    <a:lumMod val="50000"/>
                  </a:schemeClr>
                </a:solidFill>
                <a:latin typeface="Comic Sans MS" panose="030F0702030302020204" pitchFamily="66" charset="0"/>
              </a:rPr>
              <a:t>ito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nga'y</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nangyari</a:t>
            </a:r>
            <a:r>
              <a:rPr lang="en-US" b="1" dirty="0">
                <a:solidFill>
                  <a:schemeClr val="accent1">
                    <a:lumMod val="50000"/>
                  </a:schemeClr>
                </a:solidFill>
                <a:latin typeface="Comic Sans MS" panose="030F0702030302020204" pitchFamily="66" charset="0"/>
              </a:rPr>
              <a:t> sa </a:t>
            </a:r>
            <a:r>
              <a:rPr lang="en-US" b="1" dirty="0" err="1">
                <a:solidFill>
                  <a:schemeClr val="accent1">
                    <a:lumMod val="50000"/>
                  </a:schemeClr>
                </a:solidFill>
                <a:latin typeface="Comic Sans MS" panose="030F0702030302020204" pitchFamily="66" charset="0"/>
              </a:rPr>
              <a:t>kanila</a:t>
            </a:r>
            <a:r>
              <a:rPr lang="en-US" b="1" dirty="0">
                <a:solidFill>
                  <a:schemeClr val="accent1">
                    <a:lumMod val="50000"/>
                  </a:schemeClr>
                </a:solidFill>
                <a:latin typeface="Comic Sans MS" panose="030F0702030302020204" pitchFamily="66" charset="0"/>
              </a:rPr>
              <a:t> na </a:t>
            </a:r>
            <a:r>
              <a:rPr lang="en-US" b="1" dirty="0" err="1">
                <a:solidFill>
                  <a:schemeClr val="accent1">
                    <a:lumMod val="50000"/>
                  </a:schemeClr>
                </a:solidFill>
                <a:latin typeface="Comic Sans MS" panose="030F0702030302020204" pitchFamily="66" charset="0"/>
              </a:rPr>
              <a:t>pinakahalimbawa</a:t>
            </a:r>
            <a:r>
              <a:rPr lang="en-US" b="1" dirty="0">
                <a:solidFill>
                  <a:schemeClr val="accent1">
                    <a:lumMod val="50000"/>
                  </a:schemeClr>
                </a:solidFill>
                <a:latin typeface="Comic Sans MS" panose="030F0702030302020204" pitchFamily="66" charset="0"/>
              </a:rPr>
              <a:t>; at pawang </a:t>
            </a:r>
            <a:r>
              <a:rPr lang="en-US" b="1" dirty="0" err="1">
                <a:solidFill>
                  <a:schemeClr val="accent1">
                    <a:lumMod val="50000"/>
                  </a:schemeClr>
                </a:solidFill>
                <a:latin typeface="Comic Sans MS" panose="030F0702030302020204" pitchFamily="66" charset="0"/>
              </a:rPr>
              <a:t>nangasulat</a:t>
            </a:r>
            <a:r>
              <a:rPr lang="en-US" b="1" dirty="0">
                <a:solidFill>
                  <a:schemeClr val="accent1">
                    <a:lumMod val="50000"/>
                  </a:schemeClr>
                </a:solidFill>
                <a:latin typeface="Comic Sans MS" panose="030F0702030302020204" pitchFamily="66" charset="0"/>
              </a:rPr>
              <a:t> sa </a:t>
            </a:r>
            <a:r>
              <a:rPr lang="en-US" b="1" dirty="0" err="1">
                <a:solidFill>
                  <a:schemeClr val="accent1">
                    <a:lumMod val="50000"/>
                  </a:schemeClr>
                </a:solidFill>
                <a:latin typeface="Comic Sans MS" panose="030F0702030302020204" pitchFamily="66" charset="0"/>
              </a:rPr>
              <a:t>pagpapaalaala</a:t>
            </a:r>
            <a:r>
              <a:rPr lang="en-US" b="1" dirty="0">
                <a:solidFill>
                  <a:schemeClr val="accent1">
                    <a:lumMod val="50000"/>
                  </a:schemeClr>
                </a:solidFill>
                <a:latin typeface="Comic Sans MS" panose="030F0702030302020204" pitchFamily="66" charset="0"/>
              </a:rPr>
              <a:t> sa atin, na mga </a:t>
            </a:r>
            <a:r>
              <a:rPr lang="en-US" b="1" dirty="0" err="1">
                <a:solidFill>
                  <a:schemeClr val="accent1">
                    <a:lumMod val="50000"/>
                  </a:schemeClr>
                </a:solidFill>
                <a:latin typeface="Comic Sans MS" panose="030F0702030302020204" pitchFamily="66" charset="0"/>
              </a:rPr>
              <a:t>dinatnan</a:t>
            </a:r>
            <a:r>
              <a:rPr lang="en-US" b="1" dirty="0">
                <a:solidFill>
                  <a:schemeClr val="accent1">
                    <a:lumMod val="50000"/>
                  </a:schemeClr>
                </a:solidFill>
                <a:latin typeface="Comic Sans MS" panose="030F0702030302020204" pitchFamily="66" charset="0"/>
              </a:rPr>
              <a:t> ng </a:t>
            </a:r>
            <a:r>
              <a:rPr lang="en-US" b="1" dirty="0" err="1">
                <a:solidFill>
                  <a:schemeClr val="accent1">
                    <a:lumMod val="50000"/>
                  </a:schemeClr>
                </a:solidFill>
                <a:latin typeface="Comic Sans MS" panose="030F0702030302020204" pitchFamily="66" charset="0"/>
              </a:rPr>
              <a:t>katapusan</a:t>
            </a:r>
            <a:r>
              <a:rPr lang="en-US" b="1" dirty="0">
                <a:solidFill>
                  <a:schemeClr val="accent1">
                    <a:lumMod val="50000"/>
                  </a:schemeClr>
                </a:solidFill>
                <a:latin typeface="Comic Sans MS" panose="030F0702030302020204" pitchFamily="66" charset="0"/>
              </a:rPr>
              <a:t> ng mga </a:t>
            </a:r>
            <a:r>
              <a:rPr lang="en-US" b="1" dirty="0" err="1">
                <a:solidFill>
                  <a:schemeClr val="accent1">
                    <a:lumMod val="50000"/>
                  </a:schemeClr>
                </a:solidFill>
                <a:latin typeface="Comic Sans MS" panose="030F0702030302020204" pitchFamily="66" charset="0"/>
              </a:rPr>
              <a:t>panahon</a:t>
            </a:r>
            <a:r>
              <a:rPr lang="en-US" b="1" dirty="0">
                <a:solidFill>
                  <a:schemeClr val="accent1">
                    <a:lumMod val="50000"/>
                  </a:schemeClr>
                </a:solidFill>
                <a:latin typeface="Comic Sans MS" panose="030F0702030302020204" pitchFamily="66" charset="0"/>
              </a:rPr>
              <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(1 Corinto 10:11)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724319"/>
            <a:ext cx="8289084" cy="1200329"/>
          </a:xfrm>
          <a:prstGeom prst="rect">
            <a:avLst/>
          </a:prstGeom>
          <a:noFill/>
        </p:spPr>
        <p:txBody>
          <a:bodyPr wrap="square" rtlCol="0">
            <a:spAutoFit/>
          </a:bodyPr>
          <a:lstStyle/>
          <a:p>
            <a:pPr>
              <a:spcBef>
                <a:spcPts val="600"/>
              </a:spcBef>
            </a:pPr>
            <a:r>
              <a:rPr lang="en" b="1" dirty="0"/>
              <a:t>Si Pablo – at iba pang mga akda ng Biblia– ay gumamit ng salitang “uri” upang tumukoy sa isang anyo sa kasaysayano pangyayaring kumakatawan sa isang bagay o isang tao mula sa kanyang panahon at/o sa hinaharap (tinawag na “katapat na uri”).</a:t>
            </a:r>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1561835322"/>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2" y="2924648"/>
            <a:ext cx="2832672" cy="1638109"/>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en" sz="2000" b="1" dirty="0"/>
              <a:t>Halimbawa, ang Roma 5:14 ay nagsasalita tungkol kay Adan bilang uri [“anyo” sa KJV] “niyang darating,” iyon ay, ni Jesus—ang katapat na uri.</a:t>
            </a: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68442" y="176412"/>
            <a:ext cx="3380912"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2104" y="4589743"/>
            <a:ext cx="3638717" cy="2139047"/>
          </a:xfrm>
          <a:prstGeom prst="rect">
            <a:avLst/>
          </a:prstGeom>
          <a:noFill/>
        </p:spPr>
        <p:txBody>
          <a:bodyPr wrap="square">
            <a:spAutoFit/>
          </a:bodyPr>
          <a:lstStyle/>
          <a:p>
            <a:pPr>
              <a:spcBef>
                <a:spcPts val="600"/>
              </a:spcBef>
            </a:pPr>
            <a:r>
              <a:rPr lang="en" sz="1900" b="1" dirty="0"/>
              <a:t>Sa maraming pagkakataon, makikita natin sa Lumang Tipan ang palatandaan ng natatanging tauhan o pangyayari na uri ng isang bagay na darating. Tingnan natin ang dalawang halimbawa:</a:t>
            </a:r>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3616944465"/>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MGA URI NG TIPOLOHIYA</a:t>
            </a:r>
          </a:p>
        </p:txBody>
      </p:sp>
      <p:sp>
        <p:nvSpPr>
          <p:cNvPr id="5" name="CuadroTexto 4">
            <a:extLst>
              <a:ext uri="{FF2B5EF4-FFF2-40B4-BE49-F238E27FC236}">
                <a16:creationId xmlns:a16="http://schemas.microsoft.com/office/drawing/2014/main" id="{DF7C3D72-0DC3-4993-FD79-A1A111E4DB2F}"/>
              </a:ext>
            </a:extLst>
          </p:cNvPr>
          <p:cNvSpPr txBox="1"/>
          <p:nvPr/>
        </p:nvSpPr>
        <p:spPr>
          <a:xfrm>
            <a:off x="585787" y="571797"/>
            <a:ext cx="11020425"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dumoon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hanggang</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pagkamatay</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Herodes: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upang</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maganap</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ang sinabi ng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pamamagitan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propeta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nagsasabi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Mula sa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Egipto</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tinawag</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ko ang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aking</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anak</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(Mateo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spcBef>
                <a:spcPts val="600"/>
              </a:spcBef>
            </a:pPr>
            <a:r>
              <a:rPr lang="en" b="1" dirty="0"/>
              <a:t>Ang mga uri sa Lumang Tipan ay tumuturo sa tatlong natatanging klase ng katapat na uri sa Bagong Tipan; ang Iglesia; at ang huling mga panahon.</a:t>
            </a: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330230170"/>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688658" y="1536174"/>
            <a:ext cx="6699183" cy="3785652"/>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ANG SIMBOLISMO NI JOSUE</a:t>
            </a: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rPr>
              <a:t>SI JOSUE BILANG URI</a:t>
            </a: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Palilitawin</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sa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iyo</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ng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Panginoon</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mong</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Dios ang isang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propeta</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sa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gitna</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mo, sa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iyong</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mga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kapatid</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na gaya ko; sa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kaniya</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kayo </a:t>
            </a:r>
            <a:r>
              <a:rPr lang="en-US" b="1" dirty="0" err="1">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makikinig</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(Deuteronomio 18:15)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344812"/>
            <a:ext cx="7450204" cy="677108"/>
          </a:xfrm>
          <a:prstGeom prst="rect">
            <a:avLst/>
          </a:prstGeom>
          <a:noFill/>
        </p:spPr>
        <p:txBody>
          <a:bodyPr wrap="square" rtlCol="0">
            <a:spAutoFit/>
          </a:bodyPr>
          <a:lstStyle/>
          <a:p>
            <a:pPr>
              <a:spcBef>
                <a:spcPts val="600"/>
              </a:spcBef>
            </a:pPr>
            <a:r>
              <a:rPr lang="en-PH" sz="1900" b="1" dirty="0"/>
              <a:t>B</a:t>
            </a:r>
            <a:r>
              <a:rPr lang="en" sz="1900" b="1" dirty="0"/>
              <a:t>ahagyang tinupad ni Josue ang hula ni Moses tungkol sa pangalawang propeta na mangunguna sa mga tao </a:t>
            </a:r>
            <a:r>
              <a:rPr lang="en" dirty="0"/>
              <a:t>(Deut. 18:15-19).</a:t>
            </a: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5332" y="1420085"/>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031716" y="5214529"/>
            <a:ext cx="7160283" cy="1631216"/>
          </a:xfrm>
          <a:prstGeom prst="rect">
            <a:avLst/>
          </a:prstGeom>
          <a:noFill/>
        </p:spPr>
        <p:txBody>
          <a:bodyPr wrap="square">
            <a:spAutoFit/>
          </a:bodyPr>
          <a:lstStyle/>
          <a:p>
            <a:pPr>
              <a:spcBef>
                <a:spcPts val="600"/>
              </a:spcBef>
            </a:pPr>
            <a:r>
              <a:rPr lang="en" sz="2000" b="1" dirty="0"/>
              <a:t>Ngunit naunawaan ng mga tao na ang hula ni M</a:t>
            </a:r>
            <a:r>
              <a:rPr lang="en-PH" sz="2000" b="1" dirty="0"/>
              <a:t>o</a:t>
            </a:r>
            <a:r>
              <a:rPr lang="en" sz="2000" b="1" dirty="0"/>
              <a:t>ises ay nagpapatuloy ng higit pa kay Josue (Juan 1:21). Kaya, parehong si Moises at Josue ay naging mga uri ng tunay na katapat na uri na lubusang tumupad sa hulang ibinigay kay Moises tungkol sa “Propeta”: Jesus (Gawa 3:22-26).</a:t>
            </a: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96424" y="3360900"/>
            <a:ext cx="5293715" cy="1938992"/>
          </a:xfrm>
          <a:prstGeom prst="rect">
            <a:avLst/>
          </a:prstGeom>
          <a:noFill/>
        </p:spPr>
        <p:txBody>
          <a:bodyPr wrap="square">
            <a:spAutoFit/>
          </a:bodyPr>
          <a:lstStyle/>
          <a:p>
            <a:pPr>
              <a:spcBef>
                <a:spcPts val="600"/>
              </a:spcBef>
            </a:pPr>
            <a:r>
              <a:rPr lang="en" sz="2000" b="1" dirty="0"/>
              <a:t>Habang nagsimulang mahulog ang manna sa ilalim ni Moises, huminto ito sa ilalim ni Josue. </a:t>
            </a:r>
            <a:r>
              <a:rPr lang="en-PH" sz="2000" b="1" dirty="0"/>
              <a:t>D</a:t>
            </a:r>
            <a:r>
              <a:rPr lang="en" sz="2000" b="1" dirty="0"/>
              <a:t>agdag pa dito, tinupad ni Josue ang tagubilin tungkol sa paghahati ng lupain at ng mga syudad ng tanggulan na ibinigay ni Moises.</a:t>
            </a: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281456" y="5299892"/>
            <a:ext cx="2626104" cy="1545853"/>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8398" y="1994309"/>
            <a:ext cx="7276548" cy="1477328"/>
          </a:xfrm>
          <a:prstGeom prst="rect">
            <a:avLst/>
          </a:prstGeom>
          <a:noFill/>
        </p:spPr>
        <p:txBody>
          <a:bodyPr wrap="square">
            <a:spAutoFit/>
          </a:bodyPr>
          <a:lstStyle/>
          <a:p>
            <a:pPr>
              <a:spcBef>
                <a:spcPts val="600"/>
              </a:spcBef>
            </a:pPr>
            <a:r>
              <a:rPr lang="en" b="1" dirty="0"/>
              <a:t>Gaya ni Moises, tumanggap si Josue ng direktang mensahe mula sa Dios; nagdiwang sya ng Paskuwa; tumawid sya sa mga tubig; nakita nya ang Anghel ng Panginoon; nagbigay ng tagumpay ang kanyang nakaunat na mga kamay; inanyayahan nya ang mga tao na manatiling tapat pagkatapos na syaý mamatay; atbp.</a:t>
            </a: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en" sz="4400" b="1" spc="600" dirty="0">
                <a:ln/>
                <a:solidFill>
                  <a:schemeClr val="accent3"/>
                </a:solidFill>
                <a:effectLst>
                  <a:outerShdw blurRad="38100" dist="38100" dir="2700000" algn="tl">
                    <a:srgbClr val="000000">
                      <a:alpha val="97000"/>
                    </a:srgbClr>
                  </a:outerShdw>
                </a:effectLst>
              </a:rPr>
              <a:t>ANG KATAPAT NA URI NI JOSUE</a:t>
            </a: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1334385" cy="923330"/>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Ganito</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ang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sabi</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ng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Panginoon</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Sa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kalugodlugod</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na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panahon</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ay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sinagot</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kita</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sa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araw</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ng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pagliligtas</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ay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tinulungan</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kita</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aking</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iningatan</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ka,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ibibigay</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kita</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na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pinakatipan</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sa bayan,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upang</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ibangon</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ang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lupain</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upang</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ipamana</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sa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kanila</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ang mga </a:t>
            </a:r>
            <a:r>
              <a:rPr lang="en-US" b="1" dirty="0" err="1">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sirang</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mana</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(Isaias 49:8)</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631216"/>
          </a:xfrm>
          <a:prstGeom prst="rect">
            <a:avLst/>
          </a:prstGeom>
          <a:noFill/>
        </p:spPr>
        <p:txBody>
          <a:bodyPr wrap="square" rtlCol="0">
            <a:spAutoFit/>
          </a:bodyPr>
          <a:lstStyle/>
          <a:p>
            <a:pPr>
              <a:spcBef>
                <a:spcPts val="600"/>
              </a:spcBef>
            </a:pPr>
            <a:r>
              <a:rPr lang="en-PH" sz="2000" b="1" dirty="0"/>
              <a:t>A</a:t>
            </a:r>
            <a:r>
              <a:rPr lang="en" sz="2000" b="1" dirty="0"/>
              <a:t>ng layunin ng mga digmaang pinangunahan ni Josue ay itatag ang mga I</a:t>
            </a:r>
            <a:r>
              <a:rPr lang="en-PH" sz="2000" b="1" dirty="0"/>
              <a:t>s</a:t>
            </a:r>
            <a:r>
              <a:rPr lang="en" sz="2000" b="1" dirty="0"/>
              <a:t>raelita sa Lupang Pangako. Ipinahayag ni Isaias ang gawain ng Mesias na bumubuo sa pagtatalaga sa “pinabayaang mana [sa kanyang bayan]” (Isa. 49:8), gamit ang parehong terminolohiya sa aklat ng Josue.</a:t>
            </a: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2927966046"/>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57312"/>
            <a:ext cx="7448549" cy="707886"/>
          </a:xfrm>
          <a:prstGeom prst="rect">
            <a:avLst/>
          </a:prstGeom>
          <a:noFill/>
        </p:spPr>
        <p:txBody>
          <a:bodyPr wrap="square">
            <a:spAutoFit/>
          </a:bodyPr>
          <a:lstStyle/>
          <a:p>
            <a:pPr>
              <a:spcBef>
                <a:spcPts val="600"/>
              </a:spcBef>
            </a:pPr>
            <a:r>
              <a:rPr lang="en" sz="2000" b="1" dirty="0"/>
              <a:t>Sa anong diwa ang buhay at gawa ni Josue (bilang uri) ay sumalamin sa buhay at gawa ni Jesus (katapat na uri)?</a:t>
            </a:r>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799</TotalTime>
  <Words>1297</Words>
  <Application>Microsoft Office PowerPoint</Application>
  <PresentationFormat>Panorámica</PresentationFormat>
  <Paragraphs>93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2025-11-01T16:23:57Z</dcterms:created>
  <dcterms:modified xsi:type="dcterms:W3CDTF">2025-11-20T11:12:29Z</dcterms:modified>
</cp:coreProperties>
</file>