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1800" b="1" noProof="0" dirty="0"/>
            <a:t>Naway sumagana pa ang pag-ibig sa inyo</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PH" sz="2000" b="1" noProof="0" dirty="0"/>
            <a:t>G</a:t>
          </a:r>
          <a:r>
            <a:rPr lang="en" sz="2000" b="1" noProof="0" dirty="0"/>
            <a:t>agawin kayo nitong mas matalino</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1800" b="1" noProof="0" dirty="0"/>
            <a:t>Mauunawaan nyo ang pinakamainam</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Magiging dalisay kayo at matuwid</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Bubunga kayo sa </a:t>
          </a:r>
          <a:r>
            <a:rPr lang="en" sz="1800" b="1" noProof="0" dirty="0"/>
            <a:t>pamamagitan</a:t>
          </a:r>
          <a:r>
            <a:rPr lang="en" sz="2000" b="1" noProof="0" dirty="0"/>
            <a:t> ni Kristo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Magdudulot ito ng </a:t>
          </a:r>
          <a:r>
            <a:rPr lang="en" sz="1800" b="1" noProof="0" dirty="0"/>
            <a:t>kaluwalhatian</a:t>
          </a:r>
          <a:r>
            <a:rPr lang="en" sz="2000" b="1" noProof="0" dirty="0"/>
            <a:t> at papuri sa Dios</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custScaleX="113270" custLinFactNeighborX="5918">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17204" custLinFactNeighborX="10227">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custScaleX="104608">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custScaleX="109291" custLinFactNeighborX="10942" custLinFactNeighborY="3194">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Naway tanggapin nila ang kaalaman ng Dios, na magbibigay sa kanila ng karunungan at espiritwal na pag-unawa</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Mamuhay bilang mga anak ng Dios, pinapaluguran sya sa bawat paraan</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Naway magbunga sila at lumago sa kaalaman</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Naway mapatibay sila ng kapangyarihan ng Dios upang maging matiyaga sila</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Ang Biblia</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(Awit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500" b="1" noProof="0" dirty="0">
              <a:effectLst>
                <a:outerShdw blurRad="38100" dist="38100" dir="2700000" algn="tl">
                  <a:srgbClr val="000000">
                    <a:alpha val="43137"/>
                  </a:srgbClr>
                </a:outerShdw>
              </a:effectLst>
            </a:rPr>
            <a:t>Ang espiritu ng hula (Apoc. 19:10), na ipinakita sa pamamagitan ni Ellen G. White</a:t>
          </a:r>
          <a:endParaRPr lang="en" sz="15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Ang pagbibigay ng gabay ng Dios (Col.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Ang Banal na Espiritu</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52415"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279303"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 sz="1800" b="1" kern="1200" noProof="0" dirty="0"/>
            <a:t>Naway sumagana pa ang pag-ibig sa inyo</a:t>
          </a:r>
        </a:p>
      </dsp:txBody>
      <dsp:txXfrm>
        <a:off x="279303" y="2533806"/>
        <a:ext cx="1557936" cy="1365622"/>
      </dsp:txXfrm>
    </dsp:sp>
    <dsp:sp modelId="{47D75436-2C5A-4374-8BE3-B4A2753A70D8}">
      <dsp:nvSpPr>
        <dsp:cNvPr id="0" name=""/>
        <dsp:cNvSpPr/>
      </dsp:nvSpPr>
      <dsp:spPr>
        <a:xfrm>
          <a:off x="1543289"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59634"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75350" y="2061862"/>
          <a:ext cx="1764674"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PH" sz="2000" b="1" kern="1200" noProof="0" dirty="0"/>
            <a:t>G</a:t>
          </a:r>
          <a:r>
            <a:rPr lang="en" sz="2000" b="1" kern="1200" noProof="0" dirty="0"/>
            <a:t>agawin kayo nitong mas matalino</a:t>
          </a:r>
        </a:p>
      </dsp:txBody>
      <dsp:txXfrm>
        <a:off x="2175350" y="2061862"/>
        <a:ext cx="1764674" cy="1365622"/>
      </dsp:txXfrm>
    </dsp:sp>
    <dsp:sp modelId="{7647920E-FF91-4C18-85D4-B46630961676}">
      <dsp:nvSpPr>
        <dsp:cNvPr id="0" name=""/>
        <dsp:cNvSpPr/>
      </dsp:nvSpPr>
      <dsp:spPr>
        <a:xfrm>
          <a:off x="3450507"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66852"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19056" y="1589919"/>
          <a:ext cx="1825963"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 sz="1800" b="1" kern="1200" noProof="0" dirty="0"/>
            <a:t>Mauunawaan nyo ang pinakamainam</a:t>
          </a:r>
        </a:p>
      </dsp:txBody>
      <dsp:txXfrm>
        <a:off x="4119056" y="1589919"/>
        <a:ext cx="1825963" cy="1365622"/>
      </dsp:txXfrm>
    </dsp:sp>
    <dsp:sp modelId="{FC4AA45B-22E2-4660-BD73-56E5D53B53C4}">
      <dsp:nvSpPr>
        <dsp:cNvPr id="0" name=""/>
        <dsp:cNvSpPr/>
      </dsp:nvSpPr>
      <dsp:spPr>
        <a:xfrm>
          <a:off x="5357725"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174070"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00957"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Magiging dalisay kayo at matuwid</a:t>
          </a:r>
        </a:p>
      </dsp:txBody>
      <dsp:txXfrm>
        <a:off x="6000957" y="1117976"/>
        <a:ext cx="1557936" cy="1365622"/>
      </dsp:txXfrm>
    </dsp:sp>
    <dsp:sp modelId="{ACFCC498-7F3E-4F24-BC13-0EA9A2BF0B69}">
      <dsp:nvSpPr>
        <dsp:cNvPr id="0" name=""/>
        <dsp:cNvSpPr/>
      </dsp:nvSpPr>
      <dsp:spPr>
        <a:xfrm>
          <a:off x="7264943"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081288"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872281" y="646033"/>
          <a:ext cx="1629725"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Bubunga kayo sa </a:t>
          </a:r>
          <a:r>
            <a:rPr lang="en" sz="1800" b="1" kern="1200" noProof="0" dirty="0"/>
            <a:t>pamamagitan</a:t>
          </a:r>
          <a:r>
            <a:rPr lang="en" sz="2000" b="1" kern="1200" noProof="0" dirty="0"/>
            <a:t> ni Kristo</a:t>
          </a:r>
        </a:p>
      </dsp:txBody>
      <dsp:txXfrm>
        <a:off x="7872281" y="646033"/>
        <a:ext cx="1629725" cy="1365622"/>
      </dsp:txXfrm>
    </dsp:sp>
    <dsp:sp modelId="{AE7C1B98-0BD6-4D32-9954-4FBDDD521E46}">
      <dsp:nvSpPr>
        <dsp:cNvPr id="0" name=""/>
        <dsp:cNvSpPr/>
      </dsp:nvSpPr>
      <dsp:spPr>
        <a:xfrm>
          <a:off x="9172162"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9988507"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140" y="217708"/>
          <a:ext cx="1702684"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Magdudulot ito ng </a:t>
          </a:r>
          <a:r>
            <a:rPr lang="en" sz="1800" b="1" kern="1200" noProof="0" dirty="0"/>
            <a:t>kaluwalhatian</a:t>
          </a:r>
          <a:r>
            <a:rPr lang="en" sz="2000" b="1" kern="1200" noProof="0" dirty="0"/>
            <a:t> at papuri sa Dios</a:t>
          </a:r>
        </a:p>
      </dsp:txBody>
      <dsp:txXfrm>
        <a:off x="9851140" y="217708"/>
        <a:ext cx="1702684"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549"/>
          <a:ext cx="5447488" cy="67997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Naway tanggapin nila ang kaalaman ng Dios, na magbibigay sa kanila ng karunungan at espiritwal na pag-unawa</a:t>
          </a:r>
          <a:endParaRPr lang="en" sz="1800" kern="1200" noProof="0" dirty="0">
            <a:effectLst>
              <a:outerShdw blurRad="38100" dist="38100" dir="2700000" algn="tl">
                <a:srgbClr val="000000">
                  <a:alpha val="43137"/>
                </a:srgbClr>
              </a:outerShdw>
            </a:effectLst>
          </a:endParaRPr>
        </a:p>
      </dsp:txBody>
      <dsp:txXfrm>
        <a:off x="33193" y="33742"/>
        <a:ext cx="5381102" cy="613585"/>
      </dsp:txXfrm>
    </dsp:sp>
    <dsp:sp modelId="{8ED814D4-24A7-4EE6-98D6-F5EF96E58A5E}">
      <dsp:nvSpPr>
        <dsp:cNvPr id="0" name=""/>
        <dsp:cNvSpPr/>
      </dsp:nvSpPr>
      <dsp:spPr>
        <a:xfrm>
          <a:off x="0" y="690251"/>
          <a:ext cx="5447488" cy="679971"/>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Mamuhay bilang mga anak ng Dios, pinapaluguran sya sa bawat paraan</a:t>
          </a:r>
          <a:endParaRPr lang="en" sz="1800" kern="1200" noProof="0" dirty="0">
            <a:effectLst>
              <a:outerShdw blurRad="38100" dist="38100" dir="2700000" algn="tl">
                <a:srgbClr val="000000">
                  <a:alpha val="43137"/>
                </a:srgbClr>
              </a:outerShdw>
            </a:effectLst>
          </a:endParaRPr>
        </a:p>
      </dsp:txBody>
      <dsp:txXfrm>
        <a:off x="33193" y="723444"/>
        <a:ext cx="5381102" cy="613585"/>
      </dsp:txXfrm>
    </dsp:sp>
    <dsp:sp modelId="{D6B98BC7-4DD1-46DD-9A75-7E74C926B220}">
      <dsp:nvSpPr>
        <dsp:cNvPr id="0" name=""/>
        <dsp:cNvSpPr/>
      </dsp:nvSpPr>
      <dsp:spPr>
        <a:xfrm>
          <a:off x="0" y="1379954"/>
          <a:ext cx="5447488" cy="679971"/>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Naway magbunga sila at lumago sa kaalaman</a:t>
          </a:r>
          <a:endParaRPr lang="en" sz="1800" kern="1200" noProof="0" dirty="0">
            <a:effectLst>
              <a:outerShdw blurRad="38100" dist="38100" dir="2700000" algn="tl">
                <a:srgbClr val="000000">
                  <a:alpha val="43137"/>
                </a:srgbClr>
              </a:outerShdw>
            </a:effectLst>
          </a:endParaRPr>
        </a:p>
      </dsp:txBody>
      <dsp:txXfrm>
        <a:off x="33193" y="1413147"/>
        <a:ext cx="5381102" cy="613585"/>
      </dsp:txXfrm>
    </dsp:sp>
    <dsp:sp modelId="{51C553D5-6DF9-4050-9DE4-1DCE1A8DC5FD}">
      <dsp:nvSpPr>
        <dsp:cNvPr id="0" name=""/>
        <dsp:cNvSpPr/>
      </dsp:nvSpPr>
      <dsp:spPr>
        <a:xfrm>
          <a:off x="0" y="2069656"/>
          <a:ext cx="5447488" cy="67997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Naway mapatibay sila ng kapangyarihan ng Dios upang maging matiyaga sila</a:t>
          </a:r>
          <a:endParaRPr lang="en" sz="1800" kern="1200" noProof="0" dirty="0">
            <a:effectLst>
              <a:outerShdw blurRad="38100" dist="38100" dir="2700000" algn="tl">
                <a:srgbClr val="000000">
                  <a:alpha val="43137"/>
                </a:srgbClr>
              </a:outerShdw>
            </a:effectLst>
          </a:endParaRPr>
        </a:p>
      </dsp:txBody>
      <dsp:txXfrm>
        <a:off x="33193" y="2102849"/>
        <a:ext cx="5381102" cy="613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Ang Biblia</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(Awit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 sz="1500" b="1" kern="1200" noProof="0" dirty="0">
              <a:effectLst>
                <a:outerShdw blurRad="38100" dist="38100" dir="2700000" algn="tl">
                  <a:srgbClr val="000000">
                    <a:alpha val="43137"/>
                  </a:srgbClr>
                </a:outerShdw>
              </a:effectLst>
            </a:rPr>
            <a:t>Ang espiritu ng hula (Apoc. 19:10), na ipinakita sa pamamagitan ni Ellen G. White</a:t>
          </a:r>
          <a:endParaRPr lang="en" sz="15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Ang pagbibigay ng gabay ng Dios (Col.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Ang Banal na Espiritu</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08/01/2026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08/01/2026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08/01/2026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621483" y="1054654"/>
            <a:ext cx="4529357" cy="175432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MGA DAHILAN SA PAGPAPASALAMAT AT PANANALANGIN</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Aralin 2 para sa ika-10 ng Enero,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PH"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MGA DAHILAN UPANG MAGPASALAMAT </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616882"/>
            <a:ext cx="12191998" cy="584775"/>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a:t>
            </a:r>
            <a:r>
              <a:rPr lang="en-PH" b="1" dirty="0" err="1">
                <a:solidFill>
                  <a:schemeClr val="accent3">
                    <a:lumMod val="40000"/>
                    <a:lumOff val="60000"/>
                  </a:schemeClr>
                </a:solidFill>
                <a:effectLst>
                  <a:glow rad="101600">
                    <a:srgbClr val="5D138B"/>
                  </a:glow>
                </a:effectLst>
                <a:latin typeface="Comic Sans MS" panose="030F0702030302020204" pitchFamily="66" charset="0"/>
              </a:rPr>
              <a:t>Nagpapasalamat</a:t>
            </a:r>
            <a:r>
              <a:rPr lang="en-PH" b="1" dirty="0">
                <a:solidFill>
                  <a:schemeClr val="accent3">
                    <a:lumMod val="40000"/>
                    <a:lumOff val="60000"/>
                  </a:schemeClr>
                </a:solidFill>
                <a:effectLst>
                  <a:glow rad="101600">
                    <a:srgbClr val="5D138B"/>
                  </a:glow>
                </a:effectLst>
                <a:latin typeface="Comic Sans MS" panose="030F0702030302020204" pitchFamily="66" charset="0"/>
              </a:rPr>
              <a:t> kami sa Dios, na Ama ng </a:t>
            </a:r>
            <a:r>
              <a:rPr lang="en-PH" b="1" dirty="0" err="1">
                <a:solidFill>
                  <a:schemeClr val="accent3">
                    <a:lumMod val="40000"/>
                    <a:lumOff val="60000"/>
                  </a:schemeClr>
                </a:solidFill>
                <a:effectLst>
                  <a:glow rad="101600">
                    <a:srgbClr val="5D138B"/>
                  </a:glow>
                </a:effectLst>
                <a:latin typeface="Comic Sans MS" panose="030F0702030302020204" pitchFamily="66" charset="0"/>
              </a:rPr>
              <a:t>ating</a:t>
            </a:r>
            <a:r>
              <a:rPr lang="en-PH" b="1" dirty="0">
                <a:solidFill>
                  <a:schemeClr val="accent3">
                    <a:lumMod val="40000"/>
                    <a:lumOff val="60000"/>
                  </a:schemeClr>
                </a:solidFill>
                <a:effectLst>
                  <a:glow rad="101600">
                    <a:srgbClr val="5D138B"/>
                  </a:glow>
                </a:effectLst>
                <a:latin typeface="Comic Sans MS" panose="030F0702030302020204" pitchFamily="66" charset="0"/>
              </a:rPr>
              <a:t> </a:t>
            </a:r>
            <a:r>
              <a:rPr lang="en-PH" b="1" dirty="0" err="1">
                <a:solidFill>
                  <a:schemeClr val="accent3">
                    <a:lumMod val="40000"/>
                    <a:lumOff val="60000"/>
                  </a:schemeClr>
                </a:solidFill>
                <a:effectLst>
                  <a:glow rad="101600">
                    <a:srgbClr val="5D138B"/>
                  </a:glow>
                </a:effectLst>
                <a:latin typeface="Comic Sans MS" panose="030F0702030302020204" pitchFamily="66" charset="0"/>
              </a:rPr>
              <a:t>Panginoong</a:t>
            </a:r>
            <a:r>
              <a:rPr lang="en-PH" b="1" dirty="0">
                <a:solidFill>
                  <a:schemeClr val="accent3">
                    <a:lumMod val="40000"/>
                    <a:lumOff val="60000"/>
                  </a:schemeClr>
                </a:solidFill>
                <a:effectLst>
                  <a:glow rad="101600">
                    <a:srgbClr val="5D138B"/>
                  </a:glow>
                </a:effectLst>
                <a:latin typeface="Comic Sans MS" panose="030F0702030302020204" pitchFamily="66" charset="0"/>
              </a:rPr>
              <a:t> Jesucristo, na </a:t>
            </a:r>
            <a:r>
              <a:rPr lang="en-PH" b="1" dirty="0" err="1">
                <a:solidFill>
                  <a:schemeClr val="accent3">
                    <a:lumMod val="40000"/>
                    <a:lumOff val="60000"/>
                  </a:schemeClr>
                </a:solidFill>
                <a:effectLst>
                  <a:glow rad="101600">
                    <a:srgbClr val="5D138B"/>
                  </a:glow>
                </a:effectLst>
                <a:latin typeface="Comic Sans MS" panose="030F0702030302020204" pitchFamily="66" charset="0"/>
              </a:rPr>
              <a:t>kayo'y</a:t>
            </a:r>
            <a:r>
              <a:rPr lang="en-PH" b="1" dirty="0">
                <a:solidFill>
                  <a:schemeClr val="accent3">
                    <a:lumMod val="40000"/>
                    <a:lumOff val="60000"/>
                  </a:schemeClr>
                </a:solidFill>
                <a:effectLst>
                  <a:glow rad="101600">
                    <a:srgbClr val="5D138B"/>
                  </a:glow>
                </a:effectLst>
                <a:latin typeface="Comic Sans MS" panose="030F0702030302020204" pitchFamily="66" charset="0"/>
              </a:rPr>
              <a:t> </a:t>
            </a:r>
            <a:r>
              <a:rPr lang="en-PH" b="1" dirty="0" err="1">
                <a:solidFill>
                  <a:schemeClr val="accent3">
                    <a:lumMod val="40000"/>
                    <a:lumOff val="60000"/>
                  </a:schemeClr>
                </a:solidFill>
                <a:effectLst>
                  <a:glow rad="101600">
                    <a:srgbClr val="5D138B"/>
                  </a:glow>
                </a:effectLst>
                <a:latin typeface="Comic Sans MS" panose="030F0702030302020204" pitchFamily="66" charset="0"/>
              </a:rPr>
              <a:t>laging</a:t>
            </a:r>
            <a:r>
              <a:rPr lang="en-PH" b="1" dirty="0">
                <a:solidFill>
                  <a:schemeClr val="accent3">
                    <a:lumMod val="40000"/>
                    <a:lumOff val="60000"/>
                  </a:schemeClr>
                </a:solidFill>
                <a:effectLst>
                  <a:glow rad="101600">
                    <a:srgbClr val="5D138B"/>
                  </a:glow>
                </a:effectLst>
                <a:latin typeface="Comic Sans MS" panose="030F0702030302020204" pitchFamily="66" charset="0"/>
              </a:rPr>
              <a:t> </a:t>
            </a:r>
            <a:r>
              <a:rPr lang="en-PH" b="1" dirty="0" err="1">
                <a:solidFill>
                  <a:schemeClr val="accent3">
                    <a:lumMod val="40000"/>
                    <a:lumOff val="60000"/>
                  </a:schemeClr>
                </a:solidFill>
                <a:effectLst>
                  <a:glow rad="101600">
                    <a:srgbClr val="5D138B"/>
                  </a:glow>
                </a:effectLst>
                <a:latin typeface="Comic Sans MS" panose="030F0702030302020204" pitchFamily="66" charset="0"/>
              </a:rPr>
              <a:t>idinadalangin</a:t>
            </a:r>
            <a:r>
              <a:rPr lang="en" b="1" noProof="0" dirty="0">
                <a:solidFill>
                  <a:schemeClr val="accent3">
                    <a:lumMod val="40000"/>
                    <a:lumOff val="60000"/>
                  </a:schemeClr>
                </a:solidFill>
                <a:effectLst>
                  <a:glow rad="101600">
                    <a:srgbClr val="5D138B"/>
                  </a:glow>
                </a:effectLst>
                <a:latin typeface="Comic Sans MS" panose="030F0702030302020204" pitchFamily="66" charset="0"/>
              </a:rPr>
              <a:t>”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(Colosas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n" sz="2000" b="1" noProof="0" dirty="0"/>
              <a:t>Sa pag-ulit sa mga salita sa 1 Corinto 13:13, nagpasalamat sa Dios si Pablo dahil ang mga taga-Colosas ay meron nitong tatlong katangian ng Kristiano: pananampalataya, pag-asa, at pag-ibig (Col.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620612"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2" y="2317712"/>
            <a:ext cx="5484102" cy="1231106"/>
          </a:xfrm>
          <a:prstGeom prst="rect">
            <a:avLst/>
          </a:prstGeom>
          <a:noFill/>
        </p:spPr>
        <p:txBody>
          <a:bodyPr wrap="square">
            <a:spAutoFit/>
          </a:bodyPr>
          <a:lstStyle/>
          <a:p>
            <a:pPr>
              <a:spcBef>
                <a:spcPts val="600"/>
              </a:spcBef>
            </a:pPr>
            <a:r>
              <a:rPr lang="en" sz="1850" b="1" noProof="0" dirty="0"/>
              <a:t>Itong mga katangian na nagmumula “kay Kristo Jesus”, ay nakakaapekto sa ating relasyon sa “lahat ng mga banal”, </a:t>
            </a:r>
            <a:r>
              <a:rPr lang="en" sz="1850" b="1" dirty="0"/>
              <a:t>at naipasa sa atin sa pamamagitan ng</a:t>
            </a:r>
            <a:r>
              <a:rPr lang="en" sz="1850" b="1" noProof="0" dirty="0"/>
              <a:t> “tunay na salita ng ebanghelyo”.</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4919008"/>
            <a:ext cx="6364948" cy="1938992"/>
          </a:xfrm>
          <a:prstGeom prst="rect">
            <a:avLst/>
          </a:prstGeom>
          <a:noFill/>
        </p:spPr>
        <p:txBody>
          <a:bodyPr wrap="square">
            <a:spAutoFit/>
          </a:bodyPr>
          <a:lstStyle/>
          <a:p>
            <a:pPr>
              <a:spcBef>
                <a:spcPts val="600"/>
              </a:spcBef>
            </a:pPr>
            <a:r>
              <a:rPr lang="en" sz="2000" b="1" noProof="0" dirty="0"/>
              <a:t>Ang kapangyarihan ng Dios, na inilipat sa pamamagitan ng ebanghelyo sa gawain ng Banal na Espiritu, ay gumagawa sa Biblia na  “salita ng buhay” (Fil. 2:16). Ibig sabihin nito, sa pagtanggap sa ebanghelyo, meron tayong walang hanggang buhay at manang  “inimpok para sayo sa langit” (Col.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584042"/>
            <a:ext cx="5156058" cy="1323439"/>
          </a:xfrm>
          <a:prstGeom prst="rect">
            <a:avLst/>
          </a:prstGeom>
          <a:noFill/>
        </p:spPr>
        <p:txBody>
          <a:bodyPr wrap="square">
            <a:spAutoFit/>
          </a:bodyPr>
          <a:lstStyle/>
          <a:p>
            <a:pPr>
              <a:spcBef>
                <a:spcPts val="600"/>
              </a:spcBef>
            </a:pPr>
            <a:r>
              <a:rPr lang="en" sz="2000" b="1" noProof="0" dirty="0"/>
              <a:t>Idiniin ni Pablo na itong ebanghelyo ay hindi lang ipinangaral sa mga taga Colosas, ngunit “sa buong sanlibutan” (Col. 1:6)... </a:t>
            </a:r>
            <a:r>
              <a:rPr lang="en-PH" sz="2000" b="1" noProof="0" dirty="0"/>
              <a:t>A</a:t>
            </a:r>
            <a:r>
              <a:rPr lang="en" sz="2000" b="1" noProof="0" dirty="0"/>
              <a:t>t sa loob lang ng 30 taon!</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MGA KAHILINGAN SA PANALANGIN</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noProof="0" dirty="0">
                <a:solidFill>
                  <a:schemeClr val="accent5">
                    <a:lumMod val="75000"/>
                  </a:schemeClr>
                </a:solidFill>
                <a:latin typeface="Comic Sans MS" panose="030F0702030302020204" pitchFamily="66" charset="0"/>
              </a:rPr>
              <a:t>“</a:t>
            </a:r>
            <a:r>
              <a:rPr lang="en-PH" sz="1400" b="1" dirty="0">
                <a:solidFill>
                  <a:schemeClr val="accent5">
                    <a:lumMod val="75000"/>
                  </a:schemeClr>
                </a:solidFill>
                <a:latin typeface="Comic Sans MS" panose="030F0702030302020204" pitchFamily="66" charset="0"/>
              </a:rPr>
              <a:t>Dahil </a:t>
            </a:r>
            <a:r>
              <a:rPr lang="en-PH" sz="1400" b="1" dirty="0" err="1">
                <a:solidFill>
                  <a:schemeClr val="accent5">
                    <a:lumMod val="75000"/>
                  </a:schemeClr>
                </a:solidFill>
                <a:latin typeface="Comic Sans MS" panose="030F0702030302020204" pitchFamily="66" charset="0"/>
              </a:rPr>
              <a:t>dito'y</a:t>
            </a:r>
            <a:r>
              <a:rPr lang="en-PH" sz="1400" b="1" dirty="0">
                <a:solidFill>
                  <a:schemeClr val="accent5">
                    <a:lumMod val="75000"/>
                  </a:schemeClr>
                </a:solidFill>
                <a:latin typeface="Comic Sans MS" panose="030F0702030302020204" pitchFamily="66" charset="0"/>
              </a:rPr>
              <a:t> kami naman, </a:t>
            </a:r>
            <a:r>
              <a:rPr lang="en-PH" sz="1400" b="1" dirty="0" err="1">
                <a:solidFill>
                  <a:schemeClr val="accent5">
                    <a:lumMod val="75000"/>
                  </a:schemeClr>
                </a:solidFill>
                <a:latin typeface="Comic Sans MS" panose="030F0702030302020204" pitchFamily="66" charset="0"/>
              </a:rPr>
              <a:t>mula</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nang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araw</a:t>
            </a:r>
            <a:r>
              <a:rPr lang="en-PH" sz="1400" b="1" dirty="0">
                <a:solidFill>
                  <a:schemeClr val="accent5">
                    <a:lumMod val="75000"/>
                  </a:schemeClr>
                </a:solidFill>
                <a:latin typeface="Comic Sans MS" panose="030F0702030302020204" pitchFamily="66" charset="0"/>
              </a:rPr>
              <a:t> na </a:t>
            </a:r>
            <a:r>
              <a:rPr lang="en-PH" sz="1400" b="1" dirty="0" err="1">
                <a:solidFill>
                  <a:schemeClr val="accent5">
                    <a:lumMod val="75000"/>
                  </a:schemeClr>
                </a:solidFill>
                <a:latin typeface="Comic Sans MS" panose="030F0702030302020204" pitchFamily="66" charset="0"/>
              </a:rPr>
              <a:t>aming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marinig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ito</a:t>
            </a:r>
            <a:r>
              <a:rPr lang="en-PH" sz="1400" b="1" dirty="0">
                <a:solidFill>
                  <a:schemeClr val="accent5">
                    <a:lumMod val="75000"/>
                  </a:schemeClr>
                </a:solidFill>
                <a:latin typeface="Comic Sans MS" panose="030F0702030302020204" pitchFamily="66" charset="0"/>
              </a:rPr>
              <a:t>, ay </a:t>
            </a:r>
            <a:r>
              <a:rPr lang="en-PH" sz="1400" b="1" dirty="0" err="1">
                <a:solidFill>
                  <a:schemeClr val="accent5">
                    <a:lumMod val="75000"/>
                  </a:schemeClr>
                </a:solidFill>
                <a:latin typeface="Comic Sans MS" panose="030F0702030302020204" pitchFamily="66" charset="0"/>
              </a:rPr>
              <a:t>hindi</a:t>
            </a:r>
            <a:r>
              <a:rPr lang="en-PH" sz="1400" b="1" dirty="0">
                <a:solidFill>
                  <a:schemeClr val="accent5">
                    <a:lumMod val="75000"/>
                  </a:schemeClr>
                </a:solidFill>
                <a:latin typeface="Comic Sans MS" panose="030F0702030302020204" pitchFamily="66" charset="0"/>
              </a:rPr>
              <a:t> kami </a:t>
            </a:r>
            <a:r>
              <a:rPr lang="en-PH" sz="1400" b="1" dirty="0" err="1">
                <a:solidFill>
                  <a:schemeClr val="accent5">
                    <a:lumMod val="75000"/>
                  </a:schemeClr>
                </a:solidFill>
                <a:latin typeface="Comic Sans MS" panose="030F0702030302020204" pitchFamily="66" charset="0"/>
              </a:rPr>
              <a:t>nagsisitigil</a:t>
            </a:r>
            <a:r>
              <a:rPr lang="en-PH" sz="1400" b="1" dirty="0">
                <a:solidFill>
                  <a:schemeClr val="accent5">
                    <a:lumMod val="75000"/>
                  </a:schemeClr>
                </a:solidFill>
                <a:latin typeface="Comic Sans MS" panose="030F0702030302020204" pitchFamily="66" charset="0"/>
              </a:rPr>
              <a:t> ng </a:t>
            </a:r>
            <a:r>
              <a:rPr lang="en-PH" sz="1400" b="1" dirty="0" err="1">
                <a:solidFill>
                  <a:schemeClr val="accent5">
                    <a:lumMod val="75000"/>
                  </a:schemeClr>
                </a:solidFill>
                <a:latin typeface="Comic Sans MS" panose="030F0702030302020204" pitchFamily="66" charset="0"/>
              </a:rPr>
              <a:t>pananalangin</a:t>
            </a:r>
            <a:r>
              <a:rPr lang="en-PH" sz="1400" b="1" dirty="0">
                <a:solidFill>
                  <a:schemeClr val="accent5">
                    <a:lumMod val="75000"/>
                  </a:schemeClr>
                </a:solidFill>
                <a:latin typeface="Comic Sans MS" panose="030F0702030302020204" pitchFamily="66" charset="0"/>
              </a:rPr>
              <a:t> at ng </a:t>
            </a:r>
            <a:r>
              <a:rPr lang="en-PH" sz="1400" b="1" dirty="0" err="1">
                <a:solidFill>
                  <a:schemeClr val="accent5">
                    <a:lumMod val="75000"/>
                  </a:schemeClr>
                </a:solidFill>
                <a:latin typeface="Comic Sans MS" panose="030F0702030302020204" pitchFamily="66" charset="0"/>
              </a:rPr>
              <a:t>paghingi</a:t>
            </a:r>
            <a:r>
              <a:rPr lang="en-PH" sz="1400" b="1" dirty="0">
                <a:solidFill>
                  <a:schemeClr val="accent5">
                    <a:lumMod val="75000"/>
                  </a:schemeClr>
                </a:solidFill>
                <a:latin typeface="Comic Sans MS" panose="030F0702030302020204" pitchFamily="66" charset="0"/>
              </a:rPr>
              <a:t> na </a:t>
            </a:r>
            <a:r>
              <a:rPr lang="en-PH" sz="1400" b="1" dirty="0" err="1">
                <a:solidFill>
                  <a:schemeClr val="accent5">
                    <a:lumMod val="75000"/>
                  </a:schemeClr>
                </a:solidFill>
                <a:latin typeface="Comic Sans MS" panose="030F0702030302020204" pitchFamily="66" charset="0"/>
              </a:rPr>
              <a:t>patungkol</a:t>
            </a:r>
            <a:r>
              <a:rPr lang="en-PH" sz="1400" b="1" dirty="0">
                <a:solidFill>
                  <a:schemeClr val="accent5">
                    <a:lumMod val="75000"/>
                  </a:schemeClr>
                </a:solidFill>
                <a:latin typeface="Comic Sans MS" panose="030F0702030302020204" pitchFamily="66" charset="0"/>
              </a:rPr>
              <a:t> sa </a:t>
            </a:r>
            <a:r>
              <a:rPr lang="en-PH" sz="1400" b="1" dirty="0" err="1">
                <a:solidFill>
                  <a:schemeClr val="accent5">
                    <a:lumMod val="75000"/>
                  </a:schemeClr>
                </a:solidFill>
                <a:latin typeface="Comic Sans MS" panose="030F0702030302020204" pitchFamily="66" charset="0"/>
              </a:rPr>
              <a:t>inyo</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upang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kayo'y</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puspusin</a:t>
            </a:r>
            <a:r>
              <a:rPr lang="en-PH" sz="1400" b="1" dirty="0">
                <a:solidFill>
                  <a:schemeClr val="accent5">
                    <a:lumMod val="75000"/>
                  </a:schemeClr>
                </a:solidFill>
                <a:latin typeface="Comic Sans MS" panose="030F0702030302020204" pitchFamily="66" charset="0"/>
              </a:rPr>
              <a:t> ng </a:t>
            </a:r>
            <a:r>
              <a:rPr lang="en-PH" sz="1400" b="1" dirty="0" err="1">
                <a:solidFill>
                  <a:schemeClr val="accent5">
                    <a:lumMod val="75000"/>
                  </a:schemeClr>
                </a:solidFill>
                <a:latin typeface="Comic Sans MS" panose="030F0702030302020204" pitchFamily="66" charset="0"/>
              </a:rPr>
              <a:t>kaalaman</a:t>
            </a:r>
            <a:r>
              <a:rPr lang="en-PH" sz="1400" b="1" dirty="0">
                <a:solidFill>
                  <a:schemeClr val="accent5">
                    <a:lumMod val="75000"/>
                  </a:schemeClr>
                </a:solidFill>
                <a:latin typeface="Comic Sans MS" panose="030F0702030302020204" pitchFamily="66" charset="0"/>
              </a:rPr>
              <a:t> ng </a:t>
            </a:r>
            <a:r>
              <a:rPr lang="en-PH" sz="1400" b="1" dirty="0" err="1">
                <a:solidFill>
                  <a:schemeClr val="accent5">
                    <a:lumMod val="75000"/>
                  </a:schemeClr>
                </a:solidFill>
                <a:latin typeface="Comic Sans MS" panose="030F0702030302020204" pitchFamily="66" charset="0"/>
              </a:rPr>
              <a:t>kaniyang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kalooban</a:t>
            </a:r>
            <a:r>
              <a:rPr lang="en-PH" sz="1400" b="1" dirty="0">
                <a:solidFill>
                  <a:schemeClr val="accent5">
                    <a:lumMod val="75000"/>
                  </a:schemeClr>
                </a:solidFill>
                <a:latin typeface="Comic Sans MS" panose="030F0702030302020204" pitchFamily="66" charset="0"/>
              </a:rPr>
              <a:t>, sa </a:t>
            </a:r>
            <a:r>
              <a:rPr lang="en-PH" sz="1400" b="1" dirty="0" err="1">
                <a:solidFill>
                  <a:schemeClr val="accent5">
                    <a:lumMod val="75000"/>
                  </a:schemeClr>
                </a:solidFill>
                <a:latin typeface="Comic Sans MS" panose="030F0702030302020204" pitchFamily="66" charset="0"/>
              </a:rPr>
              <a:t>buong</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karunungan</a:t>
            </a:r>
            <a:r>
              <a:rPr lang="en-PH" sz="1400" b="1" dirty="0">
                <a:solidFill>
                  <a:schemeClr val="accent5">
                    <a:lumMod val="75000"/>
                  </a:schemeClr>
                </a:solidFill>
                <a:latin typeface="Comic Sans MS" panose="030F0702030302020204" pitchFamily="66" charset="0"/>
              </a:rPr>
              <a:t> at </a:t>
            </a:r>
            <a:r>
              <a:rPr lang="en-PH" sz="1400" b="1" dirty="0" err="1">
                <a:solidFill>
                  <a:schemeClr val="accent5">
                    <a:lumMod val="75000"/>
                  </a:schemeClr>
                </a:solidFill>
                <a:latin typeface="Comic Sans MS" panose="030F0702030302020204" pitchFamily="66" charset="0"/>
              </a:rPr>
              <a:t>pagkaunawa</a:t>
            </a:r>
            <a:r>
              <a:rPr lang="en-PH" sz="1400" b="1" dirty="0">
                <a:solidFill>
                  <a:schemeClr val="accent5">
                    <a:lumMod val="75000"/>
                  </a:schemeClr>
                </a:solidFill>
                <a:latin typeface="Comic Sans MS" panose="030F0702030302020204" pitchFamily="66" charset="0"/>
              </a:rPr>
              <a:t> </a:t>
            </a:r>
            <a:r>
              <a:rPr lang="en-PH" sz="1400" b="1" dirty="0" err="1">
                <a:solidFill>
                  <a:schemeClr val="accent5">
                    <a:lumMod val="75000"/>
                  </a:schemeClr>
                </a:solidFill>
                <a:latin typeface="Comic Sans MS" panose="030F0702030302020204" pitchFamily="66" charset="0"/>
              </a:rPr>
              <a:t>ayon</a:t>
            </a:r>
            <a:r>
              <a:rPr lang="en-PH" sz="1400" b="1" dirty="0">
                <a:solidFill>
                  <a:schemeClr val="accent5">
                    <a:lumMod val="75000"/>
                  </a:schemeClr>
                </a:solidFill>
                <a:latin typeface="Comic Sans MS" panose="030F0702030302020204" pitchFamily="66" charset="0"/>
              </a:rPr>
              <a:t> sa </a:t>
            </a:r>
            <a:r>
              <a:rPr lang="en-PH" sz="1400" b="1" dirty="0" err="1">
                <a:solidFill>
                  <a:schemeClr val="accent5">
                    <a:lumMod val="75000"/>
                  </a:schemeClr>
                </a:solidFill>
                <a:latin typeface="Comic Sans MS" panose="030F0702030302020204" pitchFamily="66" charset="0"/>
              </a:rPr>
              <a:t>espiritu</a:t>
            </a:r>
            <a:r>
              <a:rPr lang="en" sz="1600" b="1" noProof="0" dirty="0">
                <a:solidFill>
                  <a:schemeClr val="accent5">
                    <a:lumMod val="75000"/>
                  </a:schemeClr>
                </a:solidFill>
                <a:latin typeface="Comic Sans MS" panose="030F0702030302020204" pitchFamily="66" charset="0"/>
              </a:rPr>
              <a:t>.” </a:t>
            </a:r>
            <a:r>
              <a:rPr lang="en" sz="1200" b="1" noProof="0" dirty="0">
                <a:solidFill>
                  <a:schemeClr val="accent5">
                    <a:lumMod val="75000"/>
                  </a:schemeClr>
                </a:solidFill>
                <a:latin typeface="Comic Sans MS" panose="030F0702030302020204" pitchFamily="66" charset="0"/>
              </a:rPr>
              <a:t>(Colosas 1:9)</a:t>
            </a:r>
            <a:endParaRPr lang="en" sz="16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9184" y="1402764"/>
            <a:ext cx="6590894" cy="707886"/>
          </a:xfrm>
          <a:prstGeom prst="rect">
            <a:avLst/>
          </a:prstGeom>
          <a:noFill/>
        </p:spPr>
        <p:txBody>
          <a:bodyPr wrap="square" rtlCol="0">
            <a:spAutoFit/>
          </a:bodyPr>
          <a:lstStyle/>
          <a:p>
            <a:pPr>
              <a:spcBef>
                <a:spcPts val="600"/>
              </a:spcBef>
            </a:pPr>
            <a:r>
              <a:rPr lang="en" sz="2000" b="1" noProof="0" dirty="0"/>
              <a:t>Kabilang sa kahilingan ni Pablo ang maraming mga magagandang bagay para mga taga-Colosas </a:t>
            </a:r>
            <a:r>
              <a:rPr lang="en" b="1" noProof="0" dirty="0"/>
              <a:t>(Col. 1:9-11):</a:t>
            </a:r>
            <a:endParaRPr lang="en" sz="2000" b="1" noProof="0" dirty="0"/>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156527180"/>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567503" y="2136833"/>
            <a:ext cx="2098412" cy="1938992"/>
          </a:xfrm>
          <a:prstGeom prst="rect">
            <a:avLst/>
          </a:prstGeom>
          <a:noFill/>
        </p:spPr>
        <p:txBody>
          <a:bodyPr wrap="square" rtlCol="0">
            <a:spAutoFit/>
          </a:bodyPr>
          <a:lstStyle/>
          <a:p>
            <a:pPr>
              <a:spcBef>
                <a:spcPts val="600"/>
              </a:spcBef>
            </a:pPr>
            <a:r>
              <a:rPr lang="en" sz="2000" b="1" noProof="0" dirty="0"/>
              <a:t>Ginawa itong panalangin na “nagbibigay ng masayang pasasalamat sa Ama” </a:t>
            </a:r>
            <a:r>
              <a:rPr lang="en" b="1" noProof="0" dirty="0"/>
              <a:t>(Col.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251348449"/>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29184" y="3932737"/>
            <a:ext cx="1599797" cy="2862322"/>
          </a:xfrm>
          <a:prstGeom prst="rect">
            <a:avLst/>
          </a:prstGeom>
          <a:noFill/>
        </p:spPr>
        <p:txBody>
          <a:bodyPr wrap="square">
            <a:spAutoFit/>
          </a:bodyPr>
          <a:lstStyle/>
          <a:p>
            <a:pPr>
              <a:spcBef>
                <a:spcPts val="600"/>
              </a:spcBef>
            </a:pPr>
            <a:r>
              <a:rPr lang="en" b="1" noProof="0" dirty="0"/>
              <a:t>May apat na daluyan kung saan kumikilos ang Dios upang maging totoo ang kahilingan ni Pablo sa atin:</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1112936" y="612844"/>
            <a:ext cx="10772775"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 sz="2400" b="1" dirty="0">
                <a:latin typeface="Constantia" panose="02030602050306030303" pitchFamily="18" charset="0"/>
              </a:rPr>
              <a:t>Dapat maigapos ang ating buhay sa buhay ni Kristo</a:t>
            </a:r>
            <a:r>
              <a:rPr lang="en" sz="2400" b="1" noProof="0" dirty="0">
                <a:latin typeface="Constantia" panose="02030602050306030303" pitchFamily="18" charset="0"/>
              </a:rPr>
              <a:t>; dapat tayong patuloy na lumapit sa Kanya, makisama sa Kanya, ang buhay na Tinapay na nagmula sa langit, kumuha mula sa bukal na palaging sariwa, palaging nagbibigay ng sagana nitong yaman. Kung papanatilihin natin ang Panginoon sa ating harap, hinahayaan ang ating mga pusong magpasalamat at magpuri sa Kanya, magkakaroon tayo ng patuloy na sariwang buhay na relihiyoso. Ang ating panalangin ay mahuhugis sa pakikipag-usap sa Dios gaya ng pakikipag-usap sa kaibigan. Sasabihin Nya ng personal ang Kanyang mga misterio sa atin. Madalas na darating sa atin ang masayang pakiramdam ng presensya ni Jesus. Madalas na mag-alab ang ating mga puso habang lumalapit Sya sa atin gaya ng ginawa Nya kay Enoc. Kung ito ay maging karanasan ng Kristyano, makikita sa kanyang buhay ang pagiging simple, </a:t>
            </a:r>
            <a:r>
              <a:rPr lang="en" sz="2400" b="1" dirty="0">
                <a:latin typeface="Constantia" panose="02030602050306030303" pitchFamily="18" charset="0"/>
              </a:rPr>
              <a:t>kapakumababaan</a:t>
            </a:r>
            <a:r>
              <a:rPr lang="en" sz="2400" b="1" noProof="0" dirty="0">
                <a:latin typeface="Constantia" panose="02030602050306030303" pitchFamily="18" charset="0"/>
              </a:rPr>
              <a:t>, kaamuan, at</a:t>
            </a:r>
            <a:r>
              <a:rPr lang="en" sz="2400" b="1" dirty="0">
                <a:latin typeface="Constantia" panose="02030602050306030303" pitchFamily="18" charset="0"/>
              </a:rPr>
              <a:t> kababaan ng puso</a:t>
            </a:r>
            <a:r>
              <a:rPr lang="en" sz="2400" b="1" noProof="0" dirty="0">
                <a:latin typeface="Constantia" panose="02030602050306030303" pitchFamily="18" charset="0"/>
              </a:rPr>
              <a:t>, na naipapakita sa lahat niyang kasama na nakasama nya si Jesus at natuto sa Kanya.”</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62831" y="126066"/>
            <a:ext cx="4181998" cy="6524863"/>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Na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ako'y</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may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lubos</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na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pagkakatiwala</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sa bagay na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ito</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na ang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nagpasimula</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sa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inyo</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ng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mabuting</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gawa</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ay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lulubusin</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hanggang</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sa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araw</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PH" sz="3600" b="1" i="0" u="none" strike="noStrike" kern="1200" cap="none" spc="0" normalizeH="0" baseline="0" noProof="0" dirty="0" err="1">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ni</a:t>
            </a:r>
            <a:r>
              <a:rPr kumimoji="0" lang="en-P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Jesucristo</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Filipos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252781" y="3952875"/>
            <a:ext cx="7939219"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Mga dahilan ng pagpapasalamat at pananalangin sa Filipos:</a:t>
            </a:r>
          </a:p>
          <a:p>
            <a:pPr lvl="1">
              <a:spcBef>
                <a:spcPts val="600"/>
              </a:spcBef>
            </a:pPr>
            <a:r>
              <a:rPr lang="en" sz="2000" b="1" noProof="0" dirty="0"/>
              <a:t>Mga dahilan upang magpasalamat (Filipos 1:3-8)</a:t>
            </a:r>
          </a:p>
          <a:p>
            <a:pPr lvl="1">
              <a:spcBef>
                <a:spcPts val="600"/>
              </a:spcBef>
            </a:pPr>
            <a:r>
              <a:rPr lang="en" sz="2000" b="1" noProof="0" dirty="0"/>
              <a:t>Mga kahilingan sa panalangin (Filipos 1:9-11)</a:t>
            </a:r>
          </a:p>
          <a:p>
            <a:pPr>
              <a:spcBef>
                <a:spcPts val="600"/>
              </a:spcBef>
            </a:pPr>
            <a:r>
              <a:rPr lang="en" sz="2000" b="1" noProof="0" dirty="0">
                <a:solidFill>
                  <a:srgbClr val="BA9B00"/>
                </a:solidFill>
              </a:rPr>
              <a:t>Magpasalamat at manalangin sa kahirapan (Filipos 1:12-18)</a:t>
            </a:r>
          </a:p>
          <a:p>
            <a:pPr>
              <a:spcBef>
                <a:spcPts val="600"/>
              </a:spcBef>
            </a:pPr>
            <a:r>
              <a:rPr lang="fi-FI" sz="2000" b="1" dirty="0">
                <a:solidFill>
                  <a:srgbClr val="A400B9"/>
                </a:solidFill>
              </a:rPr>
              <a:t>Mga dahilan ng pagpapasalamat at pananalangin sa</a:t>
            </a:r>
            <a:r>
              <a:rPr lang="en" sz="2000" b="1" noProof="0" dirty="0">
                <a:solidFill>
                  <a:srgbClr val="A400B9"/>
                </a:solidFill>
              </a:rPr>
              <a:t> Colosas:</a:t>
            </a:r>
          </a:p>
          <a:p>
            <a:pPr lvl="1">
              <a:spcBef>
                <a:spcPts val="600"/>
              </a:spcBef>
            </a:pPr>
            <a:r>
              <a:rPr lang="en" sz="2000" b="1" dirty="0"/>
              <a:t>Mga dahilan upang magpasalamat</a:t>
            </a:r>
            <a:r>
              <a:rPr lang="en" sz="2000" b="1" noProof="0" dirty="0"/>
              <a:t> (Colosas 1:3-8)</a:t>
            </a:r>
          </a:p>
          <a:p>
            <a:pPr lvl="1">
              <a:spcBef>
                <a:spcPts val="600"/>
              </a:spcBef>
            </a:pPr>
            <a:r>
              <a:rPr lang="en" sz="2000" b="1" dirty="0"/>
              <a:t>Mga kahilingan sa panalangin </a:t>
            </a:r>
            <a:r>
              <a:rPr lang="en" sz="2000" b="1" noProof="0" dirty="0"/>
              <a:t>(Colosas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n" sz="2000" b="1" noProof="0" dirty="0"/>
              <a:t>Ito ay hindi madaling mga panahon para kay Pablo. Madali lang na madismaya sa pagkawala ng kalayaan.</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177767"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384816"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384816"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384816"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384816"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685327"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685327"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685327"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en" sz="2000" b="1" noProof="0" dirty="0"/>
              <a:t>Ang kanyang pagkakakulong ay hindi nakapigil sapakikipag-usap sa kanyang Ama, at pamamagitan para sa iba sa pamamagitan ng panalangin.</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323439"/>
          </a:xfrm>
          <a:prstGeom prst="rect">
            <a:avLst/>
          </a:prstGeom>
          <a:noFill/>
        </p:spPr>
        <p:txBody>
          <a:bodyPr wrap="square">
            <a:spAutoFit/>
          </a:bodyPr>
          <a:lstStyle/>
          <a:p>
            <a:pPr>
              <a:spcBef>
                <a:spcPts val="600"/>
              </a:spcBef>
            </a:pPr>
            <a:r>
              <a:rPr lang="en" sz="2000" b="1" noProof="0" dirty="0"/>
              <a:t>Gayunpaman, gaya ng pag-awit nya sa pagkakulong nya sa Filipos, nakahanap si Pablo ng mga dahilan ng pagpapasalamat upang ilahad nya sa mga kapatis sa Filipos at Colosas.</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PH" sz="3600" b="1" noProof="0" dirty="0">
                <a:ln/>
                <a:solidFill>
                  <a:schemeClr val="accent4"/>
                </a:solidFill>
              </a:rPr>
              <a:t>Mga </a:t>
            </a:r>
            <a:r>
              <a:rPr lang="en-PH" sz="3600" b="1" noProof="0" dirty="0" err="1">
                <a:ln/>
                <a:solidFill>
                  <a:schemeClr val="accent4"/>
                </a:solidFill>
              </a:rPr>
              <a:t>dahilan</a:t>
            </a:r>
            <a:r>
              <a:rPr lang="en-PH" sz="3600" b="1" noProof="0" dirty="0">
                <a:ln/>
                <a:solidFill>
                  <a:schemeClr val="accent4"/>
                </a:solidFill>
              </a:rPr>
              <a:t> ng </a:t>
            </a:r>
            <a:r>
              <a:rPr lang="en-PH" sz="3600" b="1" noProof="0" dirty="0" err="1">
                <a:ln/>
                <a:solidFill>
                  <a:schemeClr val="accent4"/>
                </a:solidFill>
              </a:rPr>
              <a:t>pagpapasalamat</a:t>
            </a:r>
            <a:r>
              <a:rPr lang="en-PH" sz="3600" b="1" noProof="0" dirty="0">
                <a:ln/>
                <a:solidFill>
                  <a:schemeClr val="accent4"/>
                </a:solidFill>
              </a:rPr>
              <a:t> at </a:t>
            </a:r>
            <a:r>
              <a:rPr lang="en-PH" sz="3600" b="1" noProof="0" dirty="0" err="1">
                <a:ln/>
                <a:solidFill>
                  <a:schemeClr val="accent4"/>
                </a:solidFill>
              </a:rPr>
              <a:t>pananalangin</a:t>
            </a:r>
            <a:r>
              <a:rPr lang="en-PH" sz="3600" b="1" noProof="0" dirty="0">
                <a:ln/>
                <a:solidFill>
                  <a:schemeClr val="accent4"/>
                </a:solidFill>
              </a:rPr>
              <a:t> sa </a:t>
            </a:r>
            <a:r>
              <a:rPr lang="en-PH" sz="3600" b="1" noProof="0" dirty="0" err="1">
                <a:ln/>
                <a:solidFill>
                  <a:schemeClr val="accent4"/>
                </a:solidFill>
              </a:rPr>
              <a:t>liham</a:t>
            </a:r>
            <a:r>
              <a:rPr lang="en-PH" sz="3600" b="1" noProof="0" dirty="0">
                <a:ln/>
                <a:solidFill>
                  <a:schemeClr val="accent4"/>
                </a:solidFill>
              </a:rPr>
              <a:t> sa </a:t>
            </a:r>
            <a:r>
              <a:rPr lang="en-PH" sz="3600" b="1" noProof="0" dirty="0" err="1">
                <a:ln/>
                <a:solidFill>
                  <a:schemeClr val="accent4"/>
                </a:solidFill>
              </a:rPr>
              <a:t>Filipos</a:t>
            </a:r>
            <a:endParaRPr lang="en" sz="3600" b="1" noProof="0"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noProof="0" dirty="0">
                <a:ln/>
                <a:solidFill>
                  <a:schemeClr val="accent4"/>
                </a:solidFill>
                <a:effectLst>
                  <a:glow rad="127000">
                    <a:schemeClr val="bg1"/>
                  </a:glow>
                </a:effectLst>
              </a:rPr>
              <a:t>MGA DAHILAN UPANG MAGPASALAMAT</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604395" y="440103"/>
            <a:ext cx="8908748" cy="1081980"/>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a:t>
            </a:r>
            <a:r>
              <a:rPr lang="en-PH" b="1" dirty="0">
                <a:solidFill>
                  <a:schemeClr val="tx2">
                    <a:lumMod val="50000"/>
                    <a:lumOff val="50000"/>
                  </a:schemeClr>
                </a:solidFill>
                <a:latin typeface="Comic Sans MS" panose="030F0702030302020204" pitchFamily="66" charset="0"/>
              </a:rPr>
              <a:t>Na </a:t>
            </a:r>
            <a:r>
              <a:rPr lang="en-PH" b="1" dirty="0" err="1">
                <a:solidFill>
                  <a:schemeClr val="tx2">
                    <a:lumMod val="50000"/>
                    <a:lumOff val="50000"/>
                  </a:schemeClr>
                </a:solidFill>
                <a:latin typeface="Comic Sans MS" panose="030F0702030302020204" pitchFamily="66" charset="0"/>
              </a:rPr>
              <a:t>ako'y</a:t>
            </a:r>
            <a:r>
              <a:rPr lang="en-PH" b="1" dirty="0">
                <a:solidFill>
                  <a:schemeClr val="tx2">
                    <a:lumMod val="50000"/>
                    <a:lumOff val="50000"/>
                  </a:schemeClr>
                </a:solidFill>
                <a:latin typeface="Comic Sans MS" panose="030F0702030302020204" pitchFamily="66" charset="0"/>
              </a:rPr>
              <a:t> may </a:t>
            </a:r>
            <a:r>
              <a:rPr lang="en-PH" b="1" dirty="0" err="1">
                <a:solidFill>
                  <a:schemeClr val="tx2">
                    <a:lumMod val="50000"/>
                    <a:lumOff val="50000"/>
                  </a:schemeClr>
                </a:solidFill>
                <a:latin typeface="Comic Sans MS" panose="030F0702030302020204" pitchFamily="66" charset="0"/>
              </a:rPr>
              <a:t>lubos</a:t>
            </a:r>
            <a:r>
              <a:rPr lang="en-PH" b="1" dirty="0">
                <a:solidFill>
                  <a:schemeClr val="tx2">
                    <a:lumMod val="50000"/>
                    <a:lumOff val="50000"/>
                  </a:schemeClr>
                </a:solidFill>
                <a:latin typeface="Comic Sans MS" panose="030F0702030302020204" pitchFamily="66" charset="0"/>
              </a:rPr>
              <a:t> na </a:t>
            </a:r>
            <a:r>
              <a:rPr lang="en-PH" b="1" dirty="0" err="1">
                <a:solidFill>
                  <a:schemeClr val="tx2">
                    <a:lumMod val="50000"/>
                    <a:lumOff val="50000"/>
                  </a:schemeClr>
                </a:solidFill>
                <a:latin typeface="Comic Sans MS" panose="030F0702030302020204" pitchFamily="66" charset="0"/>
              </a:rPr>
              <a:t>pagkakatiwala</a:t>
            </a:r>
            <a:r>
              <a:rPr lang="en-PH" b="1" dirty="0">
                <a:solidFill>
                  <a:schemeClr val="tx2">
                    <a:lumMod val="50000"/>
                    <a:lumOff val="50000"/>
                  </a:schemeClr>
                </a:solidFill>
                <a:latin typeface="Comic Sans MS" panose="030F0702030302020204" pitchFamily="66" charset="0"/>
              </a:rPr>
              <a:t> sa bagay na </a:t>
            </a:r>
            <a:r>
              <a:rPr lang="en-PH" b="1" dirty="0" err="1">
                <a:solidFill>
                  <a:schemeClr val="tx2">
                    <a:lumMod val="50000"/>
                    <a:lumOff val="50000"/>
                  </a:schemeClr>
                </a:solidFill>
                <a:latin typeface="Comic Sans MS" panose="030F0702030302020204" pitchFamily="66" charset="0"/>
              </a:rPr>
              <a:t>ito</a:t>
            </a:r>
            <a:r>
              <a:rPr lang="en-PH" b="1" dirty="0">
                <a:solidFill>
                  <a:schemeClr val="tx2">
                    <a:lumMod val="50000"/>
                    <a:lumOff val="50000"/>
                  </a:schemeClr>
                </a:solidFill>
                <a:latin typeface="Comic Sans MS" panose="030F0702030302020204" pitchFamily="66" charset="0"/>
              </a:rPr>
              <a:t>, na ang </a:t>
            </a:r>
            <a:r>
              <a:rPr lang="en-PH" b="1" dirty="0" err="1">
                <a:solidFill>
                  <a:schemeClr val="tx2">
                    <a:lumMod val="50000"/>
                    <a:lumOff val="50000"/>
                  </a:schemeClr>
                </a:solidFill>
                <a:latin typeface="Comic Sans MS" panose="030F0702030302020204" pitchFamily="66" charset="0"/>
              </a:rPr>
              <a:t>nagpasimula</a:t>
            </a:r>
            <a:r>
              <a:rPr lang="en-PH" b="1" dirty="0">
                <a:solidFill>
                  <a:schemeClr val="tx2">
                    <a:lumMod val="50000"/>
                    <a:lumOff val="50000"/>
                  </a:schemeClr>
                </a:solidFill>
                <a:latin typeface="Comic Sans MS" panose="030F0702030302020204" pitchFamily="66" charset="0"/>
              </a:rPr>
              <a:t> sa </a:t>
            </a:r>
            <a:r>
              <a:rPr lang="en-PH" b="1" dirty="0" err="1">
                <a:solidFill>
                  <a:schemeClr val="tx2">
                    <a:lumMod val="50000"/>
                    <a:lumOff val="50000"/>
                  </a:schemeClr>
                </a:solidFill>
                <a:latin typeface="Comic Sans MS" panose="030F0702030302020204" pitchFamily="66" charset="0"/>
              </a:rPr>
              <a:t>inyo</a:t>
            </a:r>
            <a:r>
              <a:rPr lang="en-PH" b="1" dirty="0">
                <a:solidFill>
                  <a:schemeClr val="tx2">
                    <a:lumMod val="50000"/>
                    <a:lumOff val="50000"/>
                  </a:schemeClr>
                </a:solidFill>
                <a:latin typeface="Comic Sans MS" panose="030F0702030302020204" pitchFamily="66" charset="0"/>
              </a:rPr>
              <a:t> ng </a:t>
            </a:r>
            <a:r>
              <a:rPr lang="en-PH" b="1" dirty="0" err="1">
                <a:solidFill>
                  <a:schemeClr val="tx2">
                    <a:lumMod val="50000"/>
                    <a:lumOff val="50000"/>
                  </a:schemeClr>
                </a:solidFill>
                <a:latin typeface="Comic Sans MS" panose="030F0702030302020204" pitchFamily="66" charset="0"/>
              </a:rPr>
              <a:t>mabuting</a:t>
            </a:r>
            <a:r>
              <a:rPr lang="en-PH" b="1" dirty="0">
                <a:solidFill>
                  <a:schemeClr val="tx2">
                    <a:lumMod val="50000"/>
                    <a:lumOff val="50000"/>
                  </a:schemeClr>
                </a:solidFill>
                <a:latin typeface="Comic Sans MS" panose="030F0702030302020204" pitchFamily="66" charset="0"/>
              </a:rPr>
              <a:t> </a:t>
            </a:r>
            <a:r>
              <a:rPr lang="en-PH" b="1" dirty="0" err="1">
                <a:solidFill>
                  <a:schemeClr val="tx2">
                    <a:lumMod val="50000"/>
                    <a:lumOff val="50000"/>
                  </a:schemeClr>
                </a:solidFill>
                <a:latin typeface="Comic Sans MS" panose="030F0702030302020204" pitchFamily="66" charset="0"/>
              </a:rPr>
              <a:t>gawa</a:t>
            </a:r>
            <a:r>
              <a:rPr lang="en-PH" b="1" dirty="0">
                <a:solidFill>
                  <a:schemeClr val="tx2">
                    <a:lumMod val="50000"/>
                    <a:lumOff val="50000"/>
                  </a:schemeClr>
                </a:solidFill>
                <a:latin typeface="Comic Sans MS" panose="030F0702030302020204" pitchFamily="66" charset="0"/>
              </a:rPr>
              <a:t>, ay </a:t>
            </a:r>
            <a:r>
              <a:rPr lang="en-PH" b="1" dirty="0" err="1">
                <a:solidFill>
                  <a:schemeClr val="tx2">
                    <a:lumMod val="50000"/>
                    <a:lumOff val="50000"/>
                  </a:schemeClr>
                </a:solidFill>
                <a:latin typeface="Comic Sans MS" panose="030F0702030302020204" pitchFamily="66" charset="0"/>
              </a:rPr>
              <a:t>lulubusin</a:t>
            </a:r>
            <a:r>
              <a:rPr lang="en-PH" b="1" dirty="0">
                <a:solidFill>
                  <a:schemeClr val="tx2">
                    <a:lumMod val="50000"/>
                    <a:lumOff val="50000"/>
                  </a:schemeClr>
                </a:solidFill>
                <a:latin typeface="Comic Sans MS" panose="030F0702030302020204" pitchFamily="66" charset="0"/>
              </a:rPr>
              <a:t> </a:t>
            </a:r>
            <a:r>
              <a:rPr lang="en-PH" b="1" dirty="0" err="1">
                <a:solidFill>
                  <a:schemeClr val="tx2">
                    <a:lumMod val="50000"/>
                    <a:lumOff val="50000"/>
                  </a:schemeClr>
                </a:solidFill>
                <a:latin typeface="Comic Sans MS" panose="030F0702030302020204" pitchFamily="66" charset="0"/>
              </a:rPr>
              <a:t>hanggang</a:t>
            </a:r>
            <a:r>
              <a:rPr lang="en-PH" b="1" dirty="0">
                <a:solidFill>
                  <a:schemeClr val="tx2">
                    <a:lumMod val="50000"/>
                    <a:lumOff val="50000"/>
                  </a:schemeClr>
                </a:solidFill>
                <a:latin typeface="Comic Sans MS" panose="030F0702030302020204" pitchFamily="66" charset="0"/>
              </a:rPr>
              <a:t> sa </a:t>
            </a:r>
            <a:r>
              <a:rPr lang="en-PH" b="1" dirty="0" err="1">
                <a:solidFill>
                  <a:schemeClr val="tx2">
                    <a:lumMod val="50000"/>
                    <a:lumOff val="50000"/>
                  </a:schemeClr>
                </a:solidFill>
                <a:latin typeface="Comic Sans MS" panose="030F0702030302020204" pitchFamily="66" charset="0"/>
              </a:rPr>
              <a:t>araw</a:t>
            </a:r>
            <a:r>
              <a:rPr lang="en-PH" b="1" dirty="0">
                <a:solidFill>
                  <a:schemeClr val="tx2">
                    <a:lumMod val="50000"/>
                    <a:lumOff val="50000"/>
                  </a:schemeClr>
                </a:solidFill>
                <a:latin typeface="Comic Sans MS" panose="030F0702030302020204" pitchFamily="66" charset="0"/>
              </a:rPr>
              <a:t> </a:t>
            </a:r>
            <a:r>
              <a:rPr lang="en-PH" b="1" dirty="0" err="1">
                <a:solidFill>
                  <a:schemeClr val="tx2">
                    <a:lumMod val="50000"/>
                    <a:lumOff val="50000"/>
                  </a:schemeClr>
                </a:solidFill>
                <a:latin typeface="Comic Sans MS" panose="030F0702030302020204" pitchFamily="66" charset="0"/>
              </a:rPr>
              <a:t>ni</a:t>
            </a:r>
            <a:r>
              <a:rPr lang="en-PH" b="1" dirty="0">
                <a:solidFill>
                  <a:schemeClr val="tx2">
                    <a:lumMod val="50000"/>
                    <a:lumOff val="50000"/>
                  </a:schemeClr>
                </a:solidFill>
                <a:latin typeface="Comic Sans MS" panose="030F0702030302020204" pitchFamily="66" charset="0"/>
              </a:rPr>
              <a:t> Jesucristo</a:t>
            </a:r>
            <a:r>
              <a:rPr lang="en"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(Filipos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n" sz="2000" b="1" noProof="0" dirty="0"/>
              <a:t>Sinimulan ni Pablo ang kanyang sulat sa pagpapasalamat sa Dios dahil sa mga mananampalataya sa Filipos (Fil. 1:3), na minahal nya (Fil.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603353" y="1965432"/>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537898"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3819933" y="2018883"/>
            <a:ext cx="6825696" cy="1938992"/>
          </a:xfrm>
          <a:prstGeom prst="rect">
            <a:avLst/>
          </a:prstGeom>
          <a:noFill/>
        </p:spPr>
        <p:txBody>
          <a:bodyPr wrap="square">
            <a:spAutoFit/>
          </a:bodyPr>
          <a:lstStyle/>
          <a:p>
            <a:pPr>
              <a:spcBef>
                <a:spcPts val="600"/>
              </a:spcBef>
            </a:pPr>
            <a:r>
              <a:rPr lang="en" sz="2000" b="1" noProof="0" dirty="0"/>
              <a:t>Gaya ng punong saserdote na suot ang breastplate, malapit sa kanyang puso, ang mga pangalan ng mga tribu ng Israel na nakaukit sa mga hiyas kung haharap sya sa D</a:t>
            </a:r>
            <a:r>
              <a:rPr lang="en-PH" sz="2000" b="1" noProof="0" dirty="0" err="1"/>
              <a:t>i</a:t>
            </a:r>
            <a:r>
              <a:rPr lang="en" sz="2000" b="1" noProof="0" dirty="0"/>
              <a:t>os, dala ni Pablo “sa kanyang puso” bawat miembro ng iglesia sa pagharap nya sa Dios sa panalangin upang mamagitan para sa kanila (Fil.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3819931" y="5458072"/>
            <a:ext cx="6693211" cy="1015663"/>
          </a:xfrm>
          <a:prstGeom prst="rect">
            <a:avLst/>
          </a:prstGeom>
          <a:noFill/>
        </p:spPr>
        <p:txBody>
          <a:bodyPr wrap="square">
            <a:spAutoFit/>
          </a:bodyPr>
          <a:lstStyle/>
          <a:p>
            <a:pPr>
              <a:spcBef>
                <a:spcPts val="600"/>
              </a:spcBef>
            </a:pPr>
            <a:r>
              <a:rPr lang="en" sz="2000" b="1" noProof="0" dirty="0"/>
              <a:t>Ang ikatlong dahilan ay nakibahagi ang mga taga Filipos sa kanya “</a:t>
            </a:r>
            <a:r>
              <a:rPr lang="en-PH" sz="2000" b="1" dirty="0"/>
              <a:t>sa </a:t>
            </a:r>
            <a:r>
              <a:rPr lang="en-PH" sz="2000" b="1" dirty="0" err="1"/>
              <a:t>aking</a:t>
            </a:r>
            <a:r>
              <a:rPr lang="en-PH" sz="2000" b="1" dirty="0"/>
              <a:t> mga </a:t>
            </a:r>
            <a:r>
              <a:rPr lang="en-PH" sz="2000" b="1" dirty="0" err="1"/>
              <a:t>tanikala</a:t>
            </a:r>
            <a:r>
              <a:rPr lang="en-PH" sz="2000" b="1" dirty="0"/>
              <a:t> at </a:t>
            </a:r>
            <a:r>
              <a:rPr lang="en-PH" sz="2000" b="1" dirty="0" err="1"/>
              <a:t>pagsasanggalang</a:t>
            </a:r>
            <a:r>
              <a:rPr lang="en-PH" sz="2000" b="1" dirty="0"/>
              <a:t> at sa </a:t>
            </a:r>
            <a:r>
              <a:rPr lang="en-PH" sz="2000" b="1" dirty="0" err="1"/>
              <a:t>pagpapatunay</a:t>
            </a:r>
            <a:r>
              <a:rPr lang="en-PH" sz="2000" b="1" dirty="0"/>
              <a:t> naman sa </a:t>
            </a:r>
            <a:r>
              <a:rPr lang="en-PH" sz="2000" b="1" dirty="0" err="1"/>
              <a:t>evangelio</a:t>
            </a:r>
            <a:r>
              <a:rPr lang="en" sz="2000" b="1" noProof="0" dirty="0"/>
              <a:t>” (Fil.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3819932" y="4046254"/>
            <a:ext cx="6070687" cy="1323439"/>
          </a:xfrm>
          <a:prstGeom prst="rect">
            <a:avLst/>
          </a:prstGeom>
          <a:noFill/>
        </p:spPr>
        <p:txBody>
          <a:bodyPr wrap="square">
            <a:spAutoFit/>
          </a:bodyPr>
          <a:lstStyle/>
          <a:p>
            <a:pPr>
              <a:spcBef>
                <a:spcPts val="600"/>
              </a:spcBef>
            </a:pPr>
            <a:r>
              <a:rPr lang="en-PH" sz="2000" b="1" noProof="0" dirty="0"/>
              <a:t>K</a:t>
            </a:r>
            <a:r>
              <a:rPr lang="en" sz="2000" b="1" noProof="0" dirty="0"/>
              <a:t>abilang sa kanyang pasasalamat ay ang pananatiling tapat ng mga taga Filipos sa ebanghelyo, at ginagawa silang perpekto ng Dios araw-araw (Fil.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558048874"/>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MGA KAHILINGAN SA PANALANGIN</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a:t>
            </a:r>
            <a:r>
              <a:rPr lang="en-PH" b="1" dirty="0">
                <a:solidFill>
                  <a:srgbClr val="7030A0"/>
                </a:solidFill>
                <a:latin typeface="Comic Sans MS" panose="030F0702030302020204" pitchFamily="66" charset="0"/>
              </a:rPr>
              <a:t>At </a:t>
            </a:r>
            <a:r>
              <a:rPr lang="en-PH" b="1" dirty="0" err="1">
                <a:solidFill>
                  <a:srgbClr val="7030A0"/>
                </a:solidFill>
                <a:latin typeface="Comic Sans MS" panose="030F0702030302020204" pitchFamily="66" charset="0"/>
              </a:rPr>
              <a:t>ito'y</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idinadalangin</a:t>
            </a:r>
            <a:r>
              <a:rPr lang="en-PH" b="1" dirty="0">
                <a:solidFill>
                  <a:srgbClr val="7030A0"/>
                </a:solidFill>
                <a:latin typeface="Comic Sans MS" panose="030F0702030302020204" pitchFamily="66" charset="0"/>
              </a:rPr>
              <a:t> ko, na ang </a:t>
            </a:r>
            <a:r>
              <a:rPr lang="en-PH" b="1" dirty="0" err="1">
                <a:solidFill>
                  <a:srgbClr val="7030A0"/>
                </a:solidFill>
                <a:latin typeface="Comic Sans MS" panose="030F0702030302020204" pitchFamily="66" charset="0"/>
              </a:rPr>
              <a:t>inyong</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pagibig</a:t>
            </a:r>
            <a:r>
              <a:rPr lang="en-PH" b="1" dirty="0">
                <a:solidFill>
                  <a:srgbClr val="7030A0"/>
                </a:solidFill>
                <a:latin typeface="Comic Sans MS" panose="030F0702030302020204" pitchFamily="66" charset="0"/>
              </a:rPr>
              <a:t> ay </a:t>
            </a:r>
            <a:r>
              <a:rPr lang="en-PH" b="1" dirty="0" err="1">
                <a:solidFill>
                  <a:srgbClr val="7030A0"/>
                </a:solidFill>
                <a:latin typeface="Comic Sans MS" panose="030F0702030302020204" pitchFamily="66" charset="0"/>
              </a:rPr>
              <a:t>lalo't</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lalo</a:t>
            </a:r>
            <a:r>
              <a:rPr lang="en-PH" b="1" dirty="0">
                <a:solidFill>
                  <a:srgbClr val="7030A0"/>
                </a:solidFill>
                <a:latin typeface="Comic Sans MS" panose="030F0702030302020204" pitchFamily="66" charset="0"/>
              </a:rPr>
              <a:t> pang </a:t>
            </a:r>
            <a:r>
              <a:rPr lang="en-PH" b="1" dirty="0" err="1">
                <a:solidFill>
                  <a:srgbClr val="7030A0"/>
                </a:solidFill>
                <a:latin typeface="Comic Sans MS" panose="030F0702030302020204" pitchFamily="66" charset="0"/>
              </a:rPr>
              <a:t>sumagana</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nawa</a:t>
            </a:r>
            <a:r>
              <a:rPr lang="en-PH" b="1" dirty="0">
                <a:solidFill>
                  <a:srgbClr val="7030A0"/>
                </a:solidFill>
                <a:latin typeface="Comic Sans MS" panose="030F0702030302020204" pitchFamily="66" charset="0"/>
              </a:rPr>
              <a:t> sa </a:t>
            </a:r>
            <a:r>
              <a:rPr lang="en-PH" b="1" dirty="0" err="1">
                <a:solidFill>
                  <a:srgbClr val="7030A0"/>
                </a:solidFill>
                <a:latin typeface="Comic Sans MS" panose="030F0702030302020204" pitchFamily="66" charset="0"/>
              </a:rPr>
              <a:t>kaalaman</a:t>
            </a:r>
            <a:r>
              <a:rPr lang="en-PH" b="1" dirty="0">
                <a:solidFill>
                  <a:srgbClr val="7030A0"/>
                </a:solidFill>
                <a:latin typeface="Comic Sans MS" panose="030F0702030302020204" pitchFamily="66" charset="0"/>
              </a:rPr>
              <a:t> at sa lahat ng </a:t>
            </a:r>
            <a:r>
              <a:rPr lang="en-PH" b="1" dirty="0" err="1">
                <a:solidFill>
                  <a:srgbClr val="7030A0"/>
                </a:solidFill>
                <a:latin typeface="Comic Sans MS" panose="030F0702030302020204" pitchFamily="66" charset="0"/>
              </a:rPr>
              <a:t>pagkakilala</a:t>
            </a:r>
            <a:r>
              <a:rPr lang="en-PH" b="1" dirty="0">
                <a:solidFill>
                  <a:srgbClr val="7030A0"/>
                </a:solidFill>
                <a:latin typeface="Comic Sans MS" panose="030F0702030302020204" pitchFamily="66" charset="0"/>
              </a:rPr>
              <a:t>; Upang </a:t>
            </a:r>
            <a:r>
              <a:rPr lang="en-PH" b="1" dirty="0" err="1">
                <a:solidFill>
                  <a:srgbClr val="7030A0"/>
                </a:solidFill>
                <a:latin typeface="Comic Sans MS" panose="030F0702030302020204" pitchFamily="66" charset="0"/>
              </a:rPr>
              <a:t>inyong</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kilalanin</a:t>
            </a:r>
            <a:r>
              <a:rPr lang="en-PH" b="1" dirty="0">
                <a:solidFill>
                  <a:srgbClr val="7030A0"/>
                </a:solidFill>
                <a:latin typeface="Comic Sans MS" panose="030F0702030302020204" pitchFamily="66" charset="0"/>
              </a:rPr>
              <a:t> ang mga bagay na </a:t>
            </a:r>
            <a:r>
              <a:rPr lang="en-PH" b="1" dirty="0" err="1">
                <a:solidFill>
                  <a:srgbClr val="7030A0"/>
                </a:solidFill>
                <a:latin typeface="Comic Sans MS" panose="030F0702030302020204" pitchFamily="66" charset="0"/>
              </a:rPr>
              <a:t>magagaling</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upang</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kayo'y</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maging</a:t>
            </a:r>
            <a:r>
              <a:rPr lang="en-PH" b="1" dirty="0">
                <a:solidFill>
                  <a:srgbClr val="7030A0"/>
                </a:solidFill>
                <a:latin typeface="Comic Sans MS" panose="030F0702030302020204" pitchFamily="66" charset="0"/>
              </a:rPr>
              <a:t> mga </a:t>
            </a:r>
            <a:r>
              <a:rPr lang="en-PH" b="1" dirty="0" err="1">
                <a:solidFill>
                  <a:srgbClr val="7030A0"/>
                </a:solidFill>
                <a:latin typeface="Comic Sans MS" panose="030F0702030302020204" pitchFamily="66" charset="0"/>
              </a:rPr>
              <a:t>tapat</a:t>
            </a:r>
            <a:r>
              <a:rPr lang="en-PH" b="1" dirty="0">
                <a:solidFill>
                  <a:srgbClr val="7030A0"/>
                </a:solidFill>
                <a:latin typeface="Comic Sans MS" panose="030F0702030302020204" pitchFamily="66" charset="0"/>
              </a:rPr>
              <a:t> at </a:t>
            </a:r>
            <a:r>
              <a:rPr lang="en-PH" b="1" dirty="0" err="1">
                <a:solidFill>
                  <a:srgbClr val="7030A0"/>
                </a:solidFill>
                <a:latin typeface="Comic Sans MS" panose="030F0702030302020204" pitchFamily="66" charset="0"/>
              </a:rPr>
              <a:t>walang</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kapintasan</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hanggang</a:t>
            </a:r>
            <a:r>
              <a:rPr lang="en-PH" b="1" dirty="0">
                <a:solidFill>
                  <a:srgbClr val="7030A0"/>
                </a:solidFill>
                <a:latin typeface="Comic Sans MS" panose="030F0702030302020204" pitchFamily="66" charset="0"/>
              </a:rPr>
              <a:t> sa </a:t>
            </a:r>
            <a:r>
              <a:rPr lang="en-PH" b="1" dirty="0" err="1">
                <a:solidFill>
                  <a:srgbClr val="7030A0"/>
                </a:solidFill>
                <a:latin typeface="Comic Sans MS" panose="030F0702030302020204" pitchFamily="66" charset="0"/>
              </a:rPr>
              <a:t>kaarawan</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ni</a:t>
            </a:r>
            <a:r>
              <a:rPr lang="en-PH" b="1" dirty="0">
                <a:solidFill>
                  <a:srgbClr val="7030A0"/>
                </a:solidFill>
                <a:latin typeface="Comic Sans MS" panose="030F0702030302020204" pitchFamily="66" charset="0"/>
              </a:rPr>
              <a:t> Cristo; Na </a:t>
            </a:r>
            <a:r>
              <a:rPr lang="en-PH" b="1" dirty="0" err="1">
                <a:solidFill>
                  <a:srgbClr val="7030A0"/>
                </a:solidFill>
                <a:latin typeface="Comic Sans MS" panose="030F0702030302020204" pitchFamily="66" charset="0"/>
              </a:rPr>
              <a:t>mangapuspos</a:t>
            </a:r>
            <a:r>
              <a:rPr lang="en-PH" b="1" dirty="0">
                <a:solidFill>
                  <a:srgbClr val="7030A0"/>
                </a:solidFill>
                <a:latin typeface="Comic Sans MS" panose="030F0702030302020204" pitchFamily="66" charset="0"/>
              </a:rPr>
              <a:t> ng bunga ng </a:t>
            </a:r>
            <a:r>
              <a:rPr lang="en-PH" b="1" dirty="0" err="1">
                <a:solidFill>
                  <a:srgbClr val="7030A0"/>
                </a:solidFill>
                <a:latin typeface="Comic Sans MS" panose="030F0702030302020204" pitchFamily="66" charset="0"/>
              </a:rPr>
              <a:t>kabanalan</a:t>
            </a:r>
            <a:r>
              <a:rPr lang="en-PH" b="1" dirty="0">
                <a:solidFill>
                  <a:srgbClr val="7030A0"/>
                </a:solidFill>
                <a:latin typeface="Comic Sans MS" panose="030F0702030302020204" pitchFamily="66" charset="0"/>
              </a:rPr>
              <a:t>, na </a:t>
            </a:r>
            <a:r>
              <a:rPr lang="en-PH" b="1" dirty="0" err="1">
                <a:solidFill>
                  <a:srgbClr val="7030A0"/>
                </a:solidFill>
                <a:latin typeface="Comic Sans MS" panose="030F0702030302020204" pitchFamily="66" charset="0"/>
              </a:rPr>
              <a:t>ito'y</a:t>
            </a:r>
            <a:r>
              <a:rPr lang="en-PH" b="1" dirty="0">
                <a:solidFill>
                  <a:srgbClr val="7030A0"/>
                </a:solidFill>
                <a:latin typeface="Comic Sans MS" panose="030F0702030302020204" pitchFamily="66" charset="0"/>
              </a:rPr>
              <a:t> sa </a:t>
            </a:r>
            <a:r>
              <a:rPr lang="en-PH" b="1" dirty="0" err="1">
                <a:solidFill>
                  <a:srgbClr val="7030A0"/>
                </a:solidFill>
                <a:latin typeface="Comic Sans MS" panose="030F0702030302020204" pitchFamily="66" charset="0"/>
              </a:rPr>
              <a:t>pamamagitan</a:t>
            </a:r>
            <a:r>
              <a:rPr lang="en-PH" b="1" dirty="0">
                <a:solidFill>
                  <a:srgbClr val="7030A0"/>
                </a:solidFill>
                <a:latin typeface="Comic Sans MS" panose="030F0702030302020204" pitchFamily="66" charset="0"/>
              </a:rPr>
              <a:t> </a:t>
            </a:r>
            <a:r>
              <a:rPr lang="en-PH" b="1" dirty="0" err="1">
                <a:solidFill>
                  <a:srgbClr val="7030A0"/>
                </a:solidFill>
                <a:latin typeface="Comic Sans MS" panose="030F0702030302020204" pitchFamily="66" charset="0"/>
              </a:rPr>
              <a:t>ni</a:t>
            </a:r>
            <a:r>
              <a:rPr lang="en-PH" b="1" dirty="0">
                <a:solidFill>
                  <a:srgbClr val="7030A0"/>
                </a:solidFill>
                <a:latin typeface="Comic Sans MS" panose="030F0702030302020204" pitchFamily="66" charset="0"/>
              </a:rPr>
              <a:t> Jesucristo, sa </a:t>
            </a:r>
            <a:r>
              <a:rPr lang="en-PH" b="1" dirty="0" err="1">
                <a:solidFill>
                  <a:srgbClr val="7030A0"/>
                </a:solidFill>
                <a:latin typeface="Comic Sans MS" panose="030F0702030302020204" pitchFamily="66" charset="0"/>
              </a:rPr>
              <a:t>ikaluluwalhati</a:t>
            </a:r>
            <a:r>
              <a:rPr lang="en-PH" b="1" dirty="0">
                <a:solidFill>
                  <a:srgbClr val="7030A0"/>
                </a:solidFill>
                <a:latin typeface="Comic Sans MS" panose="030F0702030302020204" pitchFamily="66" charset="0"/>
              </a:rPr>
              <a:t> at </a:t>
            </a:r>
            <a:r>
              <a:rPr lang="en-PH" b="1" dirty="0" err="1">
                <a:solidFill>
                  <a:srgbClr val="7030A0"/>
                </a:solidFill>
                <a:latin typeface="Comic Sans MS" panose="030F0702030302020204" pitchFamily="66" charset="0"/>
              </a:rPr>
              <a:t>ikapupuri</a:t>
            </a:r>
            <a:r>
              <a:rPr lang="en-PH" b="1" dirty="0">
                <a:solidFill>
                  <a:srgbClr val="7030A0"/>
                </a:solidFill>
                <a:latin typeface="Comic Sans MS" panose="030F0702030302020204" pitchFamily="66" charset="0"/>
              </a:rPr>
              <a:t> ng Dios</a:t>
            </a:r>
            <a:r>
              <a:rPr lang="en" b="1" noProof="0" dirty="0">
                <a:solidFill>
                  <a:srgbClr val="7030A0"/>
                </a:solidFill>
                <a:latin typeface="Comic Sans MS" panose="030F0702030302020204" pitchFamily="66" charset="0"/>
              </a:rPr>
              <a:t>.” </a:t>
            </a:r>
            <a:r>
              <a:rPr lang="en" sz="1400" b="1" noProof="0" dirty="0">
                <a:solidFill>
                  <a:srgbClr val="7030A0"/>
                </a:solidFill>
                <a:latin typeface="Comic Sans MS" panose="030F0702030302020204" pitchFamily="66" charset="0"/>
              </a:rPr>
              <a:t>(Filipos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199523" y="1916722"/>
            <a:ext cx="4559473" cy="1015663"/>
          </a:xfrm>
          <a:prstGeom prst="rect">
            <a:avLst/>
          </a:prstGeom>
          <a:noFill/>
        </p:spPr>
        <p:txBody>
          <a:bodyPr wrap="square" rtlCol="0">
            <a:spAutoFit/>
          </a:bodyPr>
          <a:lstStyle/>
          <a:p>
            <a:pPr>
              <a:spcBef>
                <a:spcPts val="600"/>
              </a:spcBef>
            </a:pPr>
            <a:r>
              <a:rPr lang="en" sz="2000" b="1" noProof="0" dirty="0"/>
              <a:t>Maaari nating isipin ang motivation sa panalangin ni Pablo na “kinadenang dahilan” (Fil.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noProof="0" dirty="0"/>
              <a:t>Paano “lumago ng mainam” ang ating pag-ibig? Bakit mahalaga ito sa Kristyanong pamumuhay?</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05938" y="4596896"/>
            <a:ext cx="2131931" cy="2165246"/>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1784986" y="3225800"/>
            <a:ext cx="5570854"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PAGPAPASALAMAT AT PANANALANGIN SA KAHIRAPAN</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a:t>
            </a:r>
            <a:r>
              <a:rPr lang="en-PH" b="1" dirty="0" err="1">
                <a:effectLst>
                  <a:outerShdw blurRad="38100" dist="38100" dir="2700000" algn="tl">
                    <a:srgbClr val="000000">
                      <a:alpha val="43137"/>
                    </a:srgbClr>
                  </a:outerShdw>
                </a:effectLst>
                <a:latin typeface="Comic Sans MS" panose="030F0702030302020204" pitchFamily="66" charset="0"/>
              </a:rPr>
              <a:t>Ngayon</a:t>
            </a:r>
            <a:r>
              <a:rPr lang="en-PH" b="1" dirty="0">
                <a:effectLst>
                  <a:outerShdw blurRad="38100" dist="38100" dir="2700000" algn="tl">
                    <a:srgbClr val="000000">
                      <a:alpha val="43137"/>
                    </a:srgbClr>
                  </a:outerShdw>
                </a:effectLst>
                <a:latin typeface="Comic Sans MS" panose="030F0702030302020204" pitchFamily="66" charset="0"/>
              </a:rPr>
              <a:t> </a:t>
            </a:r>
            <a:r>
              <a:rPr lang="en-PH" b="1" dirty="0" err="1">
                <a:effectLst>
                  <a:outerShdw blurRad="38100" dist="38100" dir="2700000" algn="tl">
                    <a:srgbClr val="000000">
                      <a:alpha val="43137"/>
                    </a:srgbClr>
                  </a:outerShdw>
                </a:effectLst>
                <a:latin typeface="Comic Sans MS" panose="030F0702030302020204" pitchFamily="66" charset="0"/>
              </a:rPr>
              <a:t>ibig</a:t>
            </a:r>
            <a:r>
              <a:rPr lang="en-PH" b="1" dirty="0">
                <a:effectLst>
                  <a:outerShdw blurRad="38100" dist="38100" dir="2700000" algn="tl">
                    <a:srgbClr val="000000">
                      <a:alpha val="43137"/>
                    </a:srgbClr>
                  </a:outerShdw>
                </a:effectLst>
                <a:latin typeface="Comic Sans MS" panose="030F0702030302020204" pitchFamily="66" charset="0"/>
              </a:rPr>
              <a:t> ko na </a:t>
            </a:r>
            <a:r>
              <a:rPr lang="en-PH" b="1" dirty="0" err="1">
                <a:effectLst>
                  <a:outerShdw blurRad="38100" dist="38100" dir="2700000" algn="tl">
                    <a:srgbClr val="000000">
                      <a:alpha val="43137"/>
                    </a:srgbClr>
                  </a:outerShdw>
                </a:effectLst>
                <a:latin typeface="Comic Sans MS" panose="030F0702030302020204" pitchFamily="66" charset="0"/>
              </a:rPr>
              <a:t>inyong</a:t>
            </a:r>
            <a:r>
              <a:rPr lang="en-PH" b="1" dirty="0">
                <a:effectLst>
                  <a:outerShdw blurRad="38100" dist="38100" dir="2700000" algn="tl">
                    <a:srgbClr val="000000">
                      <a:alpha val="43137"/>
                    </a:srgbClr>
                  </a:outerShdw>
                </a:effectLst>
                <a:latin typeface="Comic Sans MS" panose="030F0702030302020204" pitchFamily="66" charset="0"/>
              </a:rPr>
              <a:t> </a:t>
            </a:r>
            <a:r>
              <a:rPr lang="en-PH" b="1" dirty="0" err="1">
                <a:effectLst>
                  <a:outerShdw blurRad="38100" dist="38100" dir="2700000" algn="tl">
                    <a:srgbClr val="000000">
                      <a:alpha val="43137"/>
                    </a:srgbClr>
                  </a:outerShdw>
                </a:effectLst>
                <a:latin typeface="Comic Sans MS" panose="030F0702030302020204" pitchFamily="66" charset="0"/>
              </a:rPr>
              <a:t>maalaman</a:t>
            </a:r>
            <a:r>
              <a:rPr lang="en-PH" b="1" dirty="0">
                <a:effectLst>
                  <a:outerShdw blurRad="38100" dist="38100" dir="2700000" algn="tl">
                    <a:srgbClr val="000000">
                      <a:alpha val="43137"/>
                    </a:srgbClr>
                  </a:outerShdw>
                </a:effectLst>
                <a:latin typeface="Comic Sans MS" panose="030F0702030302020204" pitchFamily="66" charset="0"/>
              </a:rPr>
              <a:t>, mga </a:t>
            </a:r>
            <a:r>
              <a:rPr lang="en-PH" b="1" dirty="0" err="1">
                <a:effectLst>
                  <a:outerShdw blurRad="38100" dist="38100" dir="2700000" algn="tl">
                    <a:srgbClr val="000000">
                      <a:alpha val="43137"/>
                    </a:srgbClr>
                  </a:outerShdw>
                </a:effectLst>
                <a:latin typeface="Comic Sans MS" panose="030F0702030302020204" pitchFamily="66" charset="0"/>
              </a:rPr>
              <a:t>kapatid</a:t>
            </a:r>
            <a:r>
              <a:rPr lang="en-PH" b="1" dirty="0">
                <a:effectLst>
                  <a:outerShdw blurRad="38100" dist="38100" dir="2700000" algn="tl">
                    <a:srgbClr val="000000">
                      <a:alpha val="43137"/>
                    </a:srgbClr>
                  </a:outerShdw>
                </a:effectLst>
                <a:latin typeface="Comic Sans MS" panose="030F0702030302020204" pitchFamily="66" charset="0"/>
              </a:rPr>
              <a:t>, na ang mga bagay na </a:t>
            </a:r>
            <a:r>
              <a:rPr lang="en-PH" b="1" dirty="0" err="1">
                <a:effectLst>
                  <a:outerShdw blurRad="38100" dist="38100" dir="2700000" algn="tl">
                    <a:srgbClr val="000000">
                      <a:alpha val="43137"/>
                    </a:srgbClr>
                  </a:outerShdw>
                </a:effectLst>
                <a:latin typeface="Comic Sans MS" panose="030F0702030302020204" pitchFamily="66" charset="0"/>
              </a:rPr>
              <a:t>nangyari</a:t>
            </a:r>
            <a:r>
              <a:rPr lang="en-PH" b="1" dirty="0">
                <a:effectLst>
                  <a:outerShdw blurRad="38100" dist="38100" dir="2700000" algn="tl">
                    <a:srgbClr val="000000">
                      <a:alpha val="43137"/>
                    </a:srgbClr>
                  </a:outerShdw>
                </a:effectLst>
                <a:latin typeface="Comic Sans MS" panose="030F0702030302020204" pitchFamily="66" charset="0"/>
              </a:rPr>
              <a:t> sa akin ay </a:t>
            </a:r>
            <a:r>
              <a:rPr lang="en-PH" b="1" dirty="0" err="1">
                <a:effectLst>
                  <a:outerShdw blurRad="38100" dist="38100" dir="2700000" algn="tl">
                    <a:srgbClr val="000000">
                      <a:alpha val="43137"/>
                    </a:srgbClr>
                  </a:outerShdw>
                </a:effectLst>
                <a:latin typeface="Comic Sans MS" panose="030F0702030302020204" pitchFamily="66" charset="0"/>
              </a:rPr>
              <a:t>nangyari</a:t>
            </a:r>
            <a:r>
              <a:rPr lang="en-PH" b="1" dirty="0">
                <a:effectLst>
                  <a:outerShdw blurRad="38100" dist="38100" dir="2700000" algn="tl">
                    <a:srgbClr val="000000">
                      <a:alpha val="43137"/>
                    </a:srgbClr>
                  </a:outerShdw>
                </a:effectLst>
                <a:latin typeface="Comic Sans MS" panose="030F0702030302020204" pitchFamily="66" charset="0"/>
              </a:rPr>
              <a:t> sa </a:t>
            </a:r>
            <a:r>
              <a:rPr lang="en-PH" b="1" dirty="0" err="1">
                <a:effectLst>
                  <a:outerShdw blurRad="38100" dist="38100" dir="2700000" algn="tl">
                    <a:srgbClr val="000000">
                      <a:alpha val="43137"/>
                    </a:srgbClr>
                  </a:outerShdw>
                </a:effectLst>
                <a:latin typeface="Comic Sans MS" panose="030F0702030302020204" pitchFamily="66" charset="0"/>
              </a:rPr>
              <a:t>lalong</a:t>
            </a:r>
            <a:r>
              <a:rPr lang="en-PH" b="1" dirty="0">
                <a:effectLst>
                  <a:outerShdw blurRad="38100" dist="38100" dir="2700000" algn="tl">
                    <a:srgbClr val="000000">
                      <a:alpha val="43137"/>
                    </a:srgbClr>
                  </a:outerShdw>
                </a:effectLst>
                <a:latin typeface="Comic Sans MS" panose="030F0702030302020204" pitchFamily="66" charset="0"/>
              </a:rPr>
              <a:t> </a:t>
            </a:r>
            <a:r>
              <a:rPr lang="en-PH" b="1" dirty="0" err="1">
                <a:effectLst>
                  <a:outerShdw blurRad="38100" dist="38100" dir="2700000" algn="tl">
                    <a:srgbClr val="000000">
                      <a:alpha val="43137"/>
                    </a:srgbClr>
                  </a:outerShdw>
                </a:effectLst>
                <a:latin typeface="Comic Sans MS" panose="030F0702030302020204" pitchFamily="66" charset="0"/>
              </a:rPr>
              <a:t>ikasusulong</a:t>
            </a:r>
            <a:r>
              <a:rPr lang="en-PH" b="1" dirty="0">
                <a:effectLst>
                  <a:outerShdw blurRad="38100" dist="38100" dir="2700000" algn="tl">
                    <a:srgbClr val="000000">
                      <a:alpha val="43137"/>
                    </a:srgbClr>
                  </a:outerShdw>
                </a:effectLst>
                <a:latin typeface="Comic Sans MS" panose="030F0702030302020204" pitchFamily="66" charset="0"/>
              </a:rPr>
              <a:t> ng </a:t>
            </a:r>
            <a:r>
              <a:rPr lang="en-PH" b="1" dirty="0" err="1">
                <a:effectLst>
                  <a:outerShdw blurRad="38100" dist="38100" dir="2700000" algn="tl">
                    <a:srgbClr val="000000">
                      <a:alpha val="43137"/>
                    </a:srgbClr>
                  </a:outerShdw>
                </a:effectLst>
                <a:latin typeface="Comic Sans MS" panose="030F0702030302020204" pitchFamily="66" charset="0"/>
              </a:rPr>
              <a:t>evangelio</a:t>
            </a:r>
            <a:r>
              <a:rPr lang="en" b="1" noProof="0" dirty="0">
                <a:effectLst>
                  <a:outerShdw blurRad="38100" dist="38100" dir="2700000" algn="tl">
                    <a:srgbClr val="000000">
                      <a:alpha val="43137"/>
                    </a:srgbClr>
                  </a:outerShdw>
                </a:effectLst>
                <a:latin typeface="Comic Sans MS" panose="030F0702030302020204" pitchFamily="66" charset="0"/>
              </a:rPr>
              <a:t>.”       </a:t>
            </a:r>
            <a:r>
              <a:rPr lang="en" sz="1400" b="1" noProof="0" dirty="0">
                <a:effectLst>
                  <a:outerShdw blurRad="38100" dist="38100" dir="2700000" algn="tl">
                    <a:srgbClr val="000000">
                      <a:alpha val="43137"/>
                    </a:srgbClr>
                  </a:outerShdw>
                </a:effectLst>
                <a:latin typeface="Comic Sans MS" panose="030F0702030302020204" pitchFamily="66" charset="0"/>
              </a:rPr>
              <a:t>(Filipos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PAGKAKATAONG IPAGTANGGOL ANG EBANGHELYO</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n" sz="2000" b="1" noProof="0" dirty="0"/>
              <a:t>Nang malaman ng mga taga Filipos na nakulong si Pablo sa Roma, malungkot sila ng mainam, at pinadala nila si Epafroditus na may pantulong para sa apostol (Fil.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en" sz="2000" b="1" noProof="0" dirty="0"/>
              <a:t>Malayo sa pagkabalisa, nagpasalamat si P</a:t>
            </a:r>
            <a:r>
              <a:rPr lang="en-PH" sz="2000" b="1" noProof="0" dirty="0"/>
              <a:t>a</a:t>
            </a:r>
            <a:r>
              <a:rPr lang="en" sz="2000" b="1" noProof="0" dirty="0"/>
              <a:t>blo sa Dios sa pagkakakulong. Bakit nagpasalamat? Dahil sa ganitong paraan ay nakapangaral siya sa, kung hindi sana, ay hindi niya maaabot (Fil.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2136" cy="2246769"/>
          </a:xfrm>
          <a:prstGeom prst="rect">
            <a:avLst/>
          </a:prstGeom>
          <a:noFill/>
        </p:spPr>
        <p:txBody>
          <a:bodyPr wrap="square">
            <a:spAutoFit/>
          </a:bodyPr>
          <a:lstStyle/>
          <a:p>
            <a:pPr>
              <a:spcBef>
                <a:spcPts val="600"/>
              </a:spcBef>
            </a:pPr>
            <a:r>
              <a:rPr lang="en-PH" sz="2000" b="1" noProof="0" dirty="0"/>
              <a:t>D</a:t>
            </a:r>
            <a:r>
              <a:rPr lang="en" sz="2000" b="1" noProof="0" dirty="0"/>
              <a:t>agdag pa dito, sa pagkakita sa saloobin ng apostol, napasigla ang ilang mga tapat na kapatid, at nagsimulang ipangaral ang ebanghelyo sa kabila ng mga kahirapang naranasan (Fil.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857944" cy="1261884"/>
          </a:xfrm>
          <a:prstGeom prst="rect">
            <a:avLst/>
          </a:prstGeom>
          <a:noFill/>
        </p:spPr>
        <p:txBody>
          <a:bodyPr wrap="square">
            <a:spAutoFit/>
          </a:bodyPr>
          <a:lstStyle/>
          <a:p>
            <a:pPr>
              <a:spcBef>
                <a:spcPts val="600"/>
              </a:spcBef>
            </a:pPr>
            <a:r>
              <a:rPr lang="en" sz="1900" b="1" noProof="0" dirty="0"/>
              <a:t>Ang iba, sa pag-iisip na magiging mahirap kay Pablo ang hayagang pagbabahagi ng ebanghelyo, ay tumulong rin–ng di sinasadya– upang ikalat ito (Fil.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PH" sz="3600" b="1" noProof="0" dirty="0">
                <a:ln/>
                <a:solidFill>
                  <a:schemeClr val="accent6">
                    <a:lumMod val="50000"/>
                  </a:schemeClr>
                </a:solidFill>
              </a:rPr>
              <a:t>Mga </a:t>
            </a:r>
            <a:r>
              <a:rPr lang="en-PH" sz="3600" b="1" noProof="0" dirty="0" err="1">
                <a:ln/>
                <a:solidFill>
                  <a:schemeClr val="accent6">
                    <a:lumMod val="50000"/>
                  </a:schemeClr>
                </a:solidFill>
              </a:rPr>
              <a:t>dahilan</a:t>
            </a:r>
            <a:r>
              <a:rPr lang="en-PH" sz="3600" b="1" noProof="0" dirty="0">
                <a:ln/>
                <a:solidFill>
                  <a:schemeClr val="accent6">
                    <a:lumMod val="50000"/>
                  </a:schemeClr>
                </a:solidFill>
              </a:rPr>
              <a:t> ng </a:t>
            </a:r>
            <a:r>
              <a:rPr lang="en-PH" sz="3600" b="1" noProof="0" dirty="0" err="1">
                <a:ln/>
                <a:solidFill>
                  <a:schemeClr val="accent6">
                    <a:lumMod val="50000"/>
                  </a:schemeClr>
                </a:solidFill>
              </a:rPr>
              <a:t>pagpapasalamat</a:t>
            </a:r>
            <a:r>
              <a:rPr lang="en-PH" sz="3600" b="1" noProof="0" dirty="0">
                <a:ln/>
                <a:solidFill>
                  <a:schemeClr val="accent6">
                    <a:lumMod val="50000"/>
                  </a:schemeClr>
                </a:solidFill>
              </a:rPr>
              <a:t> at </a:t>
            </a:r>
            <a:r>
              <a:rPr lang="en-PH" sz="3600" b="1" noProof="0" dirty="0" err="1">
                <a:ln/>
                <a:solidFill>
                  <a:schemeClr val="accent6">
                    <a:lumMod val="50000"/>
                  </a:schemeClr>
                </a:solidFill>
              </a:rPr>
              <a:t>pananalangin</a:t>
            </a:r>
            <a:r>
              <a:rPr lang="en-PH" sz="3600" b="1" noProof="0" dirty="0">
                <a:ln/>
                <a:solidFill>
                  <a:schemeClr val="accent6">
                    <a:lumMod val="50000"/>
                  </a:schemeClr>
                </a:solidFill>
              </a:rPr>
              <a:t> sa </a:t>
            </a:r>
            <a:r>
              <a:rPr lang="en-PH" sz="3600" b="1" noProof="0" dirty="0" err="1">
                <a:ln/>
                <a:solidFill>
                  <a:schemeClr val="accent6">
                    <a:lumMod val="50000"/>
                  </a:schemeClr>
                </a:solidFill>
              </a:rPr>
              <a:t>liham</a:t>
            </a:r>
            <a:r>
              <a:rPr lang="en-PH" sz="3600" b="1" noProof="0" dirty="0">
                <a:ln/>
                <a:solidFill>
                  <a:schemeClr val="accent6">
                    <a:lumMod val="50000"/>
                  </a:schemeClr>
                </a:solidFill>
              </a:rPr>
              <a:t> sa </a:t>
            </a:r>
            <a:r>
              <a:rPr lang="en-PH" sz="3600" b="1" noProof="0" dirty="0" err="1">
                <a:ln/>
                <a:solidFill>
                  <a:schemeClr val="accent6">
                    <a:lumMod val="50000"/>
                  </a:schemeClr>
                </a:solidFill>
              </a:rPr>
              <a:t>Colosas</a:t>
            </a:r>
            <a:endParaRPr lang="en" sz="3600" b="1" noProof="0"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1586</TotalTime>
  <Words>1300</Words>
  <Application>Microsoft Office PowerPoint</Application>
  <PresentationFormat>Panorámica</PresentationFormat>
  <Paragraphs>64</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2025-12-29T07:58:33Z</dcterms:created>
  <dcterms:modified xsi:type="dcterms:W3CDTF">2026-01-08T15:15:43Z</dcterms:modified>
</cp:coreProperties>
</file>