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9" d="100"/>
          <a:sy n="29" d="100"/>
        </p:scale>
        <p:origin x="84" y="1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en" sz="2000" b="1" noProof="0" dirty="0">
              <a:effectLst>
                <a:outerShdw blurRad="38100" dist="38100" dir="2700000" algn="tl">
                  <a:srgbClr val="000000">
                    <a:alpha val="43137"/>
                  </a:srgbClr>
                </a:outerShdw>
              </a:effectLst>
            </a:rPr>
            <a:t>Bumili ng dalisay na ginto</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en" sz="1800" b="1" noProof="0" dirty="0">
              <a:effectLst/>
            </a:rPr>
            <a:t>H</a:t>
          </a:r>
          <a:r>
            <a:rPr lang="en-PH" sz="1800" b="1" noProof="0" dirty="0" err="1">
              <a:effectLst/>
            </a:rPr>
            <a:t>i</a:t>
          </a:r>
          <a:r>
            <a:rPr lang="en" sz="1800" b="1" noProof="0" dirty="0">
              <a:effectLst/>
            </a:rPr>
            <a:t>ndi tayo dapat makontento sa kalahating katotohanan o pakitang-tao lang na pag-aaral ng Biblia. Ating iwaksi ang mga doktrina ng tao (tinsel) at mag-aral ng mas malalim sa Biblia upang maalis ang mga kasiraan (dumi) mula sa pag-unawa natin dito.</a:t>
          </a:r>
          <a:endParaRPr lang="en"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en" sz="2000" b="1" noProof="0" dirty="0">
              <a:effectLst>
                <a:outerShdw blurRad="38100" dist="38100" dir="2700000" algn="tl">
                  <a:srgbClr val="000000">
                    <a:alpha val="43137"/>
                  </a:srgbClr>
                </a:outerShdw>
              </a:effectLst>
            </a:rPr>
            <a:t>Bumili ng pu</a:t>
          </a:r>
          <a:r>
            <a:rPr lang="en-PH" sz="2000" b="1" noProof="0" dirty="0">
              <a:effectLst>
                <a:outerShdw blurRad="38100" dist="38100" dir="2700000" algn="tl">
                  <a:srgbClr val="000000">
                    <a:alpha val="43137"/>
                  </a:srgbClr>
                </a:outerShdw>
              </a:effectLst>
            </a:rPr>
            <a:t>t</a:t>
          </a:r>
          <a:r>
            <a:rPr lang="en" sz="2000" b="1" noProof="0" dirty="0">
              <a:effectLst>
                <a:outerShdw blurRad="38100" dist="38100" dir="2700000" algn="tl">
                  <a:srgbClr val="000000">
                    <a:alpha val="43137"/>
                  </a:srgbClr>
                </a:outerShdw>
              </a:effectLst>
            </a:rPr>
            <a:t>ing damit</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en" sz="1800" b="1" noProof="0" dirty="0">
              <a:effectLst/>
            </a:rPr>
            <a:t>Tanggapin ang katuwiran ni Jesus bilang tanging daan sa kaligtasan. Ang pagpapakita ng sarili nating mabubuting mga gawain sa Dios ay pagpapakita na tayo ay hubad sa Kanyang harapan.</a:t>
          </a:r>
          <a:endParaRPr lang="en"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en" sz="1600" b="1" noProof="0" dirty="0">
              <a:effectLst>
                <a:outerShdw blurRad="38100" dist="38100" dir="2700000" algn="tl">
                  <a:srgbClr val="000000">
                    <a:alpha val="43137"/>
                  </a:srgbClr>
                </a:outerShdw>
              </a:effectLst>
            </a:rPr>
            <a:t>Bumili ng pampatak sa mata</a:t>
          </a:r>
          <a:endParaRPr lang="en" sz="16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en" sz="1700" b="1" noProof="0" dirty="0">
              <a:effectLst/>
            </a:rPr>
            <a:t>Tanggapin ang Banal na Espiritu. </a:t>
          </a:r>
          <a:r>
            <a:rPr lang="en-PH" sz="1700" b="1" noProof="0" dirty="0">
              <a:effectLst/>
            </a:rPr>
            <a:t>T</a:t>
          </a:r>
          <a:r>
            <a:rPr lang="en" sz="1700" b="1" noProof="0" dirty="0">
              <a:effectLst/>
            </a:rPr>
            <a:t>anging Siya ang makakapagbigay sa atin ng espiritwal na pag-unawa at magpapatotoo ng ating tunay na kalagayan (Juan 16:8).</a:t>
          </a:r>
          <a:endParaRPr lang="en" sz="17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en" sz="1800" b="1" noProof="0" dirty="0"/>
            <a:t>N</a:t>
          </a:r>
          <a:r>
            <a:rPr lang="en-PH" sz="1800" b="1" noProof="0" dirty="0"/>
            <a:t>a</a:t>
          </a:r>
          <a:r>
            <a:rPr lang="en" sz="1800" b="1" noProof="0" dirty="0"/>
            <a:t>gpasya Syang likhain tayo</a:t>
          </a:r>
          <a:br>
            <a:rPr lang="en" sz="1800" b="1" noProof="0" dirty="0"/>
          </a:br>
          <a:r>
            <a:rPr lang="en" sz="1800" b="1" noProof="0" dirty="0"/>
            <a:t>(Gen. 2:7)</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en" sz="1600" b="1" noProof="0" dirty="0"/>
            <a:t>Hinahanap Nya tayo kung tayo ay nagkakasala (Gen. 3:8-9)</a:t>
          </a:r>
          <a:endParaRPr lang="en" sz="16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en" sz="1600" b="1" noProof="0" dirty="0"/>
            <a:t>Ibinigay Nya ang Sarili upang maligtas tayo (Juan 3:16)</a:t>
          </a:r>
          <a:endParaRPr lang="en" sz="16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en" sz="1600" b="1" noProof="0" dirty="0"/>
            <a:t>Nais Nyang ibigay sa atin ang gantimpala: umupo kasama Nya, at masiyahan kasama Nya sa walanghanggan (Apoc. 3:21)</a:t>
          </a:r>
          <a:endParaRPr lang="en" sz="16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en" sz="2000" b="1" noProof="0" dirty="0">
              <a:effectLst>
                <a:outerShdw blurRad="38100" dist="38100" dir="2700000" algn="tl">
                  <a:srgbClr val="000000">
                    <a:alpha val="43137"/>
                  </a:srgbClr>
                </a:outerShdw>
              </a:effectLst>
            </a:rPr>
            <a:t>S</a:t>
          </a:r>
          <a:r>
            <a:rPr lang="en-PH" sz="2000" b="1" noProof="0" dirty="0" err="1">
              <a:effectLst>
                <a:outerShdw blurRad="38100" dist="38100" dir="2700000" algn="tl">
                  <a:srgbClr val="000000">
                    <a:alpha val="43137"/>
                  </a:srgbClr>
                </a:outerShdw>
              </a:effectLst>
            </a:rPr>
            <a:t>i</a:t>
          </a:r>
          <a:r>
            <a:rPr lang="en" sz="2000" b="1" noProof="0" dirty="0">
              <a:effectLst>
                <a:outerShdw blurRad="38100" dist="38100" dir="2700000" algn="tl">
                  <a:srgbClr val="000000">
                    <a:alpha val="43137"/>
                  </a:srgbClr>
                </a:outerShdw>
              </a:effectLst>
            </a:rPr>
            <a:t>ya ang ating Mang-aaliw </a:t>
          </a:r>
          <a:r>
            <a:rPr lang="en" sz="1800" b="1" noProof="0" dirty="0">
              <a:effectLst>
                <a:outerShdw blurRad="38100" dist="38100" dir="2700000" algn="tl">
                  <a:srgbClr val="000000">
                    <a:alpha val="43137"/>
                  </a:srgbClr>
                </a:outerShdw>
              </a:effectLst>
            </a:rPr>
            <a:t>(Jn. 14:16-17)</a:t>
          </a:r>
          <a:endParaRPr lang="en" sz="20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en" sz="1800" b="1" noProof="0" dirty="0">
              <a:effectLst>
                <a:outerShdw blurRad="38100" dist="38100" dir="2700000" algn="tl">
                  <a:srgbClr val="000000">
                    <a:alpha val="43137"/>
                  </a:srgbClr>
                </a:outerShdw>
              </a:effectLst>
            </a:rPr>
            <a:t>Ipinahayag Nya si Jesus sa atin (Jn. 15:26)</a:t>
          </a:r>
          <a:endParaRPr lang="en" sz="18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en" sz="1800" b="1" noProof="0" dirty="0">
              <a:effectLst>
                <a:outerShdw blurRad="38100" dist="38100" dir="2700000" algn="tl">
                  <a:srgbClr val="000000">
                    <a:alpha val="43137"/>
                  </a:srgbClr>
                </a:outerShdw>
              </a:effectLst>
            </a:rPr>
            <a:t>Hinahatulan tayo sa ating mga kasalanan (Jn. 16:8)</a:t>
          </a:r>
          <a:endParaRPr lang="en" sz="18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en" sz="1800" b="1" noProof="0" dirty="0">
              <a:effectLst>
                <a:outerShdw blurRad="38100" dist="38100" dir="2700000" algn="tl">
                  <a:srgbClr val="000000">
                    <a:alpha val="43137"/>
                  </a:srgbClr>
                </a:outerShdw>
              </a:effectLst>
            </a:rPr>
            <a:t>Ginagabayan tayo sa buong katotohanan (Jn. 16:13)</a:t>
          </a:r>
          <a:endParaRPr lang="en" sz="18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H</a:t>
          </a:r>
          <a:r>
            <a:rPr lang="en-PH" sz="1800" b="1" kern="1200" noProof="0" dirty="0" err="1">
              <a:effectLst/>
            </a:rPr>
            <a:t>i</a:t>
          </a:r>
          <a:r>
            <a:rPr lang="en" sz="1800" b="1" kern="1200" noProof="0" dirty="0">
              <a:effectLst/>
            </a:rPr>
            <a:t>ndi tayo dapat makontento sa kalahating katotohanan o pakitang-tao lang na pag-aaral ng Biblia. Ating iwaksi ang mga doktrina ng tao (tinsel) at mag-aral ng mas malalim sa Biblia upang maalis ang mga kasiraan (dumi) mula sa pag-unawa natin dito.</a:t>
          </a:r>
          <a:endParaRPr lang="en" sz="1800" kern="1200" noProof="0" dirty="0">
            <a:effectLst/>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Bumili ng dalisay na ginto</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Tanggapin ang katuwiran ni Jesus bilang tanging daan sa kaligtasan. Ang pagpapakita ng sarili nating mabubuting mga gawain sa Dios ay pagpapakita na tayo ay hubad sa Kanyang harapan.</a:t>
          </a:r>
          <a:endParaRPr lang="en" sz="18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Bumili ng pu</a:t>
          </a:r>
          <a:r>
            <a:rPr lang="en-PH" sz="2000" b="1" kern="1200" noProof="0" dirty="0">
              <a:effectLst>
                <a:outerShdw blurRad="38100" dist="38100" dir="2700000" algn="tl">
                  <a:srgbClr val="000000">
                    <a:alpha val="43137"/>
                  </a:srgbClr>
                </a:outerShdw>
              </a:effectLst>
            </a:rPr>
            <a:t>t</a:t>
          </a:r>
          <a:r>
            <a:rPr lang="en" sz="2000" b="1" kern="1200" noProof="0" dirty="0">
              <a:effectLst>
                <a:outerShdw blurRad="38100" dist="38100" dir="2700000" algn="tl">
                  <a:srgbClr val="000000">
                    <a:alpha val="43137"/>
                  </a:srgbClr>
                </a:outerShdw>
              </a:effectLst>
            </a:rPr>
            <a:t>ing damit</a:t>
          </a:r>
          <a:endParaRPr lang="en"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ctr" defTabSz="755650">
            <a:lnSpc>
              <a:spcPct val="90000"/>
            </a:lnSpc>
            <a:spcBef>
              <a:spcPct val="0"/>
            </a:spcBef>
            <a:spcAft>
              <a:spcPct val="35000"/>
            </a:spcAft>
            <a:buNone/>
          </a:pPr>
          <a:r>
            <a:rPr lang="en" sz="1700" b="1" kern="1200" noProof="0" dirty="0">
              <a:effectLst/>
            </a:rPr>
            <a:t>Tanggapin ang Banal na Espiritu. </a:t>
          </a:r>
          <a:r>
            <a:rPr lang="en-PH" sz="1700" b="1" kern="1200" noProof="0" dirty="0">
              <a:effectLst/>
            </a:rPr>
            <a:t>T</a:t>
          </a:r>
          <a:r>
            <a:rPr lang="en" sz="1700" b="1" kern="1200" noProof="0" dirty="0">
              <a:effectLst/>
            </a:rPr>
            <a:t>anging Siya ang makakapagbigay sa atin ng espiritwal na pag-unawa at magpapatotoo ng ating tunay na kalagayan (Juan 16:8).</a:t>
          </a:r>
          <a:endParaRPr lang="en" sz="1700" kern="1200" noProof="0" dirty="0">
            <a:effectLst/>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noProof="0" dirty="0">
              <a:effectLst>
                <a:outerShdw blurRad="38100" dist="38100" dir="2700000" algn="tl">
                  <a:srgbClr val="000000">
                    <a:alpha val="43137"/>
                  </a:srgbClr>
                </a:outerShdw>
              </a:effectLst>
            </a:rPr>
            <a:t>Bumili ng pampatak sa mata</a:t>
          </a:r>
          <a:endParaRPr lang="en" sz="1600" kern="1200" noProof="0" dirty="0">
            <a:effectLst>
              <a:outerShdw blurRad="38100" dist="38100" dir="2700000" algn="tl">
                <a:srgbClr val="000000">
                  <a:alpha val="43137"/>
                </a:srgbClr>
              </a:outerShdw>
            </a:effectLst>
          </a:endParaRP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N</a:t>
          </a:r>
          <a:r>
            <a:rPr lang="en-PH" sz="1800" b="1" kern="1200" noProof="0" dirty="0"/>
            <a:t>a</a:t>
          </a:r>
          <a:r>
            <a:rPr lang="en" sz="1800" b="1" kern="1200" noProof="0" dirty="0"/>
            <a:t>gpasya Syang likhain tayo</a:t>
          </a:r>
          <a:br>
            <a:rPr lang="en" sz="1800" b="1" kern="1200" noProof="0" dirty="0"/>
          </a:br>
          <a:r>
            <a:rPr lang="en" sz="1800" b="1" kern="1200" noProof="0" dirty="0"/>
            <a:t>(Gen. 2:7)</a:t>
          </a:r>
          <a:endParaRPr lang="en" sz="1800" kern="1200" noProof="0" dirty="0"/>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noProof="0" dirty="0"/>
            <a:t>Hinahanap Nya tayo kung tayo ay nagkakasala (Gen. 3:8-9)</a:t>
          </a:r>
          <a:endParaRPr lang="en" sz="1600" kern="1200" noProof="0" dirty="0"/>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noProof="0" dirty="0"/>
            <a:t>Ibinigay Nya ang Sarili upang maligtas tayo (Juan 3:16)</a:t>
          </a:r>
          <a:endParaRPr lang="en" sz="1600" kern="1200" noProof="0" dirty="0"/>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noProof="0" dirty="0"/>
            <a:t>Nais Nyang ibigay sa atin ang gantimpala: umupo kasama Nya, at masiyahan kasama Nya sa walanghanggan (Apoc. 3:21)</a:t>
          </a:r>
          <a:endParaRPr lang="en" sz="1600" kern="1200" noProof="0" dirty="0"/>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S</a:t>
          </a:r>
          <a:r>
            <a:rPr lang="en-PH" sz="2000" b="1" kern="1200" noProof="0" dirty="0" err="1">
              <a:effectLst>
                <a:outerShdw blurRad="38100" dist="38100" dir="2700000" algn="tl">
                  <a:srgbClr val="000000">
                    <a:alpha val="43137"/>
                  </a:srgbClr>
                </a:outerShdw>
              </a:effectLst>
            </a:rPr>
            <a:t>i</a:t>
          </a:r>
          <a:r>
            <a:rPr lang="en" sz="2000" b="1" kern="1200" noProof="0" dirty="0">
              <a:effectLst>
                <a:outerShdw blurRad="38100" dist="38100" dir="2700000" algn="tl">
                  <a:srgbClr val="000000">
                    <a:alpha val="43137"/>
                  </a:srgbClr>
                </a:outerShdw>
              </a:effectLst>
            </a:rPr>
            <a:t>ya ang ating Mang-aaliw </a:t>
          </a:r>
          <a:r>
            <a:rPr lang="en" sz="1800" b="1" kern="1200" noProof="0" dirty="0">
              <a:effectLst>
                <a:outerShdw blurRad="38100" dist="38100" dir="2700000" algn="tl">
                  <a:srgbClr val="000000">
                    <a:alpha val="43137"/>
                  </a:srgbClr>
                </a:outerShdw>
              </a:effectLst>
            </a:rPr>
            <a:t>(Jn. 14:16-17)</a:t>
          </a:r>
          <a:endParaRPr lang="en" sz="2000" kern="1200" noProof="0" dirty="0">
            <a:effectLst>
              <a:outerShdw blurRad="38100" dist="38100" dir="2700000" algn="tl">
                <a:srgbClr val="000000">
                  <a:alpha val="43137"/>
                </a:srgbClr>
              </a:outerShdw>
            </a:effectLst>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8580" rIns="128016"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Ipinahayag Nya si Jesus sa atin (Jn. 15:26)</a:t>
          </a:r>
          <a:endParaRPr lang="en" sz="1800" kern="1200" noProof="0" dirty="0">
            <a:effectLst>
              <a:outerShdw blurRad="38100" dist="38100" dir="2700000" algn="tl">
                <a:srgbClr val="000000">
                  <a:alpha val="43137"/>
                </a:srgbClr>
              </a:outerShdw>
            </a:effectLst>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8580" rIns="128016"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Hinahatulan tayo sa ating mga kasalanan (Jn. 16:8)</a:t>
          </a:r>
          <a:endParaRPr lang="en" sz="1800" kern="1200" noProof="0" dirty="0">
            <a:effectLst>
              <a:outerShdw blurRad="38100" dist="38100" dir="2700000" algn="tl">
                <a:srgbClr val="000000">
                  <a:alpha val="43137"/>
                </a:srgbClr>
              </a:outerShdw>
            </a:effectLst>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8580" rIns="128016"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Ginagabayan tayo sa buong katotohanan (Jn. 16:13)</a:t>
          </a:r>
          <a:endParaRPr lang="en" sz="1800" kern="1200" noProof="0" dirty="0">
            <a:effectLst>
              <a:outerShdw blurRad="38100" dist="38100" dir="2700000" algn="tl">
                <a:srgbClr val="000000">
                  <a:alpha val="43137"/>
                </a:srgbClr>
              </a:outerShdw>
            </a:effectLst>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03/04/2026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190875" y="-67734"/>
            <a:ext cx="9001125" cy="2800767"/>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en"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PAGSUSURI SA REYALIDAD</a:t>
            </a: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1920794" cy="584775"/>
          </a:xfrm>
          <a:prstGeom prst="rect">
            <a:avLst/>
          </a:prstGeom>
          <a:noFill/>
        </p:spPr>
        <p:txBody>
          <a:bodyPr wrap="square" rtlCol="0">
            <a:spAutoFit/>
          </a:bodyPr>
          <a:lstStyle/>
          <a:p>
            <a:r>
              <a:rPr lang="en" sz="1600" b="1" noProof="0" dirty="0">
                <a:solidFill>
                  <a:srgbClr val="D7AA80"/>
                </a:solidFill>
              </a:rPr>
              <a:t>Aralin 1 para sa ika-1 ng Abril,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ANG SANGA AT ANG PUNO</a:t>
            </a:r>
          </a:p>
        </p:txBody>
      </p:sp>
      <p:sp>
        <p:nvSpPr>
          <p:cNvPr id="7" name="CuadroTexto 6">
            <a:extLst>
              <a:ext uri="{FF2B5EF4-FFF2-40B4-BE49-F238E27FC236}">
                <a16:creationId xmlns:a16="http://schemas.microsoft.com/office/drawing/2014/main" id="{85E6C2DD-DDF9-ECCD-D953-0EA33403FC56}"/>
              </a:ext>
            </a:extLst>
          </p:cNvPr>
          <p:cNvSpPr txBox="1"/>
          <p:nvPr/>
        </p:nvSpPr>
        <p:spPr>
          <a:xfrm>
            <a:off x="149600" y="578910"/>
            <a:ext cx="11428037" cy="646331"/>
          </a:xfrm>
          <a:prstGeom prst="rect">
            <a:avLst/>
          </a:prstGeom>
          <a:noFill/>
        </p:spPr>
        <p:txBody>
          <a:bodyPr wrap="square">
            <a:spAutoFit/>
          </a:bodyPr>
          <a:lstStyle/>
          <a:p>
            <a:pPr algn="ct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Ako ang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puno</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ubas</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kayo ang mga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sanga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nananatili</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sa akin,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ako'y</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kaniya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siyang</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nagbubunga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marami</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sapagka't</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kung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kayo'y</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hiwalay</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sa akin ay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wala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kayong</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magagawa</a:t>
            </a: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(Juan 15:5)</a:t>
            </a:r>
            <a:endPar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1015663"/>
          </a:xfrm>
          <a:prstGeom prst="rect">
            <a:avLst/>
          </a:prstGeom>
          <a:noFill/>
        </p:spPr>
        <p:txBody>
          <a:bodyPr wrap="square" rtlCol="0">
            <a:spAutoFit/>
          </a:bodyPr>
          <a:lstStyle/>
          <a:p>
            <a:pPr>
              <a:spcBef>
                <a:spcPts val="600"/>
              </a:spcBef>
            </a:pPr>
            <a:r>
              <a:rPr lang="en" sz="2000" b="1" noProof="0" dirty="0"/>
              <a:t>B</a:t>
            </a:r>
            <a:r>
              <a:rPr lang="en-PH" sz="2000" b="1" noProof="0" dirty="0"/>
              <a:t>a</a:t>
            </a:r>
            <a:r>
              <a:rPr lang="en" sz="2000" b="1" noProof="0" dirty="0"/>
              <a:t>go Sya namatay, ipinahayag ni Jesus na S</a:t>
            </a:r>
            <a:r>
              <a:rPr lang="en-PH" sz="2000" b="1" noProof="0" dirty="0" err="1"/>
              <a:t>i</a:t>
            </a:r>
            <a:r>
              <a:rPr lang="en" sz="2000" b="1" noProof="0" dirty="0"/>
              <a:t>ya “ang puno,” at ang Kanyang mga alagad “ang mga sanga.” Ano ang ibig Nyang sabihin nito?</a:t>
            </a:r>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5565" y="151473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49601" y="4863944"/>
            <a:ext cx="2115428" cy="1909398"/>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413645" y="4346417"/>
            <a:ext cx="6899945" cy="1323439"/>
          </a:xfrm>
          <a:prstGeom prst="rect">
            <a:avLst/>
          </a:prstGeom>
          <a:noFill/>
        </p:spPr>
        <p:txBody>
          <a:bodyPr wrap="square">
            <a:spAutoFit/>
          </a:bodyPr>
          <a:lstStyle/>
          <a:p>
            <a:pPr algn="r">
              <a:spcBef>
                <a:spcPts val="600"/>
              </a:spcBef>
            </a:pPr>
            <a:r>
              <a:rPr lang="en" sz="2000" b="1" noProof="0" dirty="0"/>
              <a:t>Ang pananatili kay Jesus ay panlaban sa pagkamalahininga ng mga taga-Laodicea. </a:t>
            </a:r>
            <a:r>
              <a:rPr lang="en-PH" sz="2000" b="1" dirty="0"/>
              <a:t>D</a:t>
            </a:r>
            <a:r>
              <a:rPr lang="en" sz="2000" b="1" dirty="0"/>
              <a:t>agdag pa dito</a:t>
            </a:r>
            <a:r>
              <a:rPr lang="en" sz="2000" b="1" noProof="0" dirty="0"/>
              <a:t>, ito ay bukal ng kaligayahan (Juan 5:11). Ngunit paano tayo mananatili kay Jesus?</a:t>
            </a: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413645" y="5640741"/>
            <a:ext cx="6899944" cy="1015663"/>
          </a:xfrm>
          <a:prstGeom prst="rect">
            <a:avLst/>
          </a:prstGeom>
          <a:noFill/>
        </p:spPr>
        <p:txBody>
          <a:bodyPr wrap="square">
            <a:spAutoFit/>
          </a:bodyPr>
          <a:lstStyle/>
          <a:p>
            <a:pPr>
              <a:spcBef>
                <a:spcPts val="600"/>
              </a:spcBef>
            </a:pPr>
            <a:r>
              <a:rPr lang="en" sz="2000" b="1" noProof="0" dirty="0"/>
              <a:t>Sa paggawa ng nakalulugod sa Kanya, ‘yon ay, sa pagtupad ng Kanyang mga utos (Juan 15:10). Ito ay mapagmahal na tugon sa pag-ibig na ipinakita sa atin ng Dios (1 Juan 4:19).</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433101"/>
            <a:ext cx="7254089" cy="2246769"/>
          </a:xfrm>
          <a:prstGeom prst="rect">
            <a:avLst/>
          </a:prstGeom>
          <a:noFill/>
        </p:spPr>
        <p:txBody>
          <a:bodyPr wrap="square">
            <a:spAutoFit/>
          </a:bodyPr>
          <a:lstStyle/>
          <a:p>
            <a:pPr>
              <a:spcBef>
                <a:spcPts val="600"/>
              </a:spcBef>
            </a:pPr>
            <a:r>
              <a:rPr lang="en" sz="2000" b="1" noProof="0" dirty="0"/>
              <a:t>Maaaring mabuhay ang sanga ng saglit kahit hindi nakadugtong sa puno, ngunit sa huli ito ay malalanta. Upang hindi natin mawala nag buhay na walanghanggan, nakikiusap si Jesus sa atin: “</a:t>
            </a:r>
            <a:r>
              <a:rPr lang="es-ES" sz="2000" b="1" dirty="0" err="1"/>
              <a:t>Manatili</a:t>
            </a:r>
            <a:r>
              <a:rPr lang="es-ES" sz="2000" b="1" dirty="0"/>
              <a:t> sa </a:t>
            </a:r>
            <a:r>
              <a:rPr lang="es-ES" sz="2000" b="1" dirty="0" err="1"/>
              <a:t>Akin</a:t>
            </a:r>
            <a:r>
              <a:rPr lang="en" sz="2000" b="1" noProof="0" dirty="0"/>
              <a:t>” (Juan 15:4). Sa labing-isang talata ng talinhaga na sinabi ni Jesus tungkol sa puno at sanga, ginamit Nya ng 10 beseang pandiwang “manatili”. Marahil ito ay napakahalaga.</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en" sz="4400" b="1" spc="1000" noProof="0" dirty="0">
                <a:ln w="0"/>
                <a:solidFill>
                  <a:schemeClr val="bg1"/>
                </a:solidFill>
                <a:effectLst>
                  <a:innerShdw blurRad="63500" dist="50800" dir="13500000">
                    <a:srgbClr val="000000">
                      <a:alpha val="50000"/>
                    </a:srgbClr>
                  </a:innerShdw>
                </a:effectLst>
              </a:rPr>
              <a:t>ANG KATAS</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347663" y="572605"/>
            <a:ext cx="11496674" cy="646331"/>
          </a:xfrm>
          <a:prstGeom prst="rect">
            <a:avLst/>
          </a:prstGeom>
          <a:noFill/>
        </p:spPr>
        <p:txBody>
          <a:bodyPr wrap="square">
            <a:spAutoFit/>
          </a:bodyPr>
          <a:lstStyle/>
          <a:p>
            <a:pPr algn="ct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Kayo'y</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manatili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sa akin,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ako'y</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inyo</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Gaya ng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sanga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na di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makapagbunga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kaniyang</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sarili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maliban</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nakakabit</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puno</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gayon</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din naman kayo,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maliban</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kayo'y</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manatili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sa akin</a:t>
            </a: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(Juan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07886"/>
          </a:xfrm>
          <a:prstGeom prst="rect">
            <a:avLst/>
          </a:prstGeom>
          <a:noFill/>
        </p:spPr>
        <p:txBody>
          <a:bodyPr wrap="square" rtlCol="0">
            <a:spAutoFit/>
          </a:bodyPr>
          <a:lstStyle/>
          <a:p>
            <a:pPr>
              <a:spcBef>
                <a:spcPts val="600"/>
              </a:spcBef>
            </a:pPr>
            <a:r>
              <a:rPr lang="en" sz="2000" b="1" noProof="0" dirty="0"/>
              <a:t>Sa taglamig, ang mga sanga ay nakadikit sa puno, ngunit hindi sila nagbubunga. Bakit? Dahil hindi sila tumatanggap ng katas.</a:t>
            </a:r>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1968558217"/>
              </p:ext>
            </p:extLst>
          </p:nvPr>
        </p:nvGraphicFramePr>
        <p:xfrm>
          <a:off x="135267" y="475018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733044"/>
            <a:ext cx="8929227" cy="1015663"/>
          </a:xfrm>
          <a:prstGeom prst="rect">
            <a:avLst/>
          </a:prstGeom>
          <a:noFill/>
        </p:spPr>
        <p:txBody>
          <a:bodyPr wrap="square">
            <a:spAutoFit/>
          </a:bodyPr>
          <a:lstStyle/>
          <a:p>
            <a:pPr>
              <a:spcBef>
                <a:spcPts val="600"/>
              </a:spcBef>
            </a:pPr>
            <a:r>
              <a:rPr lang="en" sz="2000" b="1" noProof="0" dirty="0"/>
              <a:t>Sa parehong talumpati (Juan 14-17), nagbigay si Jesus sa atin ng paliwanag: A</a:t>
            </a:r>
            <a:r>
              <a:rPr lang="en-PH" sz="2000" b="1" noProof="0" dirty="0"/>
              <a:t>n</a:t>
            </a:r>
            <a:r>
              <a:rPr lang="en" sz="2000" b="1" noProof="0" dirty="0"/>
              <a:t>g Banal na Espiritu ang gumagawa sa atin upang mabigyan tayo ng buhay, kung gusto natin.</a:t>
            </a: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3086282"/>
            <a:ext cx="8929227" cy="707886"/>
          </a:xfrm>
          <a:prstGeom prst="rect">
            <a:avLst/>
          </a:prstGeom>
          <a:noFill/>
        </p:spPr>
        <p:txBody>
          <a:bodyPr wrap="square">
            <a:spAutoFit/>
          </a:bodyPr>
          <a:lstStyle/>
          <a:p>
            <a:pPr>
              <a:spcBef>
                <a:spcPts val="600"/>
              </a:spcBef>
            </a:pPr>
            <a:r>
              <a:rPr lang="en" sz="2000" b="1" noProof="0" dirty="0"/>
              <a:t>Kahit tayo ay malambot na mga talbos o putol na sanga, isa ang malinaw: kailangan natin ng katas ng puno. Saan natin maihahalintulad ang katas?</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2022687"/>
            <a:ext cx="8929227" cy="1015663"/>
          </a:xfrm>
          <a:prstGeom prst="rect">
            <a:avLst/>
          </a:prstGeom>
          <a:noFill/>
        </p:spPr>
        <p:txBody>
          <a:bodyPr wrap="square">
            <a:spAutoFit/>
          </a:bodyPr>
          <a:lstStyle/>
          <a:p>
            <a:pPr>
              <a:spcBef>
                <a:spcPts val="600"/>
              </a:spcBef>
            </a:pPr>
            <a:r>
              <a:rPr lang="en" sz="2000" b="1" noProof="0" dirty="0"/>
              <a:t>Tanging pagdating ng tagsibol nakakatanggap sila ng katas mula sa puno, at lumalabas ang mga supling (talbos). Ang salitang Griego na ginamit ni Juan ay maari ring tumukoy sa mga sanga na inalis at ibinalik sa puno.</a:t>
            </a: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836915" y="593255"/>
            <a:ext cx="10359023" cy="5632311"/>
          </a:xfrm>
          <a:prstGeom prst="rect">
            <a:avLst/>
          </a:prstGeom>
          <a:noFill/>
        </p:spPr>
        <p:txBody>
          <a:bodyPr wrap="square">
            <a:spAutoFit/>
          </a:bodyPr>
          <a:lstStyle/>
          <a:p>
            <a:pPr algn="just">
              <a:spcBef>
                <a:spcPts val="600"/>
              </a:spcBef>
            </a:pPr>
            <a:r>
              <a:rPr lang="en" sz="2400" b="1" noProof="0" dirty="0">
                <a:latin typeface="Constantia" panose="02030602050306030303" pitchFamily="18" charset="0"/>
              </a:rPr>
              <a:t>“A</a:t>
            </a:r>
            <a:r>
              <a:rPr lang="en-PH" sz="2400" b="1" noProof="0" dirty="0">
                <a:latin typeface="Constantia" panose="02030602050306030303" pitchFamily="18" charset="0"/>
              </a:rPr>
              <a:t>n</a:t>
            </a:r>
            <a:r>
              <a:rPr lang="en" sz="2400" b="1" noProof="0" dirty="0">
                <a:latin typeface="Constantia" panose="02030602050306030303" pitchFamily="18" charset="0"/>
              </a:rPr>
              <a:t>g inirerekomenda ditong ginto na pinadaan sa apoy ay pananampalataya at pag-ibig. Pinayaman nito ang puso; sapagkat ito ay nilinis hanggang maging dalisay, at habang sunusubukan ito ay mas lalo itong kumikinang. Ang put</a:t>
            </a:r>
            <a:r>
              <a:rPr lang="en-PH" sz="2400" b="1" noProof="0" dirty="0">
                <a:latin typeface="Constantia" panose="02030602050306030303" pitchFamily="18" charset="0"/>
              </a:rPr>
              <a:t>t</a:t>
            </a:r>
            <a:r>
              <a:rPr lang="en" sz="2400" b="1" noProof="0" dirty="0">
                <a:latin typeface="Constantia" panose="02030602050306030303" pitchFamily="18" charset="0"/>
              </a:rPr>
              <a:t>ing damit ay malinis na katangian, ang katuwiran ni Kristo na ibinihis sa makasalanan. Ito ay tunay na damit na makalangit, na mabibili lang ni Kristo para sa buhay na handang sumunod. Ang gamot sa mata ay karunungan at biyaya na tumutulong sa atin na maunawaan ang mabuti at masama, at mapansin ang kasalanan ano man ang pagpapanggap nito. Binigyan ng Dios ang Kanyang iglesia ng mata na dapat mapahiran ng karunungan, upang makakita sila ng malinaw; ngunit marami ang pumipiring sa mga mata ng iglesia kung kaya nila; dahil ayaw nilang makita ang kanilang mga ginagawa, baka sila ay masaway. Ang banal na gamot sa mata ay magdudulot ng malinaw na pag-unawa. Si Kristo ang bukal ng lahat ng biyaya. Sabi Nya: “B</a:t>
            </a:r>
            <a:r>
              <a:rPr lang="en-PH" sz="2400" b="1" noProof="0" dirty="0">
                <a:latin typeface="Constantia" panose="02030602050306030303" pitchFamily="18" charset="0"/>
              </a:rPr>
              <a:t>u</a:t>
            </a:r>
            <a:r>
              <a:rPr lang="en" sz="2400" b="1" noProof="0" dirty="0">
                <a:latin typeface="Constantia" panose="02030602050306030303" pitchFamily="18" charset="0"/>
              </a:rPr>
              <a:t>mili sa Akin” (</a:t>
            </a:r>
            <a:r>
              <a:rPr lang="en" b="1" dirty="0">
                <a:latin typeface="Constantia" panose="02030602050306030303" pitchFamily="18" charset="0"/>
              </a:rPr>
              <a:t>Apocalipsis</a:t>
            </a:r>
            <a:r>
              <a:rPr lang="en" b="1" noProof="0" dirty="0">
                <a:latin typeface="Constantia" panose="02030602050306030303" pitchFamily="18" charset="0"/>
              </a:rPr>
              <a:t> 3:18</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6980681" y="6115012"/>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091918" y="350379"/>
            <a:ext cx="3786624" cy="6155531"/>
          </a:xfrm>
          <a:prstGeom prst="rect">
            <a:avLst/>
          </a:prstGeom>
          <a:noFill/>
        </p:spPr>
        <p:txBody>
          <a:bodyPr wrap="square">
            <a:spAutoFit/>
          </a:bodyPr>
          <a:lstStyle/>
          <a:p>
            <a:pPr algn="ctr"/>
            <a:r>
              <a:rPr lang="en"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a:t>
            </a:r>
            <a:r>
              <a:rPr lang="en-US"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Kung </a:t>
            </a:r>
            <a:r>
              <a:rPr lang="en-US" sz="4000" b="1" noProof="0" dirty="0" err="1">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paanong</a:t>
            </a:r>
            <a:r>
              <a:rPr lang="en-US"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 </a:t>
            </a:r>
            <a:r>
              <a:rPr lang="en-US" sz="4000" b="1" noProof="0" dirty="0" err="1">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inibig</a:t>
            </a:r>
            <a:r>
              <a:rPr lang="en-US"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 </a:t>
            </a:r>
            <a:r>
              <a:rPr lang="en-US" sz="4000" b="1" noProof="0" dirty="0" err="1">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ako</a:t>
            </a:r>
            <a:r>
              <a:rPr lang="en-US"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 ng Ama, ay </a:t>
            </a:r>
            <a:r>
              <a:rPr lang="en-US" sz="4000" b="1" noProof="0" dirty="0" err="1">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gayon</a:t>
            </a:r>
            <a:r>
              <a:rPr lang="en-US"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 din naman </a:t>
            </a:r>
            <a:r>
              <a:rPr lang="en-US" sz="4000" b="1" noProof="0" dirty="0" err="1">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iniibig</a:t>
            </a:r>
            <a:r>
              <a:rPr lang="en-US"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 ko kayo: </a:t>
            </a:r>
            <a:r>
              <a:rPr lang="en-US" sz="4000" b="1" noProof="0" dirty="0" err="1">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magsipanatili</a:t>
            </a:r>
            <a:r>
              <a:rPr lang="en-US"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 kayo sa </a:t>
            </a:r>
            <a:r>
              <a:rPr lang="en-US" sz="4000" b="1" noProof="0" dirty="0" err="1">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aking</a:t>
            </a:r>
            <a:r>
              <a:rPr lang="en-US"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 </a:t>
            </a:r>
            <a:r>
              <a:rPr lang="en-US" sz="4000" b="1" noProof="0" dirty="0" err="1">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pagibig</a:t>
            </a:r>
            <a:r>
              <a:rPr lang="en"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a:t>
            </a:r>
          </a:p>
          <a:p>
            <a:pPr algn="ctr">
              <a:spcBef>
                <a:spcPts val="1200"/>
              </a:spcBef>
            </a:pPr>
            <a:r>
              <a:rPr lang="en" sz="24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rPr>
              <a:t>(Juan 15:9)</a:t>
            </a:r>
            <a:endParaRPr lang="en" sz="4000" b="1" noProof="0" dirty="0">
              <a:solidFill>
                <a:schemeClr val="bg1"/>
              </a:solidFill>
              <a:effectLst>
                <a:glow rad="190500">
                  <a:schemeClr val="tx1">
                    <a:alpha val="70000"/>
                  </a:schemeClr>
                </a:glow>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6C176A"/>
                </a:solidFill>
              </a:rPr>
              <a:t>Ang Mensahe ng Dios (Apocalipsis 3:14-22):</a:t>
            </a:r>
          </a:p>
          <a:p>
            <a:pPr lvl="1">
              <a:spcBef>
                <a:spcPts val="600"/>
              </a:spcBef>
            </a:pPr>
            <a:r>
              <a:rPr lang="en" sz="2000" b="1" noProof="0" dirty="0"/>
              <a:t>Pagsusuri (vv. 14-17)</a:t>
            </a:r>
          </a:p>
          <a:p>
            <a:pPr lvl="1">
              <a:spcBef>
                <a:spcPts val="600"/>
              </a:spcBef>
            </a:pPr>
            <a:r>
              <a:rPr lang="en" sz="2000" b="1" noProof="0" dirty="0"/>
              <a:t>Solusyon (v. 18)</a:t>
            </a:r>
          </a:p>
          <a:p>
            <a:pPr lvl="1">
              <a:spcBef>
                <a:spcPts val="600"/>
              </a:spcBef>
            </a:pPr>
            <a:r>
              <a:rPr lang="en" sz="2000" b="1" noProof="0" dirty="0"/>
              <a:t>Resulta (vv. 19-20)</a:t>
            </a:r>
          </a:p>
          <a:p>
            <a:pPr lvl="1">
              <a:spcBef>
                <a:spcPts val="600"/>
              </a:spcBef>
            </a:pPr>
            <a:r>
              <a:rPr lang="en" sz="2000" b="1" noProof="0" dirty="0"/>
              <a:t>Kasiyahan (vv. 21-22)</a:t>
            </a:r>
          </a:p>
          <a:p>
            <a:pPr>
              <a:spcBef>
                <a:spcPts val="1800"/>
              </a:spcBef>
            </a:pPr>
            <a:r>
              <a:rPr lang="en" sz="2000" b="1" noProof="0" dirty="0">
                <a:solidFill>
                  <a:srgbClr val="801C21"/>
                </a:solidFill>
              </a:rPr>
              <a:t>Pagsususi sa Reyalidad (Juan 15:1-11):</a:t>
            </a:r>
          </a:p>
          <a:p>
            <a:pPr lvl="1">
              <a:spcBef>
                <a:spcPts val="600"/>
              </a:spcBef>
            </a:pPr>
            <a:r>
              <a:rPr lang="en" sz="2000" b="1" noProof="0" dirty="0"/>
              <a:t>Ang sanga at ang puno</a:t>
            </a:r>
          </a:p>
          <a:p>
            <a:pPr lvl="1">
              <a:spcBef>
                <a:spcPts val="600"/>
              </a:spcBef>
            </a:pPr>
            <a:r>
              <a:rPr lang="en" sz="2000" b="1" dirty="0"/>
              <a:t>Ang katas</a:t>
            </a:r>
            <a:endParaRPr lang="en" sz="2000" b="1" noProof="0" dirty="0"/>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9354608" cy="707886"/>
          </a:xfrm>
          <a:prstGeom prst="rect">
            <a:avLst/>
          </a:prstGeom>
          <a:noFill/>
        </p:spPr>
        <p:txBody>
          <a:bodyPr wrap="square" rtlCol="0">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Bawat isa sa atin ay nakabuo ng natatanging ugnayan sa Dios. N</a:t>
            </a:r>
            <a:r>
              <a:rPr lang="en-PH" sz="2000" b="1" noProof="0" dirty="0">
                <a:solidFill>
                  <a:schemeClr val="bg1"/>
                </a:solidFill>
                <a:effectLst>
                  <a:glow rad="88900">
                    <a:srgbClr val="2C3D66"/>
                  </a:glow>
                  <a:outerShdw blurRad="38100" dist="38100" dir="2700000" algn="tl">
                    <a:srgbClr val="000000">
                      <a:alpha val="43137"/>
                    </a:srgbClr>
                  </a:outerShdw>
                </a:effectLst>
              </a:rPr>
              <a:t>g</a:t>
            </a:r>
            <a:r>
              <a:rPr lang="en" sz="2000" b="1" noProof="0" dirty="0">
                <a:solidFill>
                  <a:schemeClr val="bg1"/>
                </a:solidFill>
                <a:effectLst>
                  <a:glow rad="88900">
                    <a:srgbClr val="2C3D66"/>
                  </a:glow>
                  <a:outerShdw blurRad="38100" dist="38100" dir="2700000" algn="tl">
                    <a:srgbClr val="000000">
                      <a:alpha val="43137"/>
                    </a:srgbClr>
                  </a:outerShdw>
                </a:effectLst>
              </a:rPr>
              <a:t>unit nagka-kasundo tayo sa isang bagay: itong ugnayan ay maaaring (at dapat) lumago.</a:t>
            </a: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279467" y="175007"/>
            <a:ext cx="284585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323439"/>
          </a:xfrm>
          <a:prstGeom prst="rect">
            <a:avLst/>
          </a:prstGeom>
          <a:noFill/>
        </p:spPr>
        <p:txBody>
          <a:bodyPr wrap="square">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B</a:t>
            </a:r>
            <a:r>
              <a:rPr lang="en-PH" sz="2000" b="1" noProof="0" dirty="0" err="1">
                <a:solidFill>
                  <a:schemeClr val="bg1"/>
                </a:solidFill>
                <a:effectLst>
                  <a:glow rad="88900">
                    <a:srgbClr val="2C3D66"/>
                  </a:glow>
                  <a:outerShdw blurRad="38100" dist="38100" dir="2700000" algn="tl">
                    <a:srgbClr val="000000">
                      <a:alpha val="43137"/>
                    </a:srgbClr>
                  </a:outerShdw>
                </a:effectLst>
              </a:rPr>
              <a:t>i</a:t>
            </a:r>
            <a:r>
              <a:rPr lang="en" sz="2000" b="1" noProof="0" dirty="0">
                <a:solidFill>
                  <a:schemeClr val="bg1"/>
                </a:solidFill>
                <a:effectLst>
                  <a:glow rad="88900">
                    <a:srgbClr val="2C3D66"/>
                  </a:glow>
                  <a:outerShdw blurRad="38100" dist="38100" dir="2700000" algn="tl">
                    <a:srgbClr val="000000">
                      <a:alpha val="43137"/>
                    </a:srgbClr>
                  </a:outerShdw>
                </a:effectLst>
              </a:rPr>
              <a:t>nigyan tayo ng Dios ng pangkalahatang mensahe tungkol sa kalagayang espiritwal ng iglesia sa huling yugto ng buhay. Ngayon ay nasa atin upang suriin ang sarili kung saang bahagi ang nababagay sa atin, at paano mapatibay at mapalalim ang ating relasyon sa Dios.</a:t>
            </a:r>
          </a:p>
        </p:txBody>
      </p:sp>
      <p:sp>
        <p:nvSpPr>
          <p:cNvPr id="9" name="CuadroTexto 8">
            <a:extLst>
              <a:ext uri="{FF2B5EF4-FFF2-40B4-BE49-F238E27FC236}">
                <a16:creationId xmlns:a16="http://schemas.microsoft.com/office/drawing/2014/main" id="{B26C3F8B-058A-3F6D-D08F-EC7F3A50662B}"/>
              </a:ext>
            </a:extLst>
          </p:cNvPr>
          <p:cNvSpPr txBox="1"/>
          <p:nvPr/>
        </p:nvSpPr>
        <p:spPr>
          <a:xfrm>
            <a:off x="524934" y="957029"/>
            <a:ext cx="8391524" cy="707886"/>
          </a:xfrm>
          <a:prstGeom prst="rect">
            <a:avLst/>
          </a:prstGeom>
          <a:noFill/>
        </p:spPr>
        <p:txBody>
          <a:bodyPr wrap="square">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Ang unang hakbang upang tayo ay lumago ay alamin ang kasalukuyan nating kalagayan.</a:t>
            </a: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1374460"/>
            <a:ext cx="9567512" cy="3799566"/>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9600" b="1" noProof="0" dirty="0">
                <a:ln w="0"/>
                <a:solidFill>
                  <a:srgbClr val="B0175F"/>
                </a:solidFill>
                <a:effectLst>
                  <a:outerShdw blurRad="38100" dist="25400" dir="5400000" algn="ctr" rotWithShape="0">
                    <a:srgbClr val="6E747A">
                      <a:alpha val="43000"/>
                    </a:srgbClr>
                  </a:outerShdw>
                </a:effectLst>
              </a:rPr>
              <a:t>ANG MENSAHE NG DIOS</a:t>
            </a: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33792F"/>
                </a:solidFill>
                <a:effectLst>
                  <a:outerShdw blurRad="38100" dist="25400" dir="5400000" algn="ctr" rotWithShape="0">
                    <a:srgbClr val="6E747A">
                      <a:alpha val="43000"/>
                    </a:srgbClr>
                  </a:outerShdw>
                </a:effectLst>
              </a:rPr>
              <a:t>(Apocalipsis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29496"/>
            <a:ext cx="7365300" cy="769441"/>
          </a:xfrm>
          <a:prstGeom prst="rect">
            <a:avLst/>
          </a:prstGeom>
          <a:noFill/>
        </p:spPr>
        <p:txBody>
          <a:bodyPr wrap="square">
            <a:spAutoFit/>
          </a:bodyPr>
          <a:lstStyle/>
          <a:p>
            <a:pPr algn="ctr"/>
            <a:r>
              <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rPr>
              <a:t>PAGSUSURI</a:t>
            </a: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617292"/>
            <a:ext cx="7365300" cy="1200329"/>
          </a:xfrm>
          <a:prstGeom prst="rect">
            <a:avLst/>
          </a:prstGeom>
          <a:noFill/>
        </p:spPr>
        <p:txBody>
          <a:bodyPr wrap="square">
            <a:spAutoFit/>
          </a:bodyPr>
          <a:lstStyle/>
          <a:p>
            <a:pPr algn="ct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Sapagka't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sinasabi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mo, Ako'y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mayaman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nagkamit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kayamanan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hindi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ako</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nangangailangan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anoman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hindi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mo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nalalamang</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ikaw</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ang aba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maralita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dukha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bulag</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hubad</a:t>
            </a: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(Apocalipsis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631216"/>
          </a:xfrm>
          <a:prstGeom prst="rect">
            <a:avLst/>
          </a:prstGeom>
          <a:noFill/>
        </p:spPr>
        <p:txBody>
          <a:bodyPr wrap="square" rtlCol="0">
            <a:spAutoFit/>
          </a:bodyPr>
          <a:lstStyle/>
          <a:p>
            <a:pPr>
              <a:spcBef>
                <a:spcPts val="600"/>
              </a:spcBef>
            </a:pPr>
            <a:r>
              <a:rPr lang="en" sz="2000" b="1" noProof="0" dirty="0"/>
              <a:t>Ang mensahe sa pitong iglesia ay nagpapakita ng kalagayan ng iglesia mula sa panahon ng mga apostol hanggang sa atin ngayon (Rev. 2-3). Sa pagtukoy sa ating panahon (Laodicea), ipinahayag ni Jesus ang sarili na “ang Amen [ang Katotohanan], ang tapat at totoong saksi” (Apoc. 3:14).</a:t>
            </a:r>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8185" y="3431978"/>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64"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678465" y="3307216"/>
            <a:ext cx="7527990" cy="1015663"/>
          </a:xfrm>
          <a:prstGeom prst="rect">
            <a:avLst/>
          </a:prstGeom>
          <a:noFill/>
        </p:spPr>
        <p:txBody>
          <a:bodyPr wrap="square">
            <a:spAutoFit/>
          </a:bodyPr>
          <a:lstStyle/>
          <a:p>
            <a:pPr algn="ctr">
              <a:spcBef>
                <a:spcPts val="600"/>
              </a:spcBef>
            </a:pPr>
            <a:r>
              <a:rPr lang="en" sz="2000" b="1" noProof="0" dirty="0"/>
              <a:t>Kung titingin tayo sa sarili, makikita natin ang </a:t>
            </a:r>
            <a:r>
              <a:rPr lang="en" sz="2000" i="1" noProof="0" dirty="0"/>
              <a:t>ating Katotohanan </a:t>
            </a:r>
            <a:r>
              <a:rPr lang="en" sz="2000" b="1" noProof="0" dirty="0"/>
              <a:t>: “A</a:t>
            </a:r>
            <a:r>
              <a:rPr lang="en-PH" sz="2000" b="1" noProof="0" dirty="0"/>
              <a:t>k</a:t>
            </a:r>
            <a:r>
              <a:rPr lang="en" sz="2000" b="1" noProof="0" dirty="0"/>
              <a:t>o ay mayaman, at naging sagana, at hindi nakukulang” (Apoc. 3:17a).</a:t>
            </a: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678463" y="5212471"/>
            <a:ext cx="5338544" cy="1631216"/>
          </a:xfrm>
          <a:prstGeom prst="rect">
            <a:avLst/>
          </a:prstGeom>
          <a:noFill/>
        </p:spPr>
        <p:txBody>
          <a:bodyPr wrap="square">
            <a:spAutoFit/>
          </a:bodyPr>
          <a:lstStyle/>
          <a:p>
            <a:pPr>
              <a:spcBef>
                <a:spcPts val="600"/>
              </a:spcBef>
            </a:pPr>
            <a:r>
              <a:rPr lang="en" sz="2000" b="1" noProof="0" dirty="0"/>
              <a:t>Ngayon ang panahon na suriin ang ating sarili. Alam ko ba ang totoong meron ako, at ano pa ang kailangan ko? </a:t>
            </a:r>
            <a:r>
              <a:rPr lang="en-PH" sz="2000" b="1" noProof="0" dirty="0"/>
              <a:t>G</a:t>
            </a:r>
            <a:r>
              <a:rPr lang="en" sz="2000" b="1" noProof="0" dirty="0"/>
              <a:t>aano na kalago ang aking relasyon kay Jesus? Nagbabago ba ako sa ikabubuti?</a:t>
            </a: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678464" y="4220528"/>
            <a:ext cx="5338543" cy="1015663"/>
          </a:xfrm>
          <a:prstGeom prst="rect">
            <a:avLst/>
          </a:prstGeom>
          <a:noFill/>
        </p:spPr>
        <p:txBody>
          <a:bodyPr wrap="square">
            <a:spAutoFit/>
          </a:bodyPr>
          <a:lstStyle/>
          <a:p>
            <a:pPr>
              <a:spcBef>
                <a:spcPts val="600"/>
              </a:spcBef>
            </a:pPr>
            <a:r>
              <a:rPr lang="en" sz="2000" b="1" noProof="0" dirty="0"/>
              <a:t>Ngunit nakikita ni Jesus </a:t>
            </a:r>
            <a:r>
              <a:rPr lang="en" sz="2000" i="1" noProof="0" dirty="0"/>
              <a:t>ang katotohanan</a:t>
            </a:r>
            <a:r>
              <a:rPr lang="en" sz="2000" b="1" noProof="0" dirty="0"/>
              <a:t>, ang ating reyalidad: “</a:t>
            </a:r>
            <a:r>
              <a:rPr lang="en-PH" sz="2000" b="1" dirty="0" err="1"/>
              <a:t>ikaw</a:t>
            </a:r>
            <a:r>
              <a:rPr lang="en-PH" sz="2000" b="1" dirty="0"/>
              <a:t> ang aba at </a:t>
            </a:r>
            <a:r>
              <a:rPr lang="en-PH" sz="2000" b="1" dirty="0" err="1"/>
              <a:t>maralita</a:t>
            </a:r>
            <a:r>
              <a:rPr lang="en-PH" sz="2000" b="1" dirty="0"/>
              <a:t> at </a:t>
            </a:r>
            <a:r>
              <a:rPr lang="en-PH" sz="2000" b="1" dirty="0" err="1"/>
              <a:t>dukha</a:t>
            </a:r>
            <a:r>
              <a:rPr lang="en-PH" sz="2000" b="1" dirty="0"/>
              <a:t> at </a:t>
            </a:r>
            <a:r>
              <a:rPr lang="en-PH" sz="2000" b="1" dirty="0" err="1"/>
              <a:t>bulag</a:t>
            </a:r>
            <a:r>
              <a:rPr lang="en-PH" sz="2000" b="1" dirty="0"/>
              <a:t> at </a:t>
            </a:r>
            <a:r>
              <a:rPr lang="en-PH" sz="2000" b="1" dirty="0" err="1"/>
              <a:t>hubad</a:t>
            </a:r>
            <a:r>
              <a:rPr lang="en-PH" sz="2000" b="1" dirty="0"/>
              <a:t>” (Apoc. </a:t>
            </a:r>
            <a:r>
              <a:rPr lang="en" sz="2000" b="1" noProof="0" dirty="0"/>
              <a:t>3:17b).</a:t>
            </a:r>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10017007" y="4322879"/>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8467"/>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SOLUSYON</a:t>
            </a:r>
          </a:p>
        </p:txBody>
      </p:sp>
      <p:sp>
        <p:nvSpPr>
          <p:cNvPr id="7" name="CuadroTexto 6">
            <a:extLst>
              <a:ext uri="{FF2B5EF4-FFF2-40B4-BE49-F238E27FC236}">
                <a16:creationId xmlns:a16="http://schemas.microsoft.com/office/drawing/2014/main" id="{1380D5A2-530C-651C-3AE0-18E95BB05B50}"/>
              </a:ext>
            </a:extLst>
          </p:cNvPr>
          <p:cNvSpPr txBox="1"/>
          <p:nvPr/>
        </p:nvSpPr>
        <p:spPr>
          <a:xfrm>
            <a:off x="2686051" y="689057"/>
            <a:ext cx="9505949" cy="1077218"/>
          </a:xfrm>
          <a:prstGeom prst="rect">
            <a:avLst/>
          </a:prstGeom>
          <a:noFill/>
        </p:spPr>
        <p:txBody>
          <a:bodyPr wrap="square">
            <a:spAutoFit/>
          </a:bodyPr>
          <a:lstStyle/>
          <a:p>
            <a:pPr algn="ctr"/>
            <a:r>
              <a:rPr lang="en" sz="1600" b="1" noProof="0" dirty="0">
                <a:solidFill>
                  <a:schemeClr val="accent5">
                    <a:lumMod val="50000"/>
                  </a:schemeClr>
                </a:solidFill>
                <a:latin typeface="Comic Sans MS" panose="030F0702030302020204" pitchFamily="66" charset="0"/>
              </a:rPr>
              <a:t>“</a:t>
            </a:r>
            <a:r>
              <a:rPr lang="en-US" sz="1600" b="1" dirty="0" err="1">
                <a:solidFill>
                  <a:schemeClr val="accent5">
                    <a:lumMod val="50000"/>
                  </a:schemeClr>
                </a:solidFill>
                <a:latin typeface="Comic Sans MS" panose="030F0702030302020204" pitchFamily="66" charset="0"/>
              </a:rPr>
              <a:t>Ipinapayo</a:t>
            </a:r>
            <a:r>
              <a:rPr lang="en-US" sz="1600" b="1" dirty="0">
                <a:solidFill>
                  <a:schemeClr val="accent5">
                    <a:lumMod val="50000"/>
                  </a:schemeClr>
                </a:solidFill>
                <a:latin typeface="Comic Sans MS" panose="030F0702030302020204" pitchFamily="66" charset="0"/>
              </a:rPr>
              <a:t> ko sa </a:t>
            </a:r>
            <a:r>
              <a:rPr lang="en-US" sz="1600" b="1" dirty="0" err="1">
                <a:solidFill>
                  <a:schemeClr val="accent5">
                    <a:lumMod val="50000"/>
                  </a:schemeClr>
                </a:solidFill>
                <a:latin typeface="Comic Sans MS" panose="030F0702030302020204" pitchFamily="66" charset="0"/>
              </a:rPr>
              <a:t>iyo</a:t>
            </a:r>
            <a:r>
              <a:rPr lang="en-US" sz="1600" b="1" dirty="0">
                <a:solidFill>
                  <a:schemeClr val="accent5">
                    <a:lumMod val="50000"/>
                  </a:schemeClr>
                </a:solidFill>
                <a:latin typeface="Comic Sans MS" panose="030F0702030302020204" pitchFamily="66" charset="0"/>
              </a:rPr>
              <a:t> na </a:t>
            </a:r>
            <a:r>
              <a:rPr lang="en-US" sz="1600" b="1" dirty="0" err="1">
                <a:solidFill>
                  <a:schemeClr val="accent5">
                    <a:lumMod val="50000"/>
                  </a:schemeClr>
                </a:solidFill>
                <a:latin typeface="Comic Sans MS" panose="030F0702030302020204" pitchFamily="66" charset="0"/>
              </a:rPr>
              <a:t>ikaw</a:t>
            </a:r>
            <a:r>
              <a:rPr lang="en-US" sz="1600" b="1" dirty="0">
                <a:solidFill>
                  <a:schemeClr val="accent5">
                    <a:lumMod val="50000"/>
                  </a:schemeClr>
                </a:solidFill>
                <a:latin typeface="Comic Sans MS" panose="030F0702030302020204" pitchFamily="66" charset="0"/>
              </a:rPr>
              <a:t> ay </a:t>
            </a:r>
            <a:r>
              <a:rPr lang="en-US" sz="1600" b="1" dirty="0" err="1">
                <a:solidFill>
                  <a:schemeClr val="accent5">
                    <a:lumMod val="50000"/>
                  </a:schemeClr>
                </a:solidFill>
                <a:latin typeface="Comic Sans MS" panose="030F0702030302020204" pitchFamily="66" charset="0"/>
              </a:rPr>
              <a:t>bumili</a:t>
            </a:r>
            <a:r>
              <a:rPr lang="en-US" sz="1600" b="1" dirty="0">
                <a:solidFill>
                  <a:schemeClr val="accent5">
                    <a:lumMod val="50000"/>
                  </a:schemeClr>
                </a:solidFill>
                <a:latin typeface="Comic Sans MS" panose="030F0702030302020204" pitchFamily="66" charset="0"/>
              </a:rPr>
              <a:t> sa akin ng </a:t>
            </a:r>
            <a:r>
              <a:rPr lang="en-US" sz="1600" b="1" dirty="0" err="1">
                <a:solidFill>
                  <a:schemeClr val="accent5">
                    <a:lumMod val="50000"/>
                  </a:schemeClr>
                </a:solidFill>
                <a:latin typeface="Comic Sans MS" panose="030F0702030302020204" pitchFamily="66" charset="0"/>
              </a:rPr>
              <a:t>gintong</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dinalisay</a:t>
            </a:r>
            <a:r>
              <a:rPr lang="en-US" sz="1600" b="1" dirty="0">
                <a:solidFill>
                  <a:schemeClr val="accent5">
                    <a:lumMod val="50000"/>
                  </a:schemeClr>
                </a:solidFill>
                <a:latin typeface="Comic Sans MS" panose="030F0702030302020204" pitchFamily="66" charset="0"/>
              </a:rPr>
              <a:t> ng </a:t>
            </a:r>
            <a:r>
              <a:rPr lang="en-US" sz="1600" b="1" dirty="0" err="1">
                <a:solidFill>
                  <a:schemeClr val="accent5">
                    <a:lumMod val="50000"/>
                  </a:schemeClr>
                </a:solidFill>
                <a:latin typeface="Comic Sans MS" panose="030F0702030302020204" pitchFamily="66" charset="0"/>
              </a:rPr>
              <a:t>apoy</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upang</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ikaw</a:t>
            </a:r>
            <a:r>
              <a:rPr lang="en-US" sz="1600" b="1" dirty="0">
                <a:solidFill>
                  <a:schemeClr val="accent5">
                    <a:lumMod val="50000"/>
                  </a:schemeClr>
                </a:solidFill>
                <a:latin typeface="Comic Sans MS" panose="030F0702030302020204" pitchFamily="66" charset="0"/>
              </a:rPr>
              <a:t> ay </a:t>
            </a:r>
            <a:r>
              <a:rPr lang="en-US" sz="1600" b="1" dirty="0" err="1">
                <a:solidFill>
                  <a:schemeClr val="accent5">
                    <a:lumMod val="50000"/>
                  </a:schemeClr>
                </a:solidFill>
                <a:latin typeface="Comic Sans MS" panose="030F0702030302020204" pitchFamily="66" charset="0"/>
              </a:rPr>
              <a:t>yumaman</a:t>
            </a:r>
            <a:r>
              <a:rPr lang="en-US" sz="1600" b="1" dirty="0">
                <a:solidFill>
                  <a:schemeClr val="accent5">
                    <a:lumMod val="50000"/>
                  </a:schemeClr>
                </a:solidFill>
                <a:latin typeface="Comic Sans MS" panose="030F0702030302020204" pitchFamily="66" charset="0"/>
              </a:rPr>
              <a:t>: at ng </a:t>
            </a:r>
            <a:r>
              <a:rPr lang="en-US" sz="1600" b="1" dirty="0" err="1">
                <a:solidFill>
                  <a:schemeClr val="accent5">
                    <a:lumMod val="50000"/>
                  </a:schemeClr>
                </a:solidFill>
                <a:latin typeface="Comic Sans MS" panose="030F0702030302020204" pitchFamily="66" charset="0"/>
              </a:rPr>
              <a:t>mapuputing</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damit</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upang</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iyong</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maisuot</a:t>
            </a:r>
            <a:r>
              <a:rPr lang="en-US" sz="1600" b="1" dirty="0">
                <a:solidFill>
                  <a:schemeClr val="accent5">
                    <a:lumMod val="50000"/>
                  </a:schemeClr>
                </a:solidFill>
                <a:latin typeface="Comic Sans MS" panose="030F0702030302020204" pitchFamily="66" charset="0"/>
              </a:rPr>
              <a:t>, at </a:t>
            </a:r>
            <a:r>
              <a:rPr lang="en-US" sz="1600" b="1" dirty="0" err="1">
                <a:solidFill>
                  <a:schemeClr val="accent5">
                    <a:lumMod val="50000"/>
                  </a:schemeClr>
                </a:solidFill>
                <a:latin typeface="Comic Sans MS" panose="030F0702030302020204" pitchFamily="66" charset="0"/>
              </a:rPr>
              <a:t>upang</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huwag</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mahayag</a:t>
            </a:r>
            <a:r>
              <a:rPr lang="en-US" sz="1600" b="1" dirty="0">
                <a:solidFill>
                  <a:schemeClr val="accent5">
                    <a:lumMod val="50000"/>
                  </a:schemeClr>
                </a:solidFill>
                <a:latin typeface="Comic Sans MS" panose="030F0702030302020204" pitchFamily="66" charset="0"/>
              </a:rPr>
              <a:t> ang </a:t>
            </a:r>
            <a:r>
              <a:rPr lang="en-US" sz="1600" b="1" dirty="0" err="1">
                <a:solidFill>
                  <a:schemeClr val="accent5">
                    <a:lumMod val="50000"/>
                  </a:schemeClr>
                </a:solidFill>
                <a:latin typeface="Comic Sans MS" panose="030F0702030302020204" pitchFamily="66" charset="0"/>
              </a:rPr>
              <a:t>iyong</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kahiyahiyang</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kahubaran</a:t>
            </a:r>
            <a:r>
              <a:rPr lang="en-US" sz="1600" b="1" dirty="0">
                <a:solidFill>
                  <a:schemeClr val="accent5">
                    <a:lumMod val="50000"/>
                  </a:schemeClr>
                </a:solidFill>
                <a:latin typeface="Comic Sans MS" panose="030F0702030302020204" pitchFamily="66" charset="0"/>
              </a:rPr>
              <a:t>; at ng </a:t>
            </a:r>
            <a:r>
              <a:rPr lang="en-US" sz="1600" b="1" dirty="0" err="1">
                <a:solidFill>
                  <a:schemeClr val="accent5">
                    <a:lumMod val="50000"/>
                  </a:schemeClr>
                </a:solidFill>
                <a:latin typeface="Comic Sans MS" panose="030F0702030302020204" pitchFamily="66" charset="0"/>
              </a:rPr>
              <a:t>pangpahid</a:t>
            </a:r>
            <a:r>
              <a:rPr lang="en-US" sz="1600" b="1" dirty="0">
                <a:solidFill>
                  <a:schemeClr val="accent5">
                    <a:lumMod val="50000"/>
                  </a:schemeClr>
                </a:solidFill>
                <a:latin typeface="Comic Sans MS" panose="030F0702030302020204" pitchFamily="66" charset="0"/>
              </a:rPr>
              <a:t> sa </a:t>
            </a:r>
            <a:r>
              <a:rPr lang="en-US" sz="1600" b="1" dirty="0" err="1">
                <a:solidFill>
                  <a:schemeClr val="accent5">
                    <a:lumMod val="50000"/>
                  </a:schemeClr>
                </a:solidFill>
                <a:latin typeface="Comic Sans MS" panose="030F0702030302020204" pitchFamily="66" charset="0"/>
              </a:rPr>
              <a:t>mata</a:t>
            </a:r>
            <a:r>
              <a:rPr lang="en-US" sz="1600" b="1" dirty="0">
                <a:solidFill>
                  <a:schemeClr val="accent5">
                    <a:lumMod val="50000"/>
                  </a:schemeClr>
                </a:solidFill>
                <a:latin typeface="Comic Sans MS" panose="030F0702030302020204" pitchFamily="66" charset="0"/>
              </a:rPr>
              <a:t>, na </a:t>
            </a:r>
            <a:r>
              <a:rPr lang="en-US" sz="1600" b="1" dirty="0" err="1">
                <a:solidFill>
                  <a:schemeClr val="accent5">
                    <a:lumMod val="50000"/>
                  </a:schemeClr>
                </a:solidFill>
                <a:latin typeface="Comic Sans MS" panose="030F0702030302020204" pitchFamily="66" charset="0"/>
              </a:rPr>
              <a:t>ipahid</a:t>
            </a:r>
            <a:r>
              <a:rPr lang="en-US" sz="1600" b="1" dirty="0">
                <a:solidFill>
                  <a:schemeClr val="accent5">
                    <a:lumMod val="50000"/>
                  </a:schemeClr>
                </a:solidFill>
                <a:latin typeface="Comic Sans MS" panose="030F0702030302020204" pitchFamily="66" charset="0"/>
              </a:rPr>
              <a:t> sa </a:t>
            </a:r>
            <a:r>
              <a:rPr lang="en-US" sz="1600" b="1" dirty="0" err="1">
                <a:solidFill>
                  <a:schemeClr val="accent5">
                    <a:lumMod val="50000"/>
                  </a:schemeClr>
                </a:solidFill>
                <a:latin typeface="Comic Sans MS" panose="030F0702030302020204" pitchFamily="66" charset="0"/>
              </a:rPr>
              <a:t>iyong</a:t>
            </a:r>
            <a:r>
              <a:rPr lang="en-US" sz="1600" b="1" dirty="0">
                <a:solidFill>
                  <a:schemeClr val="accent5">
                    <a:lumMod val="50000"/>
                  </a:schemeClr>
                </a:solidFill>
                <a:latin typeface="Comic Sans MS" panose="030F0702030302020204" pitchFamily="66" charset="0"/>
              </a:rPr>
              <a:t> mga </a:t>
            </a:r>
            <a:r>
              <a:rPr lang="en-US" sz="1600" b="1" dirty="0" err="1">
                <a:solidFill>
                  <a:schemeClr val="accent5">
                    <a:lumMod val="50000"/>
                  </a:schemeClr>
                </a:solidFill>
                <a:latin typeface="Comic Sans MS" panose="030F0702030302020204" pitchFamily="66" charset="0"/>
              </a:rPr>
              <a:t>mata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upang</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ikaw</a:t>
            </a:r>
            <a:r>
              <a:rPr lang="en-US" sz="1600" b="1" dirty="0">
                <a:solidFill>
                  <a:schemeClr val="accent5">
                    <a:lumMod val="50000"/>
                  </a:schemeClr>
                </a:solidFill>
                <a:latin typeface="Comic Sans MS" panose="030F0702030302020204" pitchFamily="66" charset="0"/>
              </a:rPr>
              <a:t> ay </a:t>
            </a:r>
            <a:r>
              <a:rPr lang="en-US" sz="1600" b="1" dirty="0" err="1">
                <a:solidFill>
                  <a:schemeClr val="accent5">
                    <a:lumMod val="50000"/>
                  </a:schemeClr>
                </a:solidFill>
                <a:latin typeface="Comic Sans MS" panose="030F0702030302020204" pitchFamily="66" charset="0"/>
              </a:rPr>
              <a:t>makakita</a:t>
            </a:r>
            <a:r>
              <a:rPr lang="en" sz="1600" b="1" noProof="0" dirty="0">
                <a:solidFill>
                  <a:schemeClr val="accent5">
                    <a:lumMod val="50000"/>
                  </a:schemeClr>
                </a:solidFill>
                <a:latin typeface="Comic Sans MS" panose="030F0702030302020204" pitchFamily="66" charset="0"/>
              </a:rPr>
              <a:t>.” </a:t>
            </a:r>
            <a:r>
              <a:rPr lang="en" sz="1200" b="1" noProof="0" dirty="0">
                <a:solidFill>
                  <a:schemeClr val="accent5">
                    <a:lumMod val="50000"/>
                  </a:schemeClr>
                </a:solidFill>
                <a:latin typeface="Comic Sans MS" panose="030F0702030302020204" pitchFamily="66" charset="0"/>
              </a:rPr>
              <a:t>(Apocalipsis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en" sz="2000" b="1" noProof="0" dirty="0"/>
              <a:t>Dahil ang pagiging komportable sa ating sitwasyon ay nagdudulot ng walang pakiramdam (pagka-maligamgam), pinayuhan tayo ni Jesus ng tatlong bagay:</a:t>
            </a: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4121031863"/>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2784881794"/>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3567530256"/>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1000" noProof="0" dirty="0">
                <a:ln/>
                <a:solidFill>
                  <a:srgbClr val="9A0000"/>
                </a:solidFill>
                <a:effectLst>
                  <a:outerShdw blurRad="38100" dist="38100" dir="2700000" algn="tl">
                    <a:srgbClr val="000000">
                      <a:alpha val="43137"/>
                    </a:srgbClr>
                  </a:outerShdw>
                </a:effectLst>
              </a:rPr>
              <a:t>RESULTA</a:t>
            </a:r>
          </a:p>
        </p:txBody>
      </p:sp>
      <p:sp>
        <p:nvSpPr>
          <p:cNvPr id="5" name="CuadroTexto 4">
            <a:extLst>
              <a:ext uri="{FF2B5EF4-FFF2-40B4-BE49-F238E27FC236}">
                <a16:creationId xmlns:a16="http://schemas.microsoft.com/office/drawing/2014/main" id="{E4BCCD5C-4172-42CC-60B3-53D32C94DF74}"/>
              </a:ext>
            </a:extLst>
          </p:cNvPr>
          <p:cNvSpPr txBox="1"/>
          <p:nvPr/>
        </p:nvSpPr>
        <p:spPr>
          <a:xfrm>
            <a:off x="516468" y="595915"/>
            <a:ext cx="11020954" cy="861774"/>
          </a:xfrm>
          <a:prstGeom prst="rect">
            <a:avLst/>
          </a:prstGeom>
          <a:noFill/>
        </p:spPr>
        <p:txBody>
          <a:bodyPr wrap="square">
            <a:spAutoFit/>
          </a:bodyPr>
          <a:lstStyle/>
          <a:p>
            <a:pPr algn="ct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Narito</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ako'y</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nakatayo</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pintuan</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tumutuktok</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kung ang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sinoman</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duminig</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aking</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tinig</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magbukas</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ng pinto,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ako'y</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papasok</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kaniya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hahapong</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kasalo</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niya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siya'y</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kasalo</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ko</a:t>
            </a: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(Apocalipsis 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420869"/>
            <a:ext cx="7458273" cy="1323439"/>
          </a:xfrm>
          <a:prstGeom prst="rect">
            <a:avLst/>
          </a:prstGeom>
          <a:noFill/>
        </p:spPr>
        <p:txBody>
          <a:bodyPr wrap="square" rtlCol="0">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May problema. Maayos ang pakiramdam ko sa espiritwal, ngunit nais ni Jesus na lumago ako. Gayunpaman, kung hindi ko alam ang pangangailangan ko na magbago, hindi ako magbabago. Ayokong bumili ng iniisip ko na meron na ako.</a:t>
            </a: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8176076" y="1457689"/>
            <a:ext cx="3979039"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391034" y="5437131"/>
            <a:ext cx="7477943" cy="1323439"/>
          </a:xfrm>
          <a:prstGeom prst="rect">
            <a:avLst/>
          </a:prstGeom>
          <a:noFill/>
        </p:spPr>
        <p:txBody>
          <a:bodyPr wrap="square">
            <a:spAutoFit/>
          </a:bodyPr>
          <a:lstStyle/>
          <a:p>
            <a:pPr>
              <a:spcBef>
                <a:spcPts val="600"/>
              </a:spcBef>
            </a:pPr>
            <a:r>
              <a:rPr lang="en-PH" sz="2000" b="1" noProof="0" dirty="0">
                <a:solidFill>
                  <a:schemeClr val="bg1"/>
                </a:solidFill>
                <a:effectLst>
                  <a:outerShdw blurRad="38100" dist="38100" dir="2700000" algn="tl">
                    <a:srgbClr val="000000">
                      <a:alpha val="43137"/>
                    </a:srgbClr>
                  </a:outerShdw>
                </a:effectLst>
              </a:rPr>
              <a:t>K</a:t>
            </a:r>
            <a:r>
              <a:rPr lang="en" sz="2000" b="1" noProof="0" dirty="0">
                <a:solidFill>
                  <a:schemeClr val="bg1"/>
                </a:solidFill>
                <a:effectLst>
                  <a:outerShdw blurRad="38100" dist="38100" dir="2700000" algn="tl">
                    <a:srgbClr val="000000">
                      <a:alpha val="43137"/>
                    </a:srgbClr>
                  </a:outerShdw>
                </a:effectLst>
              </a:rPr>
              <a:t>umakatok si Jesus sa pinto ng ating puso at matiyagang naghihintay. Hindi Nya inaabala ang aking buhay upang pilitin akong magkaroon ng relasyon sa Kanya. Ang desisyong buksan ito ay sa akin.</a:t>
            </a:r>
          </a:p>
        </p:txBody>
      </p:sp>
      <p:sp>
        <p:nvSpPr>
          <p:cNvPr id="9" name="CuadroTexto 8">
            <a:extLst>
              <a:ext uri="{FF2B5EF4-FFF2-40B4-BE49-F238E27FC236}">
                <a16:creationId xmlns:a16="http://schemas.microsoft.com/office/drawing/2014/main" id="{D7CF9460-3BA7-0CC7-F4FC-CEEC531CBCF6}"/>
              </a:ext>
            </a:extLst>
          </p:cNvPr>
          <p:cNvSpPr txBox="1"/>
          <p:nvPr/>
        </p:nvSpPr>
        <p:spPr>
          <a:xfrm>
            <a:off x="109057" y="3816556"/>
            <a:ext cx="7944374" cy="1569660"/>
          </a:xfrm>
          <a:prstGeom prst="rect">
            <a:avLst/>
          </a:prstGeom>
          <a:noFill/>
        </p:spPr>
        <p:txBody>
          <a:bodyPr wrap="square">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Ang pagsaway at parusa ni Jesus ay hindi negatibo. M</a:t>
            </a:r>
            <a:r>
              <a:rPr lang="en-PH" sz="2000" b="1" noProof="0" dirty="0">
                <a:solidFill>
                  <a:schemeClr val="bg1"/>
                </a:solidFill>
                <a:effectLst>
                  <a:outerShdw blurRad="38100" dist="38100" dir="2700000" algn="tl">
                    <a:srgbClr val="000000">
                      <a:alpha val="43137"/>
                    </a:srgbClr>
                  </a:outerShdw>
                </a:effectLst>
              </a:rPr>
              <a:t>a</a:t>
            </a:r>
            <a:r>
              <a:rPr lang="en" sz="2000" b="1" noProof="0" dirty="0">
                <a:solidFill>
                  <a:schemeClr val="bg1"/>
                </a:solidFill>
                <a:effectLst>
                  <a:outerShdw blurRad="38100" dist="38100" dir="2700000" algn="tl">
                    <a:srgbClr val="000000">
                      <a:alpha val="43137"/>
                    </a:srgbClr>
                  </a:outerShdw>
                </a:effectLst>
              </a:rPr>
              <a:t>s pinili Nya ang pag-uusap. Nais Nyang umupo ng tahimik kasama natin at makipag-usap… </a:t>
            </a:r>
            <a:r>
              <a:rPr lang="en" b="1" noProof="0" dirty="0">
                <a:solidFill>
                  <a:schemeClr val="bg1"/>
                </a:solidFill>
                <a:effectLst>
                  <a:outerShdw blurRad="38100" dist="38100" dir="2700000" algn="tl">
                    <a:srgbClr val="000000">
                      <a:alpha val="43137"/>
                    </a:srgbClr>
                  </a:outerShdw>
                </a:effectLst>
              </a:rPr>
              <a:t>“</a:t>
            </a:r>
            <a:r>
              <a:rPr lang="en-US" b="1" dirty="0" err="1">
                <a:solidFill>
                  <a:schemeClr val="bg1"/>
                </a:solidFill>
                <a:effectLst>
                  <a:outerShdw blurRad="38100" dist="38100" dir="2700000" algn="tl">
                    <a:srgbClr val="000000">
                      <a:alpha val="43137"/>
                    </a:srgbClr>
                  </a:outerShdw>
                </a:effectLst>
              </a:rPr>
              <a:t>Narito</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ako'y</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nakatayo</a:t>
            </a:r>
            <a:r>
              <a:rPr lang="en-US" b="1" dirty="0">
                <a:solidFill>
                  <a:schemeClr val="bg1"/>
                </a:solidFill>
                <a:effectLst>
                  <a:outerShdw blurRad="38100" dist="38100" dir="2700000" algn="tl">
                    <a:srgbClr val="000000">
                      <a:alpha val="43137"/>
                    </a:srgbClr>
                  </a:outerShdw>
                </a:effectLst>
              </a:rPr>
              <a:t> sa </a:t>
            </a:r>
            <a:r>
              <a:rPr lang="en-US" b="1" dirty="0" err="1">
                <a:solidFill>
                  <a:schemeClr val="bg1"/>
                </a:solidFill>
                <a:effectLst>
                  <a:outerShdw blurRad="38100" dist="38100" dir="2700000" algn="tl">
                    <a:srgbClr val="000000">
                      <a:alpha val="43137"/>
                    </a:srgbClr>
                  </a:outerShdw>
                </a:effectLst>
              </a:rPr>
              <a:t>pintuan</a:t>
            </a:r>
            <a:r>
              <a:rPr lang="en-US" b="1" dirty="0">
                <a:solidFill>
                  <a:schemeClr val="bg1"/>
                </a:solidFill>
                <a:effectLst>
                  <a:outerShdw blurRad="38100" dist="38100" dir="2700000" algn="tl">
                    <a:srgbClr val="000000">
                      <a:alpha val="43137"/>
                    </a:srgbClr>
                  </a:outerShdw>
                </a:effectLst>
              </a:rPr>
              <a:t> at </a:t>
            </a:r>
            <a:r>
              <a:rPr lang="en-US" b="1" dirty="0" err="1">
                <a:solidFill>
                  <a:schemeClr val="bg1"/>
                </a:solidFill>
                <a:effectLst>
                  <a:outerShdw blurRad="38100" dist="38100" dir="2700000" algn="tl">
                    <a:srgbClr val="000000">
                      <a:alpha val="43137"/>
                    </a:srgbClr>
                  </a:outerShdw>
                </a:effectLst>
              </a:rPr>
              <a:t>tumutuktok</a:t>
            </a:r>
            <a:r>
              <a:rPr lang="en-US" b="1" dirty="0">
                <a:solidFill>
                  <a:schemeClr val="bg1"/>
                </a:solidFill>
                <a:effectLst>
                  <a:outerShdw blurRad="38100" dist="38100" dir="2700000" algn="tl">
                    <a:srgbClr val="000000">
                      <a:alpha val="43137"/>
                    </a:srgbClr>
                  </a:outerShdw>
                </a:effectLst>
              </a:rPr>
              <a:t>: kung ang </a:t>
            </a:r>
            <a:r>
              <a:rPr lang="en-US" b="1" dirty="0" err="1">
                <a:solidFill>
                  <a:schemeClr val="bg1"/>
                </a:solidFill>
                <a:effectLst>
                  <a:outerShdw blurRad="38100" dist="38100" dir="2700000" algn="tl">
                    <a:srgbClr val="000000">
                      <a:alpha val="43137"/>
                    </a:srgbClr>
                  </a:outerShdw>
                </a:effectLst>
              </a:rPr>
              <a:t>sinoman</a:t>
            </a:r>
            <a:r>
              <a:rPr lang="en-US" b="1" dirty="0">
                <a:solidFill>
                  <a:schemeClr val="bg1"/>
                </a:solidFill>
                <a:effectLst>
                  <a:outerShdw blurRad="38100" dist="38100" dir="2700000" algn="tl">
                    <a:srgbClr val="000000">
                      <a:alpha val="43137"/>
                    </a:srgbClr>
                  </a:outerShdw>
                </a:effectLst>
              </a:rPr>
              <a:t> ay </a:t>
            </a:r>
            <a:r>
              <a:rPr lang="en-US" b="1" dirty="0" err="1">
                <a:solidFill>
                  <a:schemeClr val="bg1"/>
                </a:solidFill>
                <a:effectLst>
                  <a:outerShdw blurRad="38100" dist="38100" dir="2700000" algn="tl">
                    <a:srgbClr val="000000">
                      <a:alpha val="43137"/>
                    </a:srgbClr>
                  </a:outerShdw>
                </a:effectLst>
              </a:rPr>
              <a:t>duminig</a:t>
            </a:r>
            <a:r>
              <a:rPr lang="en-US" b="1" dirty="0">
                <a:solidFill>
                  <a:schemeClr val="bg1"/>
                </a:solidFill>
                <a:effectLst>
                  <a:outerShdw blurRad="38100" dist="38100" dir="2700000" algn="tl">
                    <a:srgbClr val="000000">
                      <a:alpha val="43137"/>
                    </a:srgbClr>
                  </a:outerShdw>
                </a:effectLst>
              </a:rPr>
              <a:t> ng </a:t>
            </a:r>
            <a:r>
              <a:rPr lang="en-US" b="1" dirty="0" err="1">
                <a:solidFill>
                  <a:schemeClr val="bg1"/>
                </a:solidFill>
                <a:effectLst>
                  <a:outerShdw blurRad="38100" dist="38100" dir="2700000" algn="tl">
                    <a:srgbClr val="000000">
                      <a:alpha val="43137"/>
                    </a:srgbClr>
                  </a:outerShdw>
                </a:effectLst>
              </a:rPr>
              <a:t>aking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tinig</a:t>
            </a:r>
            <a:r>
              <a:rPr lang="en-US" b="1" dirty="0">
                <a:solidFill>
                  <a:schemeClr val="bg1"/>
                </a:solidFill>
                <a:effectLst>
                  <a:outerShdw blurRad="38100" dist="38100" dir="2700000" algn="tl">
                    <a:srgbClr val="000000">
                      <a:alpha val="43137"/>
                    </a:srgbClr>
                  </a:outerShdw>
                </a:effectLst>
              </a:rPr>
              <a:t> at </a:t>
            </a:r>
            <a:r>
              <a:rPr lang="en-US" b="1" dirty="0" err="1">
                <a:solidFill>
                  <a:schemeClr val="bg1"/>
                </a:solidFill>
                <a:effectLst>
                  <a:outerShdw blurRad="38100" dist="38100" dir="2700000" algn="tl">
                    <a:srgbClr val="000000">
                      <a:alpha val="43137"/>
                    </a:srgbClr>
                  </a:outerShdw>
                </a:effectLst>
              </a:rPr>
              <a:t>magbukas</a:t>
            </a:r>
            <a:r>
              <a:rPr lang="en-US" b="1" dirty="0">
                <a:solidFill>
                  <a:schemeClr val="bg1"/>
                </a:solidFill>
                <a:effectLst>
                  <a:outerShdw blurRad="38100" dist="38100" dir="2700000" algn="tl">
                    <a:srgbClr val="000000">
                      <a:alpha val="43137"/>
                    </a:srgbClr>
                  </a:outerShdw>
                </a:effectLst>
              </a:rPr>
              <a:t> ng pinto, </a:t>
            </a:r>
            <a:r>
              <a:rPr lang="en-US" b="1" dirty="0" err="1">
                <a:solidFill>
                  <a:schemeClr val="bg1"/>
                </a:solidFill>
                <a:effectLst>
                  <a:outerShdw blurRad="38100" dist="38100" dir="2700000" algn="tl">
                    <a:srgbClr val="000000">
                      <a:alpha val="43137"/>
                    </a:srgbClr>
                  </a:outerShdw>
                </a:effectLst>
              </a:rPr>
              <a:t>ako'y</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papasok</a:t>
            </a:r>
            <a:r>
              <a:rPr lang="en-US" b="1" dirty="0">
                <a:solidFill>
                  <a:schemeClr val="bg1"/>
                </a:solidFill>
                <a:effectLst>
                  <a:outerShdw blurRad="38100" dist="38100" dir="2700000" algn="tl">
                    <a:srgbClr val="000000">
                      <a:alpha val="43137"/>
                    </a:srgbClr>
                  </a:outerShdw>
                </a:effectLst>
              </a:rPr>
              <a:t> sa </a:t>
            </a:r>
            <a:r>
              <a:rPr lang="en-US" b="1" dirty="0" err="1">
                <a:solidFill>
                  <a:schemeClr val="bg1"/>
                </a:solidFill>
                <a:effectLst>
                  <a:outerShdw blurRad="38100" dist="38100" dir="2700000" algn="tl">
                    <a:srgbClr val="000000">
                      <a:alpha val="43137"/>
                    </a:srgbClr>
                  </a:outerShdw>
                </a:effectLst>
              </a:rPr>
              <a:t>kaniya</a:t>
            </a:r>
            <a:r>
              <a:rPr lang="en-US" b="1" dirty="0">
                <a:solidFill>
                  <a:schemeClr val="bg1"/>
                </a:solidFill>
                <a:effectLst>
                  <a:outerShdw blurRad="38100" dist="38100" dir="2700000" algn="tl">
                    <a:srgbClr val="000000">
                      <a:alpha val="43137"/>
                    </a:srgbClr>
                  </a:outerShdw>
                </a:effectLst>
              </a:rPr>
              <a:t>, at </a:t>
            </a:r>
            <a:r>
              <a:rPr lang="en-US" b="1" dirty="0" err="1">
                <a:solidFill>
                  <a:schemeClr val="bg1"/>
                </a:solidFill>
                <a:effectLst>
                  <a:outerShdw blurRad="38100" dist="38100" dir="2700000" algn="tl">
                    <a:srgbClr val="000000">
                      <a:alpha val="43137"/>
                    </a:srgbClr>
                  </a:outerShdw>
                </a:effectLst>
              </a:rPr>
              <a:t>hahapong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kasalo</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niya</a:t>
            </a:r>
            <a:r>
              <a:rPr lang="en-US" b="1" dirty="0">
                <a:solidFill>
                  <a:schemeClr val="bg1"/>
                </a:solidFill>
                <a:effectLst>
                  <a:outerShdw blurRad="38100" dist="38100" dir="2700000" algn="tl">
                    <a:srgbClr val="000000">
                      <a:alpha val="43137"/>
                    </a:srgbClr>
                  </a:outerShdw>
                </a:effectLst>
              </a:rPr>
              <a:t>, at </a:t>
            </a:r>
            <a:r>
              <a:rPr lang="en-US" b="1" dirty="0" err="1">
                <a:solidFill>
                  <a:schemeClr val="bg1"/>
                </a:solidFill>
                <a:effectLst>
                  <a:outerShdw blurRad="38100" dist="38100" dir="2700000" algn="tl">
                    <a:srgbClr val="000000">
                      <a:alpha val="43137"/>
                    </a:srgbClr>
                  </a:outerShdw>
                </a:effectLst>
              </a:rPr>
              <a:t>siya'y</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kasalo</a:t>
            </a:r>
            <a:r>
              <a:rPr lang="en-US" b="1" dirty="0">
                <a:solidFill>
                  <a:schemeClr val="bg1"/>
                </a:solidFill>
                <a:effectLst>
                  <a:outerShdw blurRad="38100" dist="38100" dir="2700000" algn="tl">
                    <a:srgbClr val="000000">
                      <a:alpha val="43137"/>
                    </a:srgbClr>
                  </a:outerShdw>
                </a:effectLst>
              </a:rPr>
              <a:t> ko</a:t>
            </a:r>
            <a:r>
              <a:rPr lang="en" b="1" noProof="0" dirty="0">
                <a:solidFill>
                  <a:schemeClr val="bg1"/>
                </a:solidFill>
                <a:effectLst>
                  <a:outerShdw blurRad="38100" dist="38100" dir="2700000" algn="tl">
                    <a:srgbClr val="000000">
                      <a:alpha val="43137"/>
                    </a:srgbClr>
                  </a:outerShdw>
                </a:effectLst>
              </a:rPr>
              <a:t>” (Apoc. 3:20).</a:t>
            </a:r>
            <a:endParaRPr lang="en" sz="2000" b="1" noProof="0"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415077" y="2800893"/>
            <a:ext cx="7458273" cy="1015663"/>
          </a:xfrm>
          <a:prstGeom prst="rect">
            <a:avLst/>
          </a:prstGeom>
          <a:noFill/>
        </p:spPr>
        <p:txBody>
          <a:bodyPr wrap="square">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Para malutas ito, may sariling paraan si Jesus: “</a:t>
            </a:r>
            <a:r>
              <a:rPr lang="en-US" sz="2000" b="1" dirty="0">
                <a:solidFill>
                  <a:schemeClr val="bg1"/>
                </a:solidFill>
                <a:effectLst>
                  <a:outerShdw blurRad="38100" dist="38100" dir="2700000" algn="tl">
                    <a:srgbClr val="000000">
                      <a:alpha val="43137"/>
                    </a:srgbClr>
                  </a:outerShdw>
                </a:effectLst>
              </a:rPr>
              <a:t>Ang lahat </a:t>
            </a:r>
            <a:r>
              <a:rPr lang="en-US" sz="2000" b="1" dirty="0" err="1">
                <a:solidFill>
                  <a:schemeClr val="bg1"/>
                </a:solidFill>
                <a:effectLst>
                  <a:outerShdw blurRad="38100" dist="38100" dir="2700000" algn="tl">
                    <a:srgbClr val="000000">
                      <a:alpha val="43137"/>
                    </a:srgbClr>
                  </a:outerShdw>
                </a:effectLst>
              </a:rPr>
              <a:t>kong</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iniibig</a:t>
            </a:r>
            <a:r>
              <a:rPr lang="en-US" sz="2000" b="1" dirty="0">
                <a:solidFill>
                  <a:schemeClr val="bg1"/>
                </a:solidFill>
                <a:effectLst>
                  <a:outerShdw blurRad="38100" dist="38100" dir="2700000" algn="tl">
                    <a:srgbClr val="000000">
                      <a:alpha val="43137"/>
                    </a:srgbClr>
                  </a:outerShdw>
                </a:effectLst>
              </a:rPr>
              <a:t>, ay </a:t>
            </a:r>
            <a:r>
              <a:rPr lang="en-US" sz="2000" b="1" dirty="0" err="1">
                <a:solidFill>
                  <a:schemeClr val="bg1"/>
                </a:solidFill>
                <a:effectLst>
                  <a:outerShdw blurRad="38100" dist="38100" dir="2700000" algn="tl">
                    <a:srgbClr val="000000">
                      <a:alpha val="43137"/>
                    </a:srgbClr>
                  </a:outerShdw>
                </a:effectLst>
              </a:rPr>
              <a:t>aking</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sinasaway</a:t>
            </a:r>
            <a:r>
              <a:rPr lang="en-US" sz="2000" b="1" dirty="0">
                <a:solidFill>
                  <a:schemeClr val="bg1"/>
                </a:solidFill>
                <a:effectLst>
                  <a:outerShdw blurRad="38100" dist="38100" dir="2700000" algn="tl">
                    <a:srgbClr val="000000">
                      <a:alpha val="43137"/>
                    </a:srgbClr>
                  </a:outerShdw>
                </a:effectLst>
              </a:rPr>
              <a:t> at </a:t>
            </a:r>
            <a:r>
              <a:rPr lang="en-US" sz="2000" b="1" dirty="0" err="1">
                <a:solidFill>
                  <a:schemeClr val="bg1"/>
                </a:solidFill>
                <a:effectLst>
                  <a:outerShdw blurRad="38100" dist="38100" dir="2700000" algn="tl">
                    <a:srgbClr val="000000">
                      <a:alpha val="43137"/>
                    </a:srgbClr>
                  </a:outerShdw>
                </a:effectLst>
              </a:rPr>
              <a:t>pinarurusahan</a:t>
            </a:r>
            <a:r>
              <a:rPr lang="en" sz="2000" b="1" noProof="0" dirty="0">
                <a:solidFill>
                  <a:schemeClr val="bg1"/>
                </a:solidFill>
                <a:effectLst>
                  <a:outerShdw blurRad="38100" dist="38100" dir="2700000" algn="tl">
                    <a:srgbClr val="000000">
                      <a:alpha val="43137"/>
                    </a:srgbClr>
                  </a:outerShdw>
                </a:effectLst>
              </a:rPr>
              <a:t>”; </a:t>
            </a:r>
            <a:r>
              <a:rPr lang="en" sz="2000" b="1" dirty="0">
                <a:solidFill>
                  <a:schemeClr val="bg1"/>
                </a:solidFill>
                <a:effectLst>
                  <a:outerShdw blurRad="38100" dist="38100" dir="2700000" algn="tl">
                    <a:srgbClr val="000000">
                      <a:alpha val="43137"/>
                    </a:srgbClr>
                  </a:outerShdw>
                </a:effectLst>
              </a:rPr>
              <a:t>dagdag pa Nya</a:t>
            </a:r>
            <a:r>
              <a:rPr lang="en" sz="2000" b="1" noProof="0" dirty="0">
                <a:solidFill>
                  <a:schemeClr val="bg1"/>
                </a:solidFill>
                <a:effectLst>
                  <a:outerShdw blurRad="38100" dist="38100" dir="2700000" algn="tl">
                    <a:srgbClr val="000000">
                      <a:alpha val="43137"/>
                    </a:srgbClr>
                  </a:outerShdw>
                </a:effectLst>
              </a:rPr>
              <a:t>: “Magsisi” (Apoc. 3:19).</a:t>
            </a: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4400" b="1" spc="1000" noProof="0" dirty="0">
                <a:ln w="6600">
                  <a:solidFill>
                    <a:srgbClr val="547D11"/>
                  </a:solidFill>
                  <a:prstDash val="solid"/>
                </a:ln>
                <a:solidFill>
                  <a:srgbClr val="FFFFFF"/>
                </a:solidFill>
                <a:effectLst>
                  <a:outerShdw dist="38100" dir="2700000" algn="tl" rotWithShape="0">
                    <a:srgbClr val="547D11"/>
                  </a:outerShdw>
                </a:effectLst>
              </a:rPr>
              <a:t>KASIYAHAN</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143933" y="581409"/>
            <a:ext cx="1101301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652F00"/>
                </a:solidFill>
                <a:latin typeface="Comic Sans MS" panose="030F0702030302020204" pitchFamily="66" charset="0"/>
              </a:rPr>
              <a:t>“</a:t>
            </a:r>
            <a:r>
              <a:rPr lang="en-US" b="1" dirty="0">
                <a:solidFill>
                  <a:srgbClr val="652F00"/>
                </a:solidFill>
                <a:latin typeface="Comic Sans MS" panose="030F0702030302020204" pitchFamily="66" charset="0"/>
              </a:rPr>
              <a:t>Ang </a:t>
            </a:r>
            <a:r>
              <a:rPr lang="en-US" b="1" dirty="0" err="1">
                <a:solidFill>
                  <a:srgbClr val="652F00"/>
                </a:solidFill>
                <a:latin typeface="Comic Sans MS" panose="030F0702030302020204" pitchFamily="66" charset="0"/>
              </a:rPr>
              <a:t>magtagumpay</a:t>
            </a:r>
            <a:r>
              <a:rPr lang="en-US" b="1" dirty="0">
                <a:solidFill>
                  <a:srgbClr val="652F00"/>
                </a:solidFill>
                <a:latin typeface="Comic Sans MS" panose="030F0702030302020204" pitchFamily="66" charset="0"/>
              </a:rPr>
              <a:t>, ay </a:t>
            </a:r>
            <a:r>
              <a:rPr lang="en-US" b="1" dirty="0" err="1">
                <a:solidFill>
                  <a:srgbClr val="652F00"/>
                </a:solidFill>
                <a:latin typeface="Comic Sans MS" panose="030F0702030302020204" pitchFamily="66" charset="0"/>
              </a:rPr>
              <a:t>aking</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pagkakaloobang</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umupong</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kasama</a:t>
            </a:r>
            <a:r>
              <a:rPr lang="en-US" b="1" dirty="0">
                <a:solidFill>
                  <a:srgbClr val="652F00"/>
                </a:solidFill>
                <a:latin typeface="Comic Sans MS" panose="030F0702030302020204" pitchFamily="66" charset="0"/>
              </a:rPr>
              <a:t> ko sa </a:t>
            </a:r>
            <a:r>
              <a:rPr lang="en-US" b="1" dirty="0" err="1">
                <a:solidFill>
                  <a:srgbClr val="652F00"/>
                </a:solidFill>
                <a:latin typeface="Comic Sans MS" panose="030F0702030302020204" pitchFamily="66" charset="0"/>
              </a:rPr>
              <a:t>aking</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luklukan</a:t>
            </a:r>
            <a:r>
              <a:rPr lang="en-US" b="1" dirty="0">
                <a:solidFill>
                  <a:srgbClr val="652F00"/>
                </a:solidFill>
                <a:latin typeface="Comic Sans MS" panose="030F0702030302020204" pitchFamily="66" charset="0"/>
              </a:rPr>
              <a:t>, gaya ko naman na </a:t>
            </a:r>
            <a:r>
              <a:rPr lang="en-US" b="1" dirty="0" err="1">
                <a:solidFill>
                  <a:srgbClr val="652F00"/>
                </a:solidFill>
                <a:latin typeface="Comic Sans MS" panose="030F0702030302020204" pitchFamily="66" charset="0"/>
              </a:rPr>
              <a:t>nagtagumpay</a:t>
            </a:r>
            <a:r>
              <a:rPr lang="en-US" b="1" dirty="0">
                <a:solidFill>
                  <a:srgbClr val="652F00"/>
                </a:solidFill>
                <a:latin typeface="Comic Sans MS" panose="030F0702030302020204" pitchFamily="66" charset="0"/>
              </a:rPr>
              <a:t>, at </a:t>
            </a:r>
            <a:r>
              <a:rPr lang="en-US" b="1" dirty="0" err="1">
                <a:solidFill>
                  <a:srgbClr val="652F00"/>
                </a:solidFill>
                <a:latin typeface="Comic Sans MS" panose="030F0702030302020204" pitchFamily="66" charset="0"/>
              </a:rPr>
              <a:t>umupong</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kasama</a:t>
            </a:r>
            <a:r>
              <a:rPr lang="en-US" b="1" dirty="0">
                <a:solidFill>
                  <a:srgbClr val="652F00"/>
                </a:solidFill>
                <a:latin typeface="Comic Sans MS" panose="030F0702030302020204" pitchFamily="66" charset="0"/>
              </a:rPr>
              <a:t> ng </a:t>
            </a:r>
            <a:r>
              <a:rPr lang="en-US" b="1" dirty="0" err="1">
                <a:solidFill>
                  <a:srgbClr val="652F00"/>
                </a:solidFill>
                <a:latin typeface="Comic Sans MS" panose="030F0702030302020204" pitchFamily="66" charset="0"/>
              </a:rPr>
              <a:t>aking</a:t>
            </a:r>
            <a:r>
              <a:rPr lang="en-US" b="1" dirty="0">
                <a:solidFill>
                  <a:srgbClr val="652F00"/>
                </a:solidFill>
                <a:latin typeface="Comic Sans MS" panose="030F0702030302020204" pitchFamily="66" charset="0"/>
              </a:rPr>
              <a:t> Ama sa </a:t>
            </a:r>
            <a:r>
              <a:rPr lang="en-US" b="1" dirty="0" err="1">
                <a:solidFill>
                  <a:srgbClr val="652F00"/>
                </a:solidFill>
                <a:latin typeface="Comic Sans MS" panose="030F0702030302020204" pitchFamily="66" charset="0"/>
              </a:rPr>
              <a:t>kaniyang</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luklukan</a:t>
            </a:r>
            <a:r>
              <a:rPr lang="en" b="1" noProof="0" dirty="0">
                <a:solidFill>
                  <a:srgbClr val="652F00"/>
                </a:solidFill>
                <a:latin typeface="Comic Sans MS" panose="030F0702030302020204" pitchFamily="66" charset="0"/>
              </a:rPr>
              <a:t>.” </a:t>
            </a:r>
            <a:r>
              <a:rPr lang="en" sz="1400" b="1" noProof="0" dirty="0">
                <a:solidFill>
                  <a:srgbClr val="652F00"/>
                </a:solidFill>
                <a:latin typeface="Comic Sans MS" panose="030F0702030302020204" pitchFamily="66" charset="0"/>
              </a:rPr>
              <a:t>(Apocalipsis 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22188"/>
            <a:ext cx="8052925" cy="1631216"/>
          </a:xfrm>
          <a:prstGeom prst="rect">
            <a:avLst/>
          </a:prstGeom>
          <a:noFill/>
        </p:spPr>
        <p:txBody>
          <a:bodyPr wrap="square" rtlCol="0">
            <a:spAutoFit/>
          </a:bodyPr>
          <a:lstStyle/>
          <a:p>
            <a:pPr>
              <a:spcBef>
                <a:spcPts val="600"/>
              </a:spcBef>
            </a:pPr>
            <a:r>
              <a:rPr lang="en" sz="2000" b="1" dirty="0"/>
              <a:t>Alam ni </a:t>
            </a:r>
            <a:r>
              <a:rPr lang="en" sz="2000" b="1" noProof="0" dirty="0"/>
              <a:t>Jesus na ang daan ay hindi madali. Alam nya ang pagsisikap natin na bumili ng ginto, ng damit, at ng gamot sa mata. </a:t>
            </a:r>
            <a:r>
              <a:rPr lang="en" sz="2000" b="1" dirty="0"/>
              <a:t>Alam Nya ang ating pagpupunyagi na matalo ang pagiging malahininga</a:t>
            </a:r>
            <a:r>
              <a:rPr lang="en" sz="2000" b="1" noProof="0" dirty="0"/>
              <a:t>, buksan ang pintuan, at makipag-ugnayan sa Kanya. Kaya sinabi Nya sa atin: M</a:t>
            </a:r>
            <a:r>
              <a:rPr lang="en-PH" sz="2000" b="1" noProof="0" dirty="0"/>
              <a:t>a</a:t>
            </a:r>
            <a:r>
              <a:rPr lang="en" sz="2000" b="1" noProof="0" dirty="0"/>
              <a:t>gtatagumpay kayo, </a:t>
            </a:r>
            <a:r>
              <a:rPr lang="pl-PL" sz="2000" b="1" dirty="0"/>
              <a:t>gaya ko naman na nagtagumpay</a:t>
            </a:r>
            <a:r>
              <a:rPr lang="en-PH" sz="2000" b="1" dirty="0"/>
              <a:t> </a:t>
            </a:r>
            <a:r>
              <a:rPr lang="en" sz="2000" b="1" noProof="0" dirty="0"/>
              <a:t>(Apoc. 3:21).</a:t>
            </a:r>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1912661007"/>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1" y="133118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spcBef>
                <a:spcPts val="600"/>
              </a:spcBef>
            </a:pPr>
            <a:r>
              <a:rPr lang="en" sz="2000" b="1" noProof="0" dirty="0"/>
              <a:t>Alam din Nya na hindi tayo mauunang hahakbang. P</a:t>
            </a:r>
            <a:r>
              <a:rPr lang="en-PH" sz="2000" b="1" noProof="0" dirty="0"/>
              <a:t>a</a:t>
            </a:r>
            <a:r>
              <a:rPr lang="en" sz="2000" b="1" noProof="0" dirty="0"/>
              <a:t>laging ang Dios ang nauunang gumawa.</a:t>
            </a:r>
          </a:p>
        </p:txBody>
      </p:sp>
      <p:sp>
        <p:nvSpPr>
          <p:cNvPr id="4" name="CuadroTexto 3">
            <a:extLst>
              <a:ext uri="{FF2B5EF4-FFF2-40B4-BE49-F238E27FC236}">
                <a16:creationId xmlns:a16="http://schemas.microsoft.com/office/drawing/2014/main" id="{82C2B843-060C-CCBD-11AC-2B975296A9AF}"/>
              </a:ext>
            </a:extLst>
          </p:cNvPr>
          <p:cNvSpPr txBox="1"/>
          <p:nvPr/>
        </p:nvSpPr>
        <p:spPr>
          <a:xfrm>
            <a:off x="7705416" y="3921936"/>
            <a:ext cx="4486584" cy="2862322"/>
          </a:xfrm>
          <a:prstGeom prst="rect">
            <a:avLst/>
          </a:prstGeom>
          <a:noFill/>
        </p:spPr>
        <p:txBody>
          <a:bodyPr wrap="square">
            <a:spAutoFit/>
          </a:bodyPr>
          <a:lstStyle/>
          <a:p>
            <a:pPr>
              <a:spcBef>
                <a:spcPts val="600"/>
              </a:spcBef>
            </a:pPr>
            <a:r>
              <a:rPr lang="en" sz="2000" b="1" noProof="0" dirty="0"/>
              <a:t>Ang susi tungo sa banal na pag-uugali (na hindi tayo karapat-dapat) ay pag-ibig: “</a:t>
            </a:r>
            <a:r>
              <a:rPr lang="en-US" sz="2000" b="1" dirty="0" err="1"/>
              <a:t>inibig</a:t>
            </a:r>
            <a:r>
              <a:rPr lang="en-US" sz="2000" b="1" dirty="0"/>
              <a:t> </a:t>
            </a:r>
            <a:r>
              <a:rPr lang="en-US" sz="2000" b="1" dirty="0" err="1"/>
              <a:t>kita</a:t>
            </a:r>
            <a:r>
              <a:rPr lang="en-US" sz="2000" b="1" dirty="0"/>
              <a:t> ng </a:t>
            </a:r>
            <a:r>
              <a:rPr lang="en-US" sz="2000" b="1" dirty="0" err="1"/>
              <a:t>walang</a:t>
            </a:r>
            <a:r>
              <a:rPr lang="en-US" sz="2000" b="1" dirty="0"/>
              <a:t> </a:t>
            </a:r>
            <a:r>
              <a:rPr lang="en-US" sz="2000" b="1" dirty="0" err="1"/>
              <a:t>hanggang</a:t>
            </a:r>
            <a:r>
              <a:rPr lang="en-US" sz="2000" b="1" dirty="0"/>
              <a:t> </a:t>
            </a:r>
            <a:r>
              <a:rPr lang="en-US" sz="2000" b="1" dirty="0" err="1"/>
              <a:t>pagibig</a:t>
            </a:r>
            <a:r>
              <a:rPr lang="en" sz="2000" b="1" noProof="0" dirty="0"/>
              <a:t>” (Jeremias 31:3). N</a:t>
            </a:r>
            <a:r>
              <a:rPr lang="en-PH" sz="2000" b="1" noProof="0" dirty="0"/>
              <a:t>a</a:t>
            </a:r>
            <a:r>
              <a:rPr lang="en" sz="2000" b="1" noProof="0" dirty="0"/>
              <a:t>is Nyang makipag-ugnayan sa atin. Nais ko rin bang makipag-ugnayan sa Kanya? Bubuksan ko ba ang aking puso sa Kanya at mamahalin Sya gaya ng pagmamahal Nya sa akin?</a:t>
            </a: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799566"/>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9600" b="1" spc="600" noProof="0" dirty="0">
                <a:ln w="0"/>
                <a:solidFill>
                  <a:srgbClr val="0C8A4D"/>
                </a:solidFill>
                <a:effectLst>
                  <a:outerShdw blurRad="38100" dist="25400" dir="5400000" algn="ctr" rotWithShape="0">
                    <a:srgbClr val="6E747A">
                      <a:alpha val="43000"/>
                    </a:srgbClr>
                  </a:outerShdw>
                </a:effectLst>
              </a:rPr>
              <a:t>PAGSUSURI SA REYALIDAD</a:t>
            </a: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 sz="4800" noProof="0">
                <a:ln w="0"/>
                <a:solidFill>
                  <a:srgbClr val="6759E0"/>
                </a:solidFill>
                <a:effectLst>
                  <a:outerShdw blurRad="38100" dist="25400" dir="5400000" algn="ctr" rotWithShape="0">
                    <a:srgbClr val="6E747A">
                      <a:alpha val="43000"/>
                    </a:srgbClr>
                  </a:outerShdw>
                </a:effectLst>
              </a:rPr>
              <a:t>(Juan </a:t>
            </a:r>
            <a:r>
              <a:rPr lang="en" sz="4800" noProof="0" dirty="0">
                <a:ln w="0"/>
                <a:solidFill>
                  <a:srgbClr val="6759E0"/>
                </a:solidFill>
                <a:effectLst>
                  <a:outerShdw blurRad="38100" dist="25400" dir="5400000" algn="ctr" rotWithShape="0">
                    <a:srgbClr val="6E747A">
                      <a:alpha val="43000"/>
                    </a:srgbClr>
                  </a:outerShdw>
                </a:effectLst>
              </a:rPr>
              <a:t>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867</TotalTime>
  <Words>1719</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Constantia</vt:lpstr>
      <vt:lpstr>Aptos Display</vt:lpstr>
      <vt:lpstr>Aptos</vt:lpstr>
      <vt:lpstr>Comic Sans MS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2026-02-21T18:00:10Z</dcterms:created>
  <dcterms:modified xsi:type="dcterms:W3CDTF">2026-04-03T06:28:44Z</dcterms:modified>
</cp:coreProperties>
</file>