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Ang kaaway ng Biblia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Tama at maling paraan ng pagbabasa ng Biblia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Ano ang Biblia?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Mga positibong epekto ng pagbabasa ng B</a:t>
          </a:r>
          <a:r>
            <a:rPr lang="en-PH" sz="2000" b="1" dirty="0" err="1">
              <a:solidFill>
                <a:schemeClr val="tx1"/>
              </a:solidFill>
            </a:rPr>
            <a:t>i</a:t>
          </a:r>
          <a:r>
            <a:rPr lang="en" sz="2000" b="1" dirty="0">
              <a:solidFill>
                <a:schemeClr val="tx1"/>
              </a:solidFill>
            </a:rPr>
            <a:t>blia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Mga kaibigan ng B</a:t>
          </a:r>
          <a:r>
            <a:rPr lang="en-PH" sz="2000" b="1" dirty="0" err="1">
              <a:solidFill>
                <a:schemeClr val="tx1"/>
              </a:solidFill>
            </a:rPr>
            <a:t>i</a:t>
          </a:r>
          <a:r>
            <a:rPr lang="en" sz="2000" b="1" dirty="0">
              <a:solidFill>
                <a:schemeClr val="tx1"/>
              </a:solidFill>
            </a:rPr>
            <a:t>blia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Mga maling paraan</a:t>
          </a: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Humanap ng bagay na tumutugma sa ating pananaw</a:t>
          </a:r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Pumili ng kahit anong talata, na walang dahilan</a:t>
          </a:r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Mga tamang paraan</a:t>
          </a: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PH" sz="1800" b="1" dirty="0"/>
            <a:t>A</a:t>
          </a:r>
          <a:r>
            <a:rPr lang="en" sz="1800" b="1" dirty="0"/>
            <a:t>samin na matutunan ang kalooban ng Dios</a:t>
          </a:r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/>
            <a:t>Magsagawa ng maayos na pag-aaral</a:t>
          </a:r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Piliin lang ang bahaging gusto natin, at tanggihan ang ayaw natin.</a:t>
          </a:r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/>
            <a:t>Huwag tanggihan ang ibang talata, sa halip ay suriin lahat.</a:t>
          </a:r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Ipinapakita nito sa atin ang tunay nating kalagayan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(Heb.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Pinapalayo tayo nito sa kasalanan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(Awit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Pagkain ito para sa ating kaluluwa        (Jer.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Pinapalago tayo nito sa espiritwal           (1 Pedro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Binibigyan Niya tayo ng buhay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(Juan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-PH" sz="2000" b="1" dirty="0"/>
            <a:t>K</a:t>
          </a:r>
          <a:r>
            <a:rPr lang="en" sz="2000" b="1" dirty="0"/>
            <a:t>ung tatanggapin natin ang Biblia sa ganitong paraan…</a:t>
          </a: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Ipinapakita nito sa atin ang kalagayan ng ating ugnayan sa Dios</a:t>
          </a: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Sinasabi nito sa atin  kung paano mapapatibay ang relasyong iyon</a:t>
          </a: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PH" sz="2000" b="1" dirty="0">
              <a:solidFill>
                <a:schemeClr val="tx1"/>
              </a:solidFill>
            </a:rPr>
            <a:t>N</a:t>
          </a:r>
          <a:r>
            <a:rPr lang="en" sz="2000" b="1" dirty="0">
              <a:solidFill>
                <a:schemeClr val="tx1"/>
              </a:solidFill>
            </a:rPr>
            <a:t>akakaranas tayo ng dahandahang pagbabago</a:t>
          </a: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Lumalapit tayo kay Jesus</a:t>
          </a: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inapatalino tayo nito tungo sa kaligtasan</a:t>
          </a: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Lumalago tayo sa kaalaman ng katotohanan</a:t>
          </a: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Lumalago at tumitibay ang ating pananampalataya</a:t>
          </a: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Mayroon tayong pag-asa</a:t>
          </a: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Nalalaman natin ang mas mabuti, walanghanggan, kamanghamanghang buhay na naghihintay sa atin</a:t>
          </a: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Ang kaaway ng Biblia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Tama at maling paraan ng pagbabasa ng Biblia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Ano ang Biblia?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Mga positibong epekto ng pagbabasa ng B</a:t>
          </a:r>
          <a:r>
            <a:rPr lang="en-PH" sz="2000" b="1" kern="1200" dirty="0" err="1">
              <a:solidFill>
                <a:schemeClr val="tx1"/>
              </a:solidFill>
            </a:rPr>
            <a:t>i</a:t>
          </a:r>
          <a:r>
            <a:rPr lang="en" sz="2000" b="1" kern="1200" dirty="0">
              <a:solidFill>
                <a:schemeClr val="tx1"/>
              </a:solidFill>
            </a:rPr>
            <a:t>blia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Mga kaibigan ng B</a:t>
          </a:r>
          <a:r>
            <a:rPr lang="en-PH" sz="2000" b="1" kern="1200" dirty="0" err="1">
              <a:solidFill>
                <a:schemeClr val="tx1"/>
              </a:solidFill>
            </a:rPr>
            <a:t>i</a:t>
          </a:r>
          <a:r>
            <a:rPr lang="en" sz="2000" b="1" kern="1200" dirty="0">
              <a:solidFill>
                <a:schemeClr val="tx1"/>
              </a:solidFill>
            </a:rPr>
            <a:t>blia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Mga maling paraan</a:t>
          </a: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Humanap ng bagay na tumutugma sa ating pananaw</a:t>
          </a:r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Pumili ng kahit anong talata, na walang dahilan</a:t>
          </a:r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Piliin lang ang bahaging gusto natin, at tanggihan ang ayaw natin.</a:t>
          </a:r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Mga tamang paraan</a:t>
          </a: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A</a:t>
          </a:r>
          <a:r>
            <a:rPr lang="en" sz="1800" b="1" kern="1200" dirty="0"/>
            <a:t>samin na matutunan ang kalooban ng Dios</a:t>
          </a:r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Magsagawa ng maayos na pag-aaral</a:t>
          </a:r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Huwag tanggihan ang ibang talata, sa halip ay suriin lahat.</a:t>
          </a:r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Ipinapakita nito sa atin ang tunay nating kalagayan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(Heb.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Pinapalayo tayo nito sa kasalanan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(Awit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Pagkain ito para sa ating kaluluwa        (Jer.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Pinapalago tayo nito sa espiritwal           (1 Pedro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Binibigyan Niya tayo ng buhay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(Juan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K</a:t>
          </a:r>
          <a:r>
            <a:rPr lang="en" sz="2000" b="1" kern="1200" dirty="0"/>
            <a:t>ung tatanggapin natin ang Biblia sa ganitong paraan…</a:t>
          </a: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Ipinapakita nito sa atin ang kalagayan ng ating ugnayan sa Dios</a:t>
          </a: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Sinasabi nito sa atin  kung paano mapapatibay ang relasyong iyon</a:t>
          </a: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2000" b="1" kern="1200" dirty="0">
              <a:solidFill>
                <a:schemeClr val="tx1"/>
              </a:solidFill>
            </a:rPr>
            <a:t>N</a:t>
          </a:r>
          <a:r>
            <a:rPr lang="en" sz="2000" b="1" kern="1200" dirty="0">
              <a:solidFill>
                <a:schemeClr val="tx1"/>
              </a:solidFill>
            </a:rPr>
            <a:t>akakaranas tayo ng dahandahang pagbabago</a:t>
          </a: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Lumalapit tayo kay Jesus</a:t>
          </a: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inapatalino tayo nito tungo sa kaligtasan</a:t>
          </a: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Lumalago tayo sa kaalaman ng katotohanan</a:t>
          </a: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Lumalago at tumitibay ang ating pananampalataya</a:t>
          </a: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Mayroon tayong pag-asa</a:t>
          </a: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Nalalaman natin ang mas mabuti, walanghanggan, kamanghamanghang buhay na naghihintay sa atin</a:t>
          </a: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en-PH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ANG PAPEL NG BIBLIA</a:t>
            </a:r>
            <a:endParaRPr lang="en" sz="60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3486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Aralin 4 para sa ika-25 ng Abril,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665989" y="4914824"/>
            <a:ext cx="828587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Sapagka't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salita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Dios ay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buhay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mabisa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matalas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kay sa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alin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tabak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may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dalawang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talim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bumabaon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hanggang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paghihiwalay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kaluluwa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at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espiritu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ng mga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kasukasuan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at 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utak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madaling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kumilala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mga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pagiisip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at mga haka ng puso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(Hebreo 4:12)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447206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745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Biblia ang pinakamabentang aklat sa mundo, limang beses ang higit sa pangalawang pinakamabenta. Ngunit hindi palaging ganito ang kalagayan.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650875" y="2122957"/>
            <a:ext cx="36222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Kung hindi lang dahil sa espesyal na proteksyon ng Dios, matagal nang nawala ang Biblia. Bakit? Ano ang espesyal sa aklat na ito na pinakamamahal at minsan pinakaayaw?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123801"/>
            <a:ext cx="674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May panahong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ang pagkakaroon ng Biblia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pagbabasa nito, o kahit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pagsasalita tungkol dito ay magiging dahilan ng pagkakakulong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pagpapahirap, at kahit kamatayan.</a:t>
            </a: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ANG KAAWAY NG BIBLIA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000125" y="660975"/>
            <a:ext cx="1062701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i-FI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 magsikuha rin naman kayo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[…]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tabak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 Espiritu, na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siyang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salita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 Dios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(Efeso 6:17)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3" y="1080054"/>
            <a:ext cx="684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Isipin mo kung ano ang nagagawa ng </a:t>
            </a:r>
            <a:r>
              <a:rPr lang="e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binigkas </a:t>
            </a:r>
            <a:r>
              <a:rPr lang="en" sz="2000" b="1" dirty="0"/>
              <a:t>na salita ng Dios: lumilikha at nagbibigay ng buhay (Awit 33:6), o bumubuhay muli ng mga patay (Juan 5:28-29).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542211" y="5825205"/>
            <a:ext cx="8610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Papayag ba ako na magawa nya iyon? Makakahanap ba ako ng panahon upang mabasa ko ang Biblia? Binabago tayo ng pagbabasa nito at pinapalakas tayo laban sa pinakamalakas nating kaaway: ang diablo.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542211" y="3320158"/>
            <a:ext cx="50253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Alam ni Satanas na wala syang kapangyarihan laban sa B</a:t>
            </a:r>
            <a:r>
              <a:rPr lang="en-PH" sz="2000" b="1" dirty="0" err="1"/>
              <a:t>i</a:t>
            </a:r>
            <a:r>
              <a:rPr lang="en" sz="2000" b="1" dirty="0"/>
              <a:t>blia. Kaya sinubukan nyang pisikal na sirain ito. Nabigo sya, dahil ang Bible societies ay nagpapakalat nito ng libo-libo. At sinubukan naman nyang pabulaanan ito sa mga tao. Ngayon gusto nyang maabala tayo upang huwag natin itong mabasa.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218541" y="2046218"/>
            <a:ext cx="7031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Ano ang magagawa ng Biblia, ang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isinulat </a:t>
            </a:r>
            <a:r>
              <a:rPr kumimoji="0" lang="en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ptos" panose="02110004020202020204"/>
                <a:ea typeface="+mn-ea"/>
                <a:cs typeface="+mn-cs"/>
              </a:rPr>
              <a:t>na salita ng Dios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May kapangyarihan itong ipagtanggol tayo (Efe. 6:17b) at baguhin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tayo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(Heb. 4:12). Ginamit ni Jesus ang Biblia upang depensahan ang sarili laban sa tukso (Mat. 4:4, 7, 10).</a:t>
            </a: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TAMA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AT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MALING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PARAAN NG PAGBASA NG BIBLIA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Pagsikapan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mong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humarap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subok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sa Dios,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manggagawang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walang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anomang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ikahihiya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gumagamit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matuwid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salita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katotohanan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(2 Timoteo 2:15)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606082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323751" y="4820479"/>
            <a:ext cx="7149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Dapat makatuwiran ang ating pag-aaral ng Biblia, ngunit ang ating dahilan ay dapat magpasakop sa kapangyarihan ng Banal na Espiritu upang maunawaan ang mensahe ng Biblia.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683778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323751" y="5859434"/>
            <a:ext cx="7072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Bakit? Dahil limitado lang ang ating katwiran at hindi laging maaasahan. Kaya, kung pinag-aaralan ang Biblia, dapat nating hanapin ang karunungan ng May Akda nito.</a:t>
            </a:r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ANO ANG BIBLIA?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372707"/>
            <a:ext cx="30907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Ang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kabuoan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iyong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salita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katotohanan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; at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bawa't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isa ng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iyong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matutuwid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kahatulan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magpakailan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man</a:t>
            </a: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.”</a:t>
            </a:r>
            <a:b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(Awit 119:160)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4905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Sa ating pamayanan, at kahit sa grupo ng mga Kristyano, may paniniwala na ang katotohanan ay iba-iba, na walang katotohanang nananatili at hindi nagbabago sa paglipas ng panahon.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57575" y="4687228"/>
            <a:ext cx="52585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Ano mang pag-aangkin, ano mang katotohanan, ay dapat masubukan ng Biblia. Kung may pagsasalungat ng iniisip nating tama at sinasabi ng Biblia, may dalawang posibilidad: maaaring nagkamali tayo, o mali ang ating pag-unawa sa Biblia.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157339" y="2514197"/>
            <a:ext cx="76276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Gayunupaman, ang Biblia—bilang salita ng Dios—ay umaangking nagtataglay ng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lubos na katotohanan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(Awit 119:160; Juan 17:17; Santiago 1:18). 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naangkin nito ang pagiging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dalisay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at isang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sanggalang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laban sa panlilinlang ng tao (Kawikaan 30:5). 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ung dadagdagan natin ito ng sariling “katotohanan”, maaari tayong ituring na sinungaling sa harap ng Dios (Kawikaan 30:6).</a:t>
            </a: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119150" y="56983"/>
            <a:ext cx="99637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4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POSITIBONG EPEKTO NG PAGBABASA NG BIBLIA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15825" y="634645"/>
            <a:ext cx="8321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Ang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salita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mo'y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iningatan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puso: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upang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huwag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magkasala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laban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iyo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(Awit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8321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Ang isang hindi maikakaila ng kahit na pinakamasigasig na kalaban ng Biblia ay ang kapangyarihan nitong magbago ng mga tao. Inihalintulad ito ni Pablo sa isang espadang may malaking kapangyarihan.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372585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Walang ibang aklat na nakakaimpluwensya sa atin gaya ng Biblia. Kung handa tayong isakabuhayan ang mga turo nito, magbabago tayo tungo sa mag mabuti.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258" y="801573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643468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Kung binabasa natin ito na may bukas na puso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 hilingan ang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Dios ng pagpapa-unawa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 Banal na Espiritu, nababago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ang ating buhay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6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MGA KAIBIGAN NG BIBLIA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dahil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naman dito kami ay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nangagpapasalamat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walang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patid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Dios, na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nang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tanggapin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amin ang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salita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ipinangaral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sa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makatuwid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baga'y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salita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 Dios, ay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tinanggap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hindi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gaya ng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salita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 mga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kundi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ayon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katotohanan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salita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 Dios, na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gumagawa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naman sa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inyo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nagsisisampalataya</a:t>
            </a:r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Tesalonica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77823" y="4213473"/>
            <a:ext cx="6335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H</a:t>
            </a:r>
            <a:r>
              <a:rPr lang="en-PH" b="1" dirty="0" err="1"/>
              <a:t>i</a:t>
            </a:r>
            <a:r>
              <a:rPr lang="en" b="1" dirty="0"/>
              <a:t>naharap ito ng mga kaibigan ng Biblia na may kamalayang ito ang Buhay na Salita ng Dios (1 Tesalonica 2:13). Ngunit paano tayo magkakaroon ng ganong pananalig?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823274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753299"/>
            <a:ext cx="5800928" cy="2380960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5216017"/>
            <a:ext cx="6140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Sinabi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 atin ni Pablo 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para dito, kailangan natin ng espiritwal na pag-unawa, yun ay, kakayahang umunawa ng espiritwal na mga bagay (1 Corinto 2:14). Kaya, ang pag-unawa sa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banal na mensahe sa Biblia ay gawain ng Banal na Espiritu sa atin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141064" y="982176"/>
            <a:ext cx="1068757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Ang Biblia ay </a:t>
            </a:r>
            <a:r>
              <a:rPr lang="en-US" sz="2400" b="1" dirty="0" err="1">
                <a:latin typeface="Constantia" panose="02030602050306030303" pitchFamily="18" charset="0"/>
              </a:rPr>
              <a:t>naghahayag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katotohanan</a:t>
            </a:r>
            <a:r>
              <a:rPr lang="en-US" sz="2400" b="1" dirty="0">
                <a:latin typeface="Constantia" panose="02030602050306030303" pitchFamily="18" charset="0"/>
              </a:rPr>
              <a:t> sa isang sampling </a:t>
            </a:r>
            <a:r>
              <a:rPr lang="en-US" sz="2400" b="1" dirty="0" err="1">
                <a:latin typeface="Constantia" panose="02030602050306030303" pitchFamily="18" charset="0"/>
              </a:rPr>
              <a:t>paraang</a:t>
            </a:r>
            <a:r>
              <a:rPr lang="en-US" sz="2400" b="1" dirty="0">
                <a:latin typeface="Constantia" panose="02030602050306030303" pitchFamily="18" charset="0"/>
              </a:rPr>
              <a:t> at sa </a:t>
            </a:r>
            <a:r>
              <a:rPr lang="en-US" sz="2400" b="1" dirty="0" err="1">
                <a:latin typeface="Constantia" panose="02030602050306030303" pitchFamily="18" charset="0"/>
              </a:rPr>
              <a:t>walang-pagkukulang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pag</a:t>
            </a:r>
            <a:r>
              <a:rPr lang="en-US" sz="2400" b="1" dirty="0">
                <a:latin typeface="Constantia" panose="02030602050306030303" pitchFamily="18" charset="0"/>
              </a:rPr>
              <a:t>- </a:t>
            </a:r>
            <a:r>
              <a:rPr lang="en-US" sz="2400" b="1" dirty="0" err="1">
                <a:latin typeface="Constantia" panose="02030602050306030303" pitchFamily="18" charset="0"/>
              </a:rPr>
              <a:t>tugon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pangangailangan</a:t>
            </a:r>
            <a:r>
              <a:rPr lang="en-US" sz="2400" b="1" dirty="0"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latin typeface="Constantia" panose="02030602050306030303" pitchFamily="18" charset="0"/>
              </a:rPr>
              <a:t>hangarin</a:t>
            </a:r>
            <a:r>
              <a:rPr lang="en-US" sz="2400" b="1" dirty="0">
                <a:latin typeface="Constantia" panose="02030602050306030303" pitchFamily="18" charset="0"/>
              </a:rPr>
              <a:t> ng puso ng </a:t>
            </a:r>
            <a:r>
              <a:rPr lang="en-US" sz="2400" b="1" dirty="0" err="1">
                <a:latin typeface="Constantia" panose="02030602050306030303" pitchFamily="18" charset="0"/>
              </a:rPr>
              <a:t>tao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siyang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nagpapanggilalas</a:t>
            </a:r>
            <a:r>
              <a:rPr lang="en-US" sz="2400" b="1" dirty="0"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latin typeface="Constantia" panose="02030602050306030303" pitchFamily="18" charset="0"/>
              </a:rPr>
              <a:t>gumagayuma</a:t>
            </a:r>
            <a:r>
              <a:rPr lang="en-US" sz="2400" b="1" dirty="0">
                <a:latin typeface="Constantia" panose="02030602050306030303" pitchFamily="18" charset="0"/>
              </a:rPr>
              <a:t> sa mga may </a:t>
            </a:r>
            <a:r>
              <a:rPr lang="en-US" sz="2400" b="1" dirty="0" err="1">
                <a:latin typeface="Constantia" panose="02030602050306030303" pitchFamily="18" charset="0"/>
              </a:rPr>
              <a:t>napakataas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pinag-aralan</a:t>
            </a:r>
            <a:r>
              <a:rPr lang="en-US" sz="2400" b="1" dirty="0">
                <a:latin typeface="Constantia" panose="02030602050306030303" pitchFamily="18" charset="0"/>
              </a:rPr>
              <a:t>, at sa </a:t>
            </a:r>
            <a:r>
              <a:rPr lang="en-US" sz="2400" b="1" dirty="0" err="1">
                <a:latin typeface="Constantia" panose="02030602050306030303" pitchFamily="18" charset="0"/>
              </a:rPr>
              <a:t>kabilang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dako</a:t>
            </a:r>
            <a:r>
              <a:rPr lang="en-US" sz="2400" b="1" dirty="0">
                <a:latin typeface="Constantia" panose="02030602050306030303" pitchFamily="18" charset="0"/>
              </a:rPr>
              <a:t> naman ay </a:t>
            </a:r>
            <a:r>
              <a:rPr lang="en-US" sz="2400" b="1" dirty="0" err="1">
                <a:latin typeface="Constantia" panose="02030602050306030303" pitchFamily="18" charset="0"/>
              </a:rPr>
              <a:t>tumutulong</a:t>
            </a:r>
            <a:r>
              <a:rPr lang="en-US" sz="2400" b="1" dirty="0">
                <a:latin typeface="Constantia" panose="02030602050306030303" pitchFamily="18" charset="0"/>
              </a:rPr>
              <a:t> sa mga </a:t>
            </a:r>
            <a:r>
              <a:rPr lang="en-US" sz="2400" b="1" dirty="0" err="1">
                <a:latin typeface="Constantia" panose="02030602050306030303" pitchFamily="18" charset="0"/>
              </a:rPr>
              <a:t>mababa</a:t>
            </a:r>
            <a:r>
              <a:rPr lang="en-US" sz="2400" b="1" dirty="0"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nagsi</a:t>
            </a:r>
            <a:r>
              <a:rPr lang="en-US" sz="2400" b="1" dirty="0">
                <a:latin typeface="Constantia" panose="02030602050306030303" pitchFamily="18" charset="0"/>
              </a:rPr>
              <a:t>- </a:t>
            </a:r>
            <a:r>
              <a:rPr lang="en-US" sz="2400" b="1" dirty="0" err="1">
                <a:latin typeface="Constantia" panose="02030602050306030303" pitchFamily="18" charset="0"/>
              </a:rPr>
              <a:t>pag-aral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upang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kanilang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makilala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daan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kalig</a:t>
            </a:r>
            <a:r>
              <a:rPr lang="en-US" sz="2400" b="1" dirty="0">
                <a:latin typeface="Constantia" panose="02030602050306030303" pitchFamily="18" charset="0"/>
              </a:rPr>
              <a:t>- </a:t>
            </a:r>
            <a:r>
              <a:rPr lang="en-US" sz="2400" b="1" dirty="0" err="1">
                <a:latin typeface="Constantia" panose="02030602050306030303" pitchFamily="18" charset="0"/>
              </a:rPr>
              <a:t>tasan</a:t>
            </a:r>
            <a:r>
              <a:rPr lang="en-US" sz="2400" b="1" dirty="0">
                <a:latin typeface="Constantia" panose="02030602050306030303" pitchFamily="18" charset="0"/>
              </a:rPr>
              <a:t>. Gayon may ang mga </a:t>
            </a:r>
            <a:r>
              <a:rPr lang="en-US" sz="2400" b="1" dirty="0" err="1">
                <a:latin typeface="Constantia" panose="02030602050306030303" pitchFamily="18" charset="0"/>
              </a:rPr>
              <a:t>katotohanang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ito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binig</a:t>
            </a:r>
            <a:r>
              <a:rPr lang="en-US" sz="2400" b="1" dirty="0">
                <a:latin typeface="Constantia" panose="02030602050306030303" pitchFamily="18" charset="0"/>
              </a:rPr>
              <a:t>- kas sa </a:t>
            </a:r>
            <a:r>
              <a:rPr lang="en-US" sz="2400" b="1" dirty="0" err="1">
                <a:latin typeface="Constantia" panose="02030602050306030303" pitchFamily="18" charset="0"/>
              </a:rPr>
              <a:t>simpling</a:t>
            </a:r>
            <a:r>
              <a:rPr lang="en-US" sz="2400" b="1" dirty="0">
                <a:latin typeface="Constantia" panose="02030602050306030303" pitchFamily="18" charset="0"/>
              </a:rPr>
              <a:t> mga </a:t>
            </a:r>
            <a:r>
              <a:rPr lang="en-US" sz="2400" b="1" dirty="0" err="1">
                <a:latin typeface="Constantia" panose="02030602050306030303" pitchFamily="18" charset="0"/>
              </a:rPr>
              <a:t>pangungusap</a:t>
            </a:r>
            <a:r>
              <a:rPr lang="en-US" sz="2400" b="1" dirty="0"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latin typeface="Constantia" panose="02030602050306030303" pitchFamily="18" charset="0"/>
              </a:rPr>
              <a:t>tumutukoy</a:t>
            </a:r>
            <a:r>
              <a:rPr lang="en-US" sz="2400" b="1" dirty="0">
                <a:latin typeface="Constantia" panose="02030602050306030303" pitchFamily="18" charset="0"/>
              </a:rPr>
              <a:t> sa mga </a:t>
            </a:r>
            <a:r>
              <a:rPr lang="en-US" sz="2400" b="1" dirty="0" err="1">
                <a:latin typeface="Constantia" panose="02030602050306030303" pitchFamily="18" charset="0"/>
              </a:rPr>
              <a:t>paksang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napakadakila</a:t>
            </a:r>
            <a:r>
              <a:rPr lang="en-US" sz="2400" b="1" dirty="0"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latin typeface="Constantia" panose="02030602050306030303" pitchFamily="18" charset="0"/>
              </a:rPr>
              <a:t>napaka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malawak</a:t>
            </a:r>
            <a:r>
              <a:rPr lang="en-US" sz="2400" b="1" dirty="0">
                <a:latin typeface="Constantia" panose="02030602050306030303" pitchFamily="18" charset="0"/>
              </a:rPr>
              <a:t>, napa- </a:t>
            </a:r>
            <a:r>
              <a:rPr lang="en-US" sz="2400" b="1" dirty="0" err="1">
                <a:latin typeface="Constantia" panose="02030602050306030303" pitchFamily="18" charset="0"/>
              </a:rPr>
              <a:t>kalayong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maabot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kapangyarihan</a:t>
            </a:r>
            <a:r>
              <a:rPr lang="en-US" sz="2400" b="1" dirty="0">
                <a:latin typeface="Constantia" panose="02030602050306030303" pitchFamily="18" charset="0"/>
              </a:rPr>
              <a:t> ng pang-</a:t>
            </a:r>
            <a:r>
              <a:rPr lang="en-US" sz="2400" b="1" dirty="0" err="1">
                <a:latin typeface="Constantia" panose="02030602050306030303" pitchFamily="18" charset="0"/>
              </a:rPr>
              <a:t>unawa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tao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anupa’t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mapaniniwalaan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lamang</a:t>
            </a:r>
            <a:r>
              <a:rPr lang="en-US" sz="2400" b="1" dirty="0">
                <a:latin typeface="Constantia" panose="02030602050306030303" pitchFamily="18" charset="0"/>
              </a:rPr>
              <a:t> natin ang mga </a:t>
            </a:r>
            <a:r>
              <a:rPr lang="en-US" sz="2400" b="1" dirty="0" err="1">
                <a:latin typeface="Constantia" panose="02030602050306030303" pitchFamily="18" charset="0"/>
              </a:rPr>
              <a:t>ito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sapagka’t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Diyos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nagpahayag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" sz="2400" b="1" dirty="0">
                <a:latin typeface="Constantia" panose="02030602050306030303" pitchFamily="18" charset="0"/>
              </a:rPr>
              <a:t>[…] </a:t>
            </a:r>
            <a:r>
              <a:rPr lang="en-US" sz="2400" b="1" dirty="0">
                <a:latin typeface="Constantia" panose="02030602050306030303" pitchFamily="18" charset="0"/>
              </a:rPr>
              <a:t>Kung kailan </a:t>
            </a:r>
            <a:r>
              <a:rPr lang="en-US" sz="2400" b="1" dirty="0" err="1">
                <a:latin typeface="Constantia" panose="02030602050306030303" pitchFamily="18" charset="0"/>
              </a:rPr>
              <a:t>niya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sina</a:t>
            </a:r>
            <a:r>
              <a:rPr lang="en-US" sz="2400" b="1" dirty="0">
                <a:latin typeface="Constantia" panose="02030602050306030303" pitchFamily="18" charset="0"/>
              </a:rPr>
              <a:t>- </a:t>
            </a:r>
            <a:r>
              <a:rPr lang="en-US" sz="2400" b="1" dirty="0" err="1">
                <a:latin typeface="Constantia" panose="02030602050306030303" pitchFamily="18" charset="0"/>
              </a:rPr>
              <a:t>saliksik</a:t>
            </a:r>
            <a:r>
              <a:rPr lang="en-US" sz="2400" b="1" dirty="0">
                <a:latin typeface="Constantia" panose="02030602050306030303" pitchFamily="18" charset="0"/>
              </a:rPr>
              <a:t> ang Biblia ay </a:t>
            </a:r>
            <a:r>
              <a:rPr lang="en-US" sz="2400" b="1" dirty="0" err="1">
                <a:latin typeface="Constantia" panose="02030602050306030303" pitchFamily="18" charset="0"/>
              </a:rPr>
              <a:t>saka</a:t>
            </a:r>
            <a:r>
              <a:rPr lang="en-US" sz="2400" b="1" dirty="0">
                <a:latin typeface="Constantia" panose="02030602050306030303" pitchFamily="18" charset="0"/>
              </a:rPr>
              <a:t> naman </a:t>
            </a:r>
            <a:r>
              <a:rPr lang="en-US" sz="2400" b="1" dirty="0" err="1">
                <a:latin typeface="Constantia" panose="02030602050306030303" pitchFamily="18" charset="0"/>
              </a:rPr>
              <a:t>lalong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nagtitibay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kanyang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pag-iisip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ito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</a:t>
            </a:r>
            <a:r>
              <a:rPr lang="en-US" sz="2400" b="1" dirty="0"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latin typeface="Constantia" panose="02030602050306030303" pitchFamily="18" charset="0"/>
              </a:rPr>
              <a:t>salita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Diyos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buhay</a:t>
            </a:r>
            <a:r>
              <a:rPr lang="en-US" sz="2400" b="1" dirty="0">
                <a:latin typeface="Constantia" panose="02030602050306030303" pitchFamily="18" charset="0"/>
              </a:rPr>
              <a:t>, at ang </a:t>
            </a:r>
            <a:r>
              <a:rPr lang="en-US" sz="2400" b="1" dirty="0" err="1">
                <a:latin typeface="Constantia" panose="02030602050306030303" pitchFamily="18" charset="0"/>
              </a:rPr>
              <a:t>pagmamatuwid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tao’y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yumuyuko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harap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karangalan</a:t>
            </a:r>
            <a:r>
              <a:rPr lang="en-US" sz="2400" b="1" dirty="0">
                <a:latin typeface="Constantia" panose="02030602050306030303" pitchFamily="18" charset="0"/>
              </a:rPr>
              <a:t> ng banal na </a:t>
            </a:r>
            <a:r>
              <a:rPr lang="en-US" sz="2400" b="1" dirty="0" err="1">
                <a:latin typeface="Constantia" panose="02030602050306030303" pitchFamily="18" charset="0"/>
              </a:rPr>
              <a:t>pahayag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678738" y="6312134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bg1"/>
                </a:solidFill>
              </a:rPr>
              <a:t>EGW (P</a:t>
            </a:r>
            <a:r>
              <a:rPr lang="en-PH" sz="1600" b="1" dirty="0">
                <a:solidFill>
                  <a:schemeClr val="bg1"/>
                </a:solidFill>
              </a:rPr>
              <a:t>a</a:t>
            </a:r>
            <a:r>
              <a:rPr lang="en" sz="1600" b="1" dirty="0">
                <a:solidFill>
                  <a:schemeClr val="bg1"/>
                </a:solidFill>
              </a:rPr>
              <a:t>glapit kay Kristo, p. 150)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1277</Words>
  <Application>Microsoft Office PowerPoint</Application>
  <PresentationFormat>Panorámica</PresentationFormat>
  <Paragraphs>62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85</cp:revision>
  <dcterms:created xsi:type="dcterms:W3CDTF">2026-03-14T15:12:41Z</dcterms:created>
  <dcterms:modified xsi:type="dcterms:W3CDTF">2026-04-24T17:23:24Z</dcterms:modified>
</cp:coreProperties>
</file>