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en" b="1" dirty="0">
              <a:effectLst>
                <a:outerShdw blurRad="38100" dist="38100" dir="2700000" algn="tl">
                  <a:srgbClr val="000000">
                    <a:alpha val="43137"/>
                  </a:srgbClr>
                </a:outerShdw>
              </a:effectLst>
            </a:rPr>
            <a:t>Ang kaaliwan ng Dios</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n-PH" sz="2000" b="1" dirty="0">
              <a:effectLst>
                <a:outerShdw blurRad="38100" dist="38100" dir="2700000" algn="tl">
                  <a:srgbClr val="000000">
                    <a:alpha val="43137"/>
                  </a:srgbClr>
                </a:outerShdw>
              </a:effectLst>
            </a:rPr>
            <a:t>P</a:t>
          </a:r>
          <a:r>
            <a:rPr lang="en" sz="2000" b="1" dirty="0">
              <a:effectLst>
                <a:outerShdw blurRad="38100" dist="38100" dir="2700000" algn="tl">
                  <a:srgbClr val="000000">
                    <a:alpha val="43137"/>
                  </a:srgbClr>
                </a:outerShdw>
              </a:effectLst>
            </a:rPr>
            <a:t>inapalaya tayo nito sa takot</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n" sz="1800" b="1" dirty="0">
              <a:effectLst>
                <a:outerShdw blurRad="38100" dist="38100" dir="2700000" algn="tl">
                  <a:srgbClr val="000000">
                    <a:alpha val="43137"/>
                  </a:srgbClr>
                </a:outerShdw>
              </a:effectLst>
            </a:rPr>
            <a:t>Pinapaalala nito ang mga panahon na tinulungan N</a:t>
          </a:r>
          <a:r>
            <a:rPr lang="en-PH" sz="1800" b="1" dirty="0" err="1">
              <a:effectLst>
                <a:outerShdw blurRad="38100" dist="38100" dir="2700000" algn="tl">
                  <a:srgbClr val="000000">
                    <a:alpha val="43137"/>
                  </a:srgbClr>
                </a:outerShdw>
              </a:effectLst>
            </a:rPr>
            <a:t>i</a:t>
          </a:r>
          <a:r>
            <a:rPr lang="en" sz="1800" b="1" dirty="0">
              <a:effectLst>
                <a:outerShdw blurRad="38100" dist="38100" dir="2700000" algn="tl">
                  <a:srgbClr val="000000">
                    <a:alpha val="43137"/>
                  </a:srgbClr>
                </a:outerShdw>
              </a:effectLst>
            </a:rPr>
            <a:t>ya tayo</a:t>
          </a:r>
          <a:endParaRPr lang="es-ES" sz="18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n" sz="2000" b="1" dirty="0">
              <a:solidFill>
                <a:schemeClr val="tx1"/>
              </a:solidFill>
              <a:effectLst/>
            </a:rPr>
            <a:t>Tinutulungan nito tayo na makatiis sa mga kahirapan</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 sz="2000" b="1" dirty="0">
              <a:solidFill>
                <a:schemeClr val="tx1"/>
              </a:solidFill>
              <a:effectLst/>
            </a:rPr>
            <a:t>Nagdadala ito sa ating lumago sa espiritwal</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n" sz="2000" b="1" dirty="0">
              <a:solidFill>
                <a:schemeClr val="tx1"/>
              </a:solidFill>
              <a:effectLst/>
            </a:rPr>
            <a:t>P</a:t>
          </a:r>
          <a:r>
            <a:rPr lang="en-PH" sz="2000" b="1" dirty="0" err="1">
              <a:solidFill>
                <a:schemeClr val="tx1"/>
              </a:solidFill>
              <a:effectLst/>
            </a:rPr>
            <a:t>i</a:t>
          </a:r>
          <a:r>
            <a:rPr lang="en" sz="2000" b="1" dirty="0">
              <a:solidFill>
                <a:schemeClr val="tx1"/>
              </a:solidFill>
              <a:effectLst/>
            </a:rPr>
            <a:t>napasigla tayo nito na mamagitan para sa iba</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n" sz="1800" b="1" dirty="0">
              <a:effectLst>
                <a:outerShdw blurRad="38100" dist="38100" dir="2700000" algn="tl">
                  <a:srgbClr val="000000">
                    <a:alpha val="43137"/>
                  </a:srgbClr>
                </a:outerShdw>
              </a:effectLst>
            </a:rPr>
            <a:t>Inaaliw natin ang bawat isa gaya ng pag-aliw sa atin ng Dios</a:t>
          </a:r>
          <a:endParaRPr lang="es-ES" sz="18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n" sz="2000" b="1" dirty="0">
              <a:effectLst>
                <a:outerShdw blurRad="38100" dist="38100" dir="2700000" algn="tl">
                  <a:srgbClr val="000000">
                    <a:alpha val="43137"/>
                  </a:srgbClr>
                </a:outerShdw>
              </a:effectLst>
            </a:rPr>
            <a:t>Efeso</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n"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n" sz="2000" b="1" dirty="0"/>
            <a:t>Efeso</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n" sz="3500" b="1" kern="1200" dirty="0">
              <a:effectLst>
                <a:outerShdw blurRad="38100" dist="38100" dir="2700000" algn="tl">
                  <a:srgbClr val="000000">
                    <a:alpha val="43137"/>
                  </a:srgbClr>
                </a:outerShdw>
              </a:effectLst>
            </a:rPr>
            <a:t>Ang kaaliwan ng Dios</a:t>
          </a:r>
          <a:endParaRPr lang="es-ES" sz="35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PH" sz="2000" b="1" kern="1200" dirty="0">
              <a:effectLst>
                <a:outerShdw blurRad="38100" dist="38100" dir="2700000" algn="tl">
                  <a:srgbClr val="000000">
                    <a:alpha val="43137"/>
                  </a:srgbClr>
                </a:outerShdw>
              </a:effectLst>
            </a:rPr>
            <a:t>P</a:t>
          </a:r>
          <a:r>
            <a:rPr lang="en" sz="2000" b="1" kern="1200" dirty="0">
              <a:effectLst>
                <a:outerShdw blurRad="38100" dist="38100" dir="2700000" algn="tl">
                  <a:srgbClr val="000000">
                    <a:alpha val="43137"/>
                  </a:srgbClr>
                </a:outerShdw>
              </a:effectLst>
            </a:rPr>
            <a:t>inapalaya tayo nito sa takot</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Pinapaalala nito ang mga panahon na tinulungan N</a:t>
          </a:r>
          <a:r>
            <a:rPr lang="en-PH" sz="1800" b="1" kern="1200" dirty="0" err="1">
              <a:effectLst>
                <a:outerShdw blurRad="38100" dist="38100" dir="2700000" algn="tl">
                  <a:srgbClr val="000000">
                    <a:alpha val="43137"/>
                  </a:srgbClr>
                </a:outerShdw>
              </a:effectLst>
            </a:rPr>
            <a:t>i</a:t>
          </a:r>
          <a:r>
            <a:rPr lang="en" sz="1800" b="1" kern="1200" dirty="0">
              <a:effectLst>
                <a:outerShdw blurRad="38100" dist="38100" dir="2700000" algn="tl">
                  <a:srgbClr val="000000">
                    <a:alpha val="43137"/>
                  </a:srgbClr>
                </a:outerShdw>
              </a:effectLst>
            </a:rPr>
            <a:t>ya tayo</a:t>
          </a:r>
          <a:endParaRPr lang="es-ES" sz="18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Tinutulungan nito tayo na makatiis sa mga kahirapan</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Nagdadala ito sa ating lumago sa espiritwal</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effectLst/>
            </a:rPr>
            <a:t>P</a:t>
          </a:r>
          <a:r>
            <a:rPr lang="en-PH" sz="2000" b="1" kern="1200" dirty="0" err="1">
              <a:solidFill>
                <a:schemeClr val="tx1"/>
              </a:solidFill>
              <a:effectLst/>
            </a:rPr>
            <a:t>i</a:t>
          </a:r>
          <a:r>
            <a:rPr lang="en" sz="2000" b="1" kern="1200" dirty="0">
              <a:solidFill>
                <a:schemeClr val="tx1"/>
              </a:solidFill>
              <a:effectLst/>
            </a:rPr>
            <a:t>napasigla tayo nito na mamagitan para sa iba</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 sz="1800" b="1" kern="1200" dirty="0">
              <a:effectLst>
                <a:outerShdw blurRad="38100" dist="38100" dir="2700000" algn="tl">
                  <a:srgbClr val="000000">
                    <a:alpha val="43137"/>
                  </a:srgbClr>
                </a:outerShdw>
              </a:effectLst>
            </a:rPr>
            <a:t>Inaaliw natin ang bawat isa gaya ng pag-aliw sa atin ng Dios</a:t>
          </a:r>
          <a:endParaRPr lang="es-ES" sz="18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Efeso</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t>Efeso</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7735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5196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258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1637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73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8603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1819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6169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38398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87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01914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28/08/2026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28/08/2026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849344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159391" y="100668"/>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PAGLILINGKOD NA NAGMULA SA PAG-IBIG</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505030" y="6419850"/>
            <a:ext cx="3686970" cy="338554"/>
          </a:xfrm>
          <a:prstGeom prst="rect">
            <a:avLst/>
          </a:prstGeom>
          <a:noFill/>
        </p:spPr>
        <p:txBody>
          <a:bodyPr wrap="none" rtlCol="0">
            <a:spAutoFit/>
          </a:bodyPr>
          <a:lstStyle/>
          <a:p>
            <a:pPr algn="r"/>
            <a:r>
              <a:rPr lang="en" sz="1600" b="1" dirty="0">
                <a:solidFill>
                  <a:srgbClr val="D3C1AD"/>
                </a:solidFill>
                <a:effectLst>
                  <a:outerShdw blurRad="38100" dist="38100" dir="2700000" algn="tl">
                    <a:srgbClr val="000000">
                      <a:alpha val="43137"/>
                    </a:srgbClr>
                  </a:outerShdw>
                </a:effectLst>
              </a:rPr>
              <a:t>Aralin 9 para sa ika-29 ng Agosto,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31085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Sapagka't</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sa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malaking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kapighatian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hapis</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ng puso ay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sinulatan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ko kayo na may maraming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luha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hindi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upang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kayo'y</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palumbayin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kundi</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upang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inyong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makilala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ang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pagibig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kong</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napakasagana</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sa </a:t>
            </a:r>
            <a:r>
              <a:rPr kumimoji="0" lang="en-US" sz="2000" b="1" i="0" u="none" strike="noStrike" kern="1200" cap="none" spc="0" normalizeH="0" baseline="0" noProof="0" dirty="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inyo</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Corinto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03481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n" sz="2000" b="1" dirty="0">
                <a:solidFill>
                  <a:schemeClr val="bg1"/>
                </a:solidFill>
                <a:highlight>
                  <a:srgbClr val="C51F23"/>
                </a:highlight>
              </a:rPr>
              <a:t> Kaaliwan ng Dios sa pagdurusa</a:t>
            </a:r>
          </a:p>
          <a:p>
            <a:pPr>
              <a:spcBef>
                <a:spcPts val="1800"/>
              </a:spcBef>
            </a:pPr>
            <a:r>
              <a:rPr lang="en" sz="2000" b="1" dirty="0">
                <a:solidFill>
                  <a:schemeClr val="bg1"/>
                </a:solidFill>
                <a:highlight>
                  <a:srgbClr val="6E20B5"/>
                </a:highlight>
              </a:rPr>
              <a:t> Kabanalan at katapatan sa paglilingkod</a:t>
            </a:r>
          </a:p>
          <a:p>
            <a:pPr>
              <a:spcBef>
                <a:spcPts val="1800"/>
              </a:spcBef>
            </a:pPr>
            <a:r>
              <a:rPr lang="en" sz="2000" b="1" dirty="0">
                <a:solidFill>
                  <a:schemeClr val="bg1"/>
                </a:solidFill>
                <a:highlight>
                  <a:srgbClr val="0975A4"/>
                </a:highlight>
              </a:rPr>
              <a:t> Upang kumilos ng matalino</a:t>
            </a:r>
          </a:p>
          <a:p>
            <a:pPr>
              <a:spcBef>
                <a:spcPts val="1800"/>
              </a:spcBef>
            </a:pPr>
            <a:r>
              <a:rPr lang="en" sz="2000" b="1" dirty="0">
                <a:solidFill>
                  <a:schemeClr val="bg1"/>
                </a:solidFill>
                <a:highlight>
                  <a:srgbClr val="099E3D"/>
                </a:highlight>
              </a:rPr>
              <a:t> Kapatawaran at pagsasauli</a:t>
            </a:r>
          </a:p>
          <a:p>
            <a:pPr>
              <a:spcBef>
                <a:spcPts val="1800"/>
              </a:spcBef>
            </a:pPr>
            <a:r>
              <a:rPr lang="en" sz="2000" b="1" dirty="0">
                <a:solidFill>
                  <a:schemeClr val="bg1"/>
                </a:solidFill>
                <a:highlight>
                  <a:srgbClr val="CB7B2B"/>
                </a:highlight>
              </a:rPr>
              <a:t> Ang samyo ni Kristo</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n" sz="2000" b="1" dirty="0"/>
              <a:t>Sa ating pag-aaral ng ikalawang aklat ni Pablo sa mga taga Corinto, mapapansin natin na masyadong nag-aalala ang apostol sa kalagayan ng iglesia.</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email">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email">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email">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273017" y="4178152"/>
            <a:ext cx="4880008" cy="2562351"/>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938992"/>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Inihanda ni Pablo ang iglesia upang humarap</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sa mga kahirapang ito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loob at labas, at tinuruan silang magkaroon ng kapulungang binubuklod ng hindi makasariling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pag-ibig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Mula sa payong ito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matututunan natin na maging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lang="en-US" sz="2000" b="1" dirty="0" err="1">
                <a:solidFill>
                  <a:prstClr val="black"/>
                </a:solidFill>
              </a:rPr>
              <a:t>samyong</a:t>
            </a:r>
            <a:r>
              <a:rPr lang="en-US" sz="2000" b="1" dirty="0">
                <a:solidFill>
                  <a:prstClr val="black"/>
                </a:solidFill>
              </a:rPr>
              <a:t> </a:t>
            </a:r>
            <a:r>
              <a:rPr lang="en-US" sz="2000" b="1" dirty="0" err="1">
                <a:solidFill>
                  <a:prstClr val="black"/>
                </a:solidFill>
              </a:rPr>
              <a:t>mula</a:t>
            </a:r>
            <a:r>
              <a:rPr lang="en-US" sz="2000" b="1" dirty="0">
                <a:solidFill>
                  <a:prstClr val="black"/>
                </a:solidFill>
              </a:rPr>
              <a:t> sa </a:t>
            </a:r>
            <a:r>
              <a:rPr lang="en-US" sz="2000" b="1" dirty="0" err="1">
                <a:solidFill>
                  <a:prstClr val="black"/>
                </a:solidFill>
              </a:rPr>
              <a:t>kabuhayan</a:t>
            </a:r>
            <a:r>
              <a:rPr lang="en-US" sz="2000" b="1" dirty="0">
                <a:solidFill>
                  <a:prstClr val="black"/>
                </a:solidFill>
              </a:rPr>
              <a:t> sa </a:t>
            </a:r>
            <a:r>
              <a:rPr lang="en-US" sz="2000" b="1" dirty="0" err="1">
                <a:solidFill>
                  <a:prstClr val="black"/>
                </a:solidFill>
              </a:rPr>
              <a:t>ikabubuhay</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Cor.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Bagaman hindi talaga madali na sumunod sa mga paraan ng Dios</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sa makasalanang mundo</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 sa unang siglo ang pag-aangkin na isang Kristyano</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ay pwedeng magdulot ng seryosong hirap</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n"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ANG KAALIWAN NG DIOS SA PAGDURUSA</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siyang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umaaliw</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sa atin sa lahat ng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kapighatian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upang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ating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maaliw</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ang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nangasa</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anomang</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kapighatian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sa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pamamagitan</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ng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pagaliw</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na </a:t>
            </a:r>
            <a:r>
              <a:rPr lang="en-US"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inialiw</a:t>
            </a:r>
            <a:r>
              <a:rPr lang="en-U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din sa atin ng Dios</a:t>
            </a:r>
            <a:r>
              <a:rPr lang="en"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Corinto 1:</a:t>
            </a:r>
            <a:r>
              <a:rPr lang="en" sz="11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n" sz="2000" b="1" dirty="0"/>
              <a:t>Ang ikalawang Corinto ay liham ni Pablo kung saan binanggit nya ng mainam ang tungkol sa kaaliwan. D</a:t>
            </a:r>
            <a:r>
              <a:rPr lang="en-PH" sz="2000" b="1" dirty="0"/>
              <a:t>u</a:t>
            </a:r>
            <a:r>
              <a:rPr lang="en" sz="2000" b="1" dirty="0"/>
              <a:t>maraan sa mahirap na panahon ang iglesia, at ang dating sulat ni P</a:t>
            </a:r>
            <a:r>
              <a:rPr lang="en-PH" sz="2000" b="1" dirty="0"/>
              <a:t>a</a:t>
            </a:r>
            <a:r>
              <a:rPr lang="en" sz="2000" b="1" dirty="0"/>
              <a:t>blo ay naglugmok sa kanila sa pagkalungkot.</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047768849"/>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93658" y="3602993"/>
            <a:ext cx="2781700" cy="3170099"/>
          </a:xfrm>
          <a:prstGeom prst="rect">
            <a:avLst/>
          </a:prstGeom>
          <a:noFill/>
        </p:spPr>
        <p:txBody>
          <a:bodyPr wrap="square">
            <a:spAutoFit/>
          </a:bodyPr>
          <a:lstStyle/>
          <a:p>
            <a:pPr>
              <a:spcBef>
                <a:spcPts val="600"/>
              </a:spcBef>
            </a:pPr>
            <a:r>
              <a:rPr lang="en" sz="2000" b="1" dirty="0"/>
              <a:t>Siya mismo ay dumaan sa panahong nanganib ang kanyang buhay at siya ay nadismaya (2 Cor. 1:8-10). Ngunit inaliw sya ng Dios, at ngayon ay ipinapasa nya ang kaaliwang iyon sa iglesia (2 Cor.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1518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Ngunit at lungkot na iyon ay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“makadios,” nagdadala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sa pagsisisi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7:10). Kaya ayaw ni Pablo na masobrahan</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sila ng pagdurusa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hali</a:t>
            </a:r>
            <a:r>
              <a:rPr lang="en" sz="2000" b="1" dirty="0">
                <a:solidFill>
                  <a:prstClr val="black"/>
                </a:solidFill>
                <a:latin typeface="Aptos" panose="02110004020202020204"/>
              </a:rPr>
              <a:t>p ay maaliw sila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KABANALAN AT KATAPATAN SA PAGLILINGKOD</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Comic Sans MS" panose="030F0702030302020204" pitchFamily="66" charset="0"/>
              </a:rPr>
              <a:t>Sapagka't</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aming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pagmamapuri</a:t>
            </a:r>
            <a:r>
              <a:rPr lang="en-US" b="1" dirty="0">
                <a:solidFill>
                  <a:schemeClr val="accent1">
                    <a:lumMod val="75000"/>
                  </a:schemeClr>
                </a:solidFill>
                <a:latin typeface="Comic Sans MS" panose="030F0702030302020204" pitchFamily="66" charset="0"/>
              </a:rPr>
              <a:t> ay </a:t>
            </a:r>
            <a:r>
              <a:rPr lang="en-US" b="1" dirty="0" err="1">
                <a:solidFill>
                  <a:schemeClr val="accent1">
                    <a:lumMod val="75000"/>
                  </a:schemeClr>
                </a:solidFill>
                <a:latin typeface="Comic Sans MS" panose="030F0702030302020204" pitchFamily="66" charset="0"/>
              </a:rPr>
              <a:t>ito</a:t>
            </a:r>
            <a:r>
              <a:rPr lang="en-US" b="1" dirty="0">
                <a:solidFill>
                  <a:schemeClr val="accent1">
                    <a:lumMod val="75000"/>
                  </a:schemeClr>
                </a:solidFill>
                <a:latin typeface="Comic Sans MS" panose="030F0702030302020204" pitchFamily="66" charset="0"/>
              </a:rPr>
              <a:t>, ang </a:t>
            </a:r>
            <a:r>
              <a:rPr lang="en-US" b="1" dirty="0" err="1">
                <a:solidFill>
                  <a:schemeClr val="accent1">
                    <a:lumMod val="75000"/>
                  </a:schemeClr>
                </a:solidFill>
                <a:latin typeface="Comic Sans MS" panose="030F0702030302020204" pitchFamily="66" charset="0"/>
              </a:rPr>
              <a:t>pagpapatotoo</a:t>
            </a:r>
            <a:r>
              <a:rPr lang="en-US" b="1" dirty="0">
                <a:solidFill>
                  <a:schemeClr val="accent1">
                    <a:lumMod val="75000"/>
                  </a:schemeClr>
                </a:solidFill>
                <a:latin typeface="Comic Sans MS" panose="030F0702030302020204" pitchFamily="66" charset="0"/>
              </a:rPr>
              <a:t> ng </a:t>
            </a:r>
            <a:r>
              <a:rPr lang="en-US" b="1" dirty="0" err="1">
                <a:solidFill>
                  <a:schemeClr val="accent1">
                    <a:lumMod val="75000"/>
                  </a:schemeClr>
                </a:solidFill>
                <a:latin typeface="Comic Sans MS" panose="030F0702030302020204" pitchFamily="66" charset="0"/>
              </a:rPr>
              <a:t>aming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budhi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ayon</a:t>
            </a:r>
            <a:r>
              <a:rPr lang="en-US" b="1" dirty="0">
                <a:solidFill>
                  <a:schemeClr val="accent1">
                    <a:lumMod val="75000"/>
                  </a:schemeClr>
                </a:solidFill>
                <a:latin typeface="Comic Sans MS" panose="030F0702030302020204" pitchFamily="66" charset="0"/>
              </a:rPr>
              <a:t> sa </a:t>
            </a:r>
            <a:r>
              <a:rPr lang="en-US" b="1" dirty="0" err="1">
                <a:solidFill>
                  <a:schemeClr val="accent1">
                    <a:lumMod val="75000"/>
                  </a:schemeClr>
                </a:solidFill>
                <a:latin typeface="Comic Sans MS" panose="030F0702030302020204" pitchFamily="66" charset="0"/>
              </a:rPr>
              <a:t>kabanalan</a:t>
            </a:r>
            <a:r>
              <a:rPr lang="en-US" b="1" dirty="0">
                <a:solidFill>
                  <a:schemeClr val="accent1">
                    <a:lumMod val="75000"/>
                  </a:schemeClr>
                </a:solidFill>
                <a:latin typeface="Comic Sans MS" panose="030F0702030302020204" pitchFamily="66" charset="0"/>
              </a:rPr>
              <a:t> at </a:t>
            </a:r>
            <a:r>
              <a:rPr lang="en-US" b="1" dirty="0" err="1">
                <a:solidFill>
                  <a:schemeClr val="accent1">
                    <a:lumMod val="75000"/>
                  </a:schemeClr>
                </a:solidFill>
                <a:latin typeface="Comic Sans MS" panose="030F0702030302020204" pitchFamily="66" charset="0"/>
              </a:rPr>
              <a:t>pagtatapat</a:t>
            </a:r>
            <a:r>
              <a:rPr lang="en-US" b="1" dirty="0">
                <a:solidFill>
                  <a:schemeClr val="accent1">
                    <a:lumMod val="75000"/>
                  </a:schemeClr>
                </a:solidFill>
                <a:latin typeface="Comic Sans MS" panose="030F0702030302020204" pitchFamily="66" charset="0"/>
              </a:rPr>
              <a:t> sa Dios, </a:t>
            </a:r>
            <a:r>
              <a:rPr lang="en-US" b="1" dirty="0" err="1">
                <a:solidFill>
                  <a:schemeClr val="accent1">
                    <a:lumMod val="75000"/>
                  </a:schemeClr>
                </a:solidFill>
                <a:latin typeface="Comic Sans MS" panose="030F0702030302020204" pitchFamily="66" charset="0"/>
              </a:rPr>
              <a:t>hindi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ayon</a:t>
            </a:r>
            <a:r>
              <a:rPr lang="en-US" b="1" dirty="0">
                <a:solidFill>
                  <a:schemeClr val="accent1">
                    <a:lumMod val="75000"/>
                  </a:schemeClr>
                </a:solidFill>
                <a:latin typeface="Comic Sans MS" panose="030F0702030302020204" pitchFamily="66" charset="0"/>
              </a:rPr>
              <a:t> sa </a:t>
            </a:r>
            <a:r>
              <a:rPr lang="en-US" b="1" dirty="0" err="1">
                <a:solidFill>
                  <a:schemeClr val="accent1">
                    <a:lumMod val="75000"/>
                  </a:schemeClr>
                </a:solidFill>
                <a:latin typeface="Comic Sans MS" panose="030F0702030302020204" pitchFamily="66" charset="0"/>
              </a:rPr>
              <a:t>karunungan</a:t>
            </a:r>
            <a:r>
              <a:rPr lang="en-US" b="1" dirty="0">
                <a:solidFill>
                  <a:schemeClr val="accent1">
                    <a:lumMod val="75000"/>
                  </a:schemeClr>
                </a:solidFill>
                <a:latin typeface="Comic Sans MS" panose="030F0702030302020204" pitchFamily="66" charset="0"/>
              </a:rPr>
              <a:t> ng </a:t>
            </a:r>
            <a:r>
              <a:rPr lang="en-US" b="1" dirty="0" err="1">
                <a:solidFill>
                  <a:schemeClr val="accent1">
                    <a:lumMod val="75000"/>
                  </a:schemeClr>
                </a:solidFill>
                <a:latin typeface="Comic Sans MS" panose="030F0702030302020204" pitchFamily="66" charset="0"/>
              </a:rPr>
              <a:t>laman</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kundi</a:t>
            </a:r>
            <a:r>
              <a:rPr lang="en-US" b="1" dirty="0">
                <a:solidFill>
                  <a:schemeClr val="accent1">
                    <a:lumMod val="75000"/>
                  </a:schemeClr>
                </a:solidFill>
                <a:latin typeface="Comic Sans MS" panose="030F0702030302020204" pitchFamily="66" charset="0"/>
              </a:rPr>
              <a:t> sa </a:t>
            </a:r>
            <a:r>
              <a:rPr lang="en-US" b="1" dirty="0" err="1">
                <a:solidFill>
                  <a:schemeClr val="accent1">
                    <a:lumMod val="75000"/>
                  </a:schemeClr>
                </a:solidFill>
                <a:latin typeface="Comic Sans MS" panose="030F0702030302020204" pitchFamily="66" charset="0"/>
              </a:rPr>
              <a:t>biyaya</a:t>
            </a:r>
            <a:r>
              <a:rPr lang="en-US" b="1" dirty="0">
                <a:solidFill>
                  <a:schemeClr val="accent1">
                    <a:lumMod val="75000"/>
                  </a:schemeClr>
                </a:solidFill>
                <a:latin typeface="Comic Sans MS" panose="030F0702030302020204" pitchFamily="66" charset="0"/>
              </a:rPr>
              <a:t> ng Dios, na </a:t>
            </a:r>
            <a:r>
              <a:rPr lang="en-US" b="1" dirty="0" err="1">
                <a:solidFill>
                  <a:schemeClr val="accent1">
                    <a:lumMod val="75000"/>
                  </a:schemeClr>
                </a:solidFill>
                <a:latin typeface="Comic Sans MS" panose="030F0702030302020204" pitchFamily="66" charset="0"/>
              </a:rPr>
              <a:t>kami'y</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nagugali</a:t>
            </a:r>
            <a:r>
              <a:rPr lang="en-US" b="1" dirty="0">
                <a:solidFill>
                  <a:schemeClr val="accent1">
                    <a:lumMod val="75000"/>
                  </a:schemeClr>
                </a:solidFill>
                <a:latin typeface="Comic Sans MS" panose="030F0702030302020204" pitchFamily="66" charset="0"/>
              </a:rPr>
              <a:t> ng </a:t>
            </a:r>
            <a:r>
              <a:rPr lang="en-US" b="1" dirty="0" err="1">
                <a:solidFill>
                  <a:schemeClr val="accent1">
                    <a:lumMod val="75000"/>
                  </a:schemeClr>
                </a:solidFill>
                <a:latin typeface="Comic Sans MS" panose="030F0702030302020204" pitchFamily="66" charset="0"/>
              </a:rPr>
              <a:t>gayon</a:t>
            </a:r>
            <a:r>
              <a:rPr lang="en-US" b="1" dirty="0">
                <a:solidFill>
                  <a:schemeClr val="accent1">
                    <a:lumMod val="75000"/>
                  </a:schemeClr>
                </a:solidFill>
                <a:latin typeface="Comic Sans MS" panose="030F0702030302020204" pitchFamily="66" charset="0"/>
              </a:rPr>
              <a:t> sa </a:t>
            </a:r>
            <a:r>
              <a:rPr lang="en-US" b="1" dirty="0" err="1">
                <a:solidFill>
                  <a:schemeClr val="accent1">
                    <a:lumMod val="75000"/>
                  </a:schemeClr>
                </a:solidFill>
                <a:latin typeface="Comic Sans MS" panose="030F0702030302020204" pitchFamily="66" charset="0"/>
              </a:rPr>
              <a:t>sanglibutan</a:t>
            </a:r>
            <a:r>
              <a:rPr lang="en-US" b="1" dirty="0">
                <a:solidFill>
                  <a:schemeClr val="accent1">
                    <a:lumMod val="75000"/>
                  </a:schemeClr>
                </a:solidFill>
                <a:latin typeface="Comic Sans MS" panose="030F0702030302020204" pitchFamily="66" charset="0"/>
              </a:rPr>
              <a:t> at </a:t>
            </a:r>
            <a:r>
              <a:rPr lang="en-US" b="1" dirty="0" err="1">
                <a:solidFill>
                  <a:schemeClr val="accent1">
                    <a:lumMod val="75000"/>
                  </a:schemeClr>
                </a:solidFill>
                <a:latin typeface="Comic Sans MS" panose="030F0702030302020204" pitchFamily="66" charset="0"/>
              </a:rPr>
              <a:t>lalong</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sagana</a:t>
            </a:r>
            <a:r>
              <a:rPr lang="en-US" b="1" dirty="0">
                <a:solidFill>
                  <a:schemeClr val="accent1">
                    <a:lumMod val="75000"/>
                  </a:schemeClr>
                </a:solidFill>
                <a:latin typeface="Comic Sans MS" panose="030F0702030302020204" pitchFamily="66" charset="0"/>
              </a:rPr>
              <a:t> pa </a:t>
            </a:r>
            <a:r>
              <a:rPr lang="en-US" b="1" dirty="0" err="1">
                <a:solidFill>
                  <a:schemeClr val="accent1">
                    <a:lumMod val="75000"/>
                  </a:schemeClr>
                </a:solidFill>
                <a:latin typeface="Comic Sans MS" panose="030F0702030302020204" pitchFamily="66" charset="0"/>
              </a:rPr>
              <a:t>nga</a:t>
            </a:r>
            <a:r>
              <a:rPr lang="en-US" b="1" dirty="0">
                <a:solidFill>
                  <a:schemeClr val="accent1">
                    <a:lumMod val="75000"/>
                  </a:schemeClr>
                </a:solidFill>
                <a:latin typeface="Comic Sans MS" panose="030F0702030302020204" pitchFamily="66" charset="0"/>
              </a:rPr>
              <a:t> sa </a:t>
            </a:r>
            <a:r>
              <a:rPr lang="en-US" b="1" dirty="0" err="1">
                <a:solidFill>
                  <a:schemeClr val="accent1">
                    <a:lumMod val="75000"/>
                  </a:schemeClr>
                </a:solidFill>
                <a:latin typeface="Comic Sans MS" panose="030F0702030302020204" pitchFamily="66" charset="0"/>
              </a:rPr>
              <a:t>inyo</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(2 Corinto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124132" y="1610410"/>
            <a:ext cx="7309055" cy="1323439"/>
          </a:xfrm>
          <a:prstGeom prst="rect">
            <a:avLst/>
          </a:prstGeom>
          <a:noFill/>
        </p:spPr>
        <p:txBody>
          <a:bodyPr wrap="square" rtlCol="0">
            <a:spAutoFit/>
          </a:bodyPr>
          <a:lstStyle/>
          <a:p>
            <a:pPr>
              <a:spcBef>
                <a:spcPts val="600"/>
              </a:spcBef>
            </a:pPr>
            <a:r>
              <a:rPr lang="en" sz="2000" b="1" dirty="0"/>
              <a:t>Minamaliit ng ilang mga tao si P</a:t>
            </a:r>
            <a:r>
              <a:rPr lang="en-PH" sz="2000" b="1" dirty="0"/>
              <a:t>a</a:t>
            </a:r>
            <a:r>
              <a:rPr lang="en" sz="2000" b="1" dirty="0"/>
              <a:t>blo, inaakusahan syang mahina at salawahan (2 Cor. 10:10). Dahil dito, at upang tanggapin ang kanyang payo, kailangang ipagtanggol ng apostol ang kanyang sarili laban sa mga akusasyong ito.</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531761" y="4231745"/>
            <a:ext cx="2162518" cy="2246769"/>
          </a:xfrm>
          <a:prstGeom prst="rect">
            <a:avLst/>
          </a:prstGeom>
          <a:noFill/>
        </p:spPr>
        <p:txBody>
          <a:bodyPr wrap="square">
            <a:spAutoFit/>
          </a:bodyPr>
          <a:lstStyle/>
          <a:p>
            <a:pPr>
              <a:spcBef>
                <a:spcPts val="600"/>
              </a:spcBef>
            </a:pPr>
            <a:r>
              <a:rPr lang="en" sz="2000" b="1" dirty="0"/>
              <a:t>Masasabi nya at ng mga kasama nya na siya ay banal at tapat [dalisay], sa iglesia at sa labas nito.</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0885" y="4498432"/>
            <a:ext cx="4758813" cy="2246769"/>
          </a:xfrm>
          <a:prstGeom prst="rect">
            <a:avLst/>
          </a:prstGeom>
          <a:noFill/>
        </p:spPr>
        <p:txBody>
          <a:bodyPr wrap="square">
            <a:spAutoFit/>
          </a:bodyPr>
          <a:lstStyle/>
          <a:p>
            <a:pPr>
              <a:spcBef>
                <a:spcPts val="600"/>
              </a:spcBef>
            </a:pPr>
            <a:r>
              <a:rPr lang="en" sz="2000" b="1" dirty="0"/>
              <a:t>Dahil dito, walang mga lihim na layunin ang mga sulat ni Pablo. Inasahan nya na mabasa at maunawaan ang kanyang mga liham sa konteksto ng kabanalan at katapatan—iyon ay, isinulat dahil sa pag-ibig nya sa kanila at sa paghaha-ngad ng kabutihan nila (2 Cor.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1871" y="4077857"/>
            <a:ext cx="1563830" cy="2667343"/>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121830" y="2933849"/>
            <a:ext cx="730905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Bilang tao, itinuturing nya ang sarili na hindi mahalaga (Efe. 3:8). N</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g</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unit, sa biyaya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ng Dios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maaari syang magmalaki sa pagkakaroon ng malinaw na konsensya (2 Cor.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830997"/>
          </a:xfrm>
          <a:prstGeom prst="rect">
            <a:avLst/>
          </a:prstGeom>
          <a:noFill/>
        </p:spPr>
        <p:txBody>
          <a:bodyPr wrap="square">
            <a:spAutoFit/>
          </a:bodyPr>
          <a:lstStyle/>
          <a:p>
            <a:pPr algn="ctr"/>
            <a:r>
              <a:rPr lang="en" sz="48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KUMILOS NG MATALINO</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Comic Sans MS" panose="030F0702030302020204" pitchFamily="66" charset="0"/>
              </a:rPr>
              <a:t>Datapuwa't</a:t>
            </a:r>
            <a:r>
              <a:rPr lang="en-US" b="1" dirty="0">
                <a:solidFill>
                  <a:schemeClr val="accent4">
                    <a:lumMod val="50000"/>
                  </a:schemeClr>
                </a:solidFill>
                <a:latin typeface="Comic Sans MS" panose="030F0702030302020204" pitchFamily="66" charset="0"/>
              </a:rPr>
              <a:t> ang Dios ang </a:t>
            </a:r>
            <a:r>
              <a:rPr lang="en-US" b="1" dirty="0" err="1">
                <a:solidFill>
                  <a:schemeClr val="accent4">
                    <a:lumMod val="50000"/>
                  </a:schemeClr>
                </a:solidFill>
                <a:latin typeface="Comic Sans MS" panose="030F0702030302020204" pitchFamily="66" charset="0"/>
              </a:rPr>
              <a:t>tinatawag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kong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maging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saksi</a:t>
            </a:r>
            <a:r>
              <a:rPr lang="en-US" b="1" dirty="0">
                <a:solidFill>
                  <a:schemeClr val="accent4">
                    <a:lumMod val="50000"/>
                  </a:schemeClr>
                </a:solidFill>
                <a:latin typeface="Comic Sans MS" panose="030F0702030302020204" pitchFamily="66" charset="0"/>
              </a:rPr>
              <a:t> sa </a:t>
            </a:r>
            <a:r>
              <a:rPr lang="en-US" b="1" dirty="0" err="1">
                <a:solidFill>
                  <a:schemeClr val="accent4">
                    <a:lumMod val="50000"/>
                  </a:schemeClr>
                </a:solidFill>
                <a:latin typeface="Comic Sans MS" panose="030F0702030302020204" pitchFamily="66" charset="0"/>
              </a:rPr>
              <a:t>aking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kaluluwa</a:t>
            </a:r>
            <a:r>
              <a:rPr lang="en-US" b="1" dirty="0">
                <a:solidFill>
                  <a:schemeClr val="accent4">
                    <a:lumMod val="50000"/>
                  </a:schemeClr>
                </a:solidFill>
                <a:latin typeface="Comic Sans MS" panose="030F0702030302020204" pitchFamily="66" charset="0"/>
              </a:rPr>
              <a:t>, na </a:t>
            </a:r>
            <a:r>
              <a:rPr lang="en-US" b="1" dirty="0" err="1">
                <a:solidFill>
                  <a:schemeClr val="accent4">
                    <a:lumMod val="50000"/>
                  </a:schemeClr>
                </a:solidFill>
                <a:latin typeface="Comic Sans MS" panose="030F0702030302020204" pitchFamily="66" charset="0"/>
              </a:rPr>
              <a:t>upang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huwag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kayong</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papagdamdamin</a:t>
            </a:r>
            <a:r>
              <a:rPr lang="en-US" b="1" dirty="0">
                <a:solidFill>
                  <a:schemeClr val="accent4">
                    <a:lumMod val="50000"/>
                  </a:schemeClr>
                </a:solidFill>
                <a:latin typeface="Comic Sans MS" panose="030F0702030302020204" pitchFamily="66" charset="0"/>
              </a:rPr>
              <a:t> ay </a:t>
            </a:r>
            <a:r>
              <a:rPr lang="en-US" b="1" dirty="0" err="1">
                <a:solidFill>
                  <a:schemeClr val="accent4">
                    <a:lumMod val="50000"/>
                  </a:schemeClr>
                </a:solidFill>
                <a:latin typeface="Comic Sans MS" panose="030F0702030302020204" pitchFamily="66" charset="0"/>
              </a:rPr>
              <a:t>hindi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muna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ako</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napariyan</a:t>
            </a:r>
            <a:r>
              <a:rPr lang="en-US" b="1" dirty="0">
                <a:solidFill>
                  <a:schemeClr val="accent4">
                    <a:lumMod val="50000"/>
                  </a:schemeClr>
                </a:solidFill>
                <a:latin typeface="Comic Sans MS" panose="030F0702030302020204" pitchFamily="66" charset="0"/>
              </a:rPr>
              <a:t> sa </a:t>
            </a:r>
            <a:r>
              <a:rPr lang="en-US" b="1" dirty="0" err="1">
                <a:solidFill>
                  <a:schemeClr val="accent4">
                    <a:lumMod val="50000"/>
                  </a:schemeClr>
                </a:solidFill>
                <a:latin typeface="Comic Sans MS" panose="030F0702030302020204" pitchFamily="66" charset="0"/>
              </a:rPr>
              <a:t>Corinto</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(2 Corinto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743700" cy="707886"/>
          </a:xfrm>
          <a:prstGeom prst="rect">
            <a:avLst/>
          </a:prstGeom>
          <a:noFill/>
        </p:spPr>
        <p:txBody>
          <a:bodyPr wrap="square" rtlCol="0">
            <a:spAutoFit/>
          </a:bodyPr>
          <a:lstStyle/>
          <a:p>
            <a:pPr>
              <a:spcBef>
                <a:spcPts val="600"/>
              </a:spcBef>
            </a:pPr>
            <a:r>
              <a:rPr lang="en" sz="2000" b="1" dirty="0"/>
              <a:t>Sa una nyang liham, sinabi ni Pablo sa mga taga Corinto ang ruta na plano nyang daanan (1 Cor.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2714647519"/>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128825" y="3086094"/>
            <a:ext cx="11991975" cy="646331"/>
          </a:xfrm>
          <a:prstGeom prst="rect">
            <a:avLst/>
          </a:prstGeom>
          <a:noFill/>
        </p:spPr>
        <p:txBody>
          <a:bodyPr wrap="square" rtlCol="0">
            <a:spAutoFit/>
          </a:bodyPr>
          <a:lstStyle/>
          <a:p>
            <a:pPr>
              <a:spcBef>
                <a:spcPts val="600"/>
              </a:spcBef>
            </a:pPr>
            <a:r>
              <a:rPr lang="en" b="1" dirty="0"/>
              <a:t>Sa ikalawang sulat (nawala, 2 Cor. 7:8) sinabi nya sa kanila na dalawang beses nya silang dadalawin (2 Cor.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547522193"/>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4011289"/>
            <a:ext cx="7239504" cy="1323439"/>
          </a:xfrm>
          <a:prstGeom prst="rect">
            <a:avLst/>
          </a:prstGeom>
          <a:noFill/>
        </p:spPr>
        <p:txBody>
          <a:bodyPr wrap="square" rtlCol="0">
            <a:spAutoFit/>
          </a:bodyPr>
          <a:lstStyle/>
          <a:p>
            <a:pPr>
              <a:spcBef>
                <a:spcPts val="600"/>
              </a:spcBef>
            </a:pPr>
            <a:r>
              <a:rPr lang="en" sz="2000" b="1" dirty="0"/>
              <a:t>Gayunpaman, binago nya ang kanyang mga plano at nagpasyang huwag pumunta sa unang pagdalaw (2 Cor. 1:23). A</a:t>
            </a:r>
            <a:r>
              <a:rPr lang="en-PH" sz="2000" b="1" dirty="0"/>
              <a:t>n</a:t>
            </a:r>
            <a:r>
              <a:rPr lang="en" sz="2000" b="1" dirty="0"/>
              <a:t>g pagbabagong ito ang nag-udyok sa iba na kutyain sya sa pagiging pabago-bago. Bakit nagbago ang kanyang isip?</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704942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Mukhang kailangan ng presensya ni Pablo sa C</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rinto dahil sa problema doon. Ngunit ang haharapin nyang oposisyon ay pagkompronta sa iniiwasan sana nya, dahil sa dakilang pag-ibig na meron sya para sa kanila (2 Cor.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spc="300" dirty="0">
                <a:ln/>
                <a:solidFill>
                  <a:schemeClr val="bg2">
                    <a:lumMod val="75000"/>
                  </a:schemeClr>
                </a:solidFill>
              </a:rPr>
              <a:t>KAPATAWARAN AT PAGSASAULI</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53132" y="636060"/>
            <a:ext cx="12298261"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3">
                    <a:lumMod val="75000"/>
                  </a:schemeClr>
                </a:solidFill>
                <a:latin typeface="Comic Sans MS" panose="030F0702030302020204" pitchFamily="66" charset="0"/>
              </a:rPr>
              <a:t>“</a:t>
            </a:r>
            <a:r>
              <a:rPr lang="en-US" b="1" dirty="0" err="1">
                <a:solidFill>
                  <a:schemeClr val="accent3">
                    <a:lumMod val="75000"/>
                  </a:schemeClr>
                </a:solidFill>
                <a:latin typeface="Comic Sans MS" panose="030F0702030302020204" pitchFamily="66" charset="0"/>
              </a:rPr>
              <a:t>Datapuwa't</a:t>
            </a:r>
            <a:r>
              <a:rPr lang="en-US" b="1" dirty="0">
                <a:solidFill>
                  <a:schemeClr val="accent3">
                    <a:lumMod val="75000"/>
                  </a:schemeClr>
                </a:solidFill>
                <a:latin typeface="Comic Sans MS" panose="030F0702030302020204" pitchFamily="66" charset="0"/>
              </a:rPr>
              <a:t> ang </a:t>
            </a:r>
            <a:r>
              <a:rPr lang="en-US" b="1" dirty="0" err="1">
                <a:solidFill>
                  <a:schemeClr val="accent3">
                    <a:lumMod val="75000"/>
                  </a:schemeClr>
                </a:solidFill>
                <a:latin typeface="Comic Sans MS" panose="030F0702030302020204" pitchFamily="66" charset="0"/>
              </a:rPr>
              <a:t>inyong</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pinatatawad</a:t>
            </a:r>
            <a:r>
              <a:rPr lang="en-US" b="1" dirty="0">
                <a:solidFill>
                  <a:schemeClr val="accent3">
                    <a:lumMod val="75000"/>
                  </a:schemeClr>
                </a:solidFill>
                <a:latin typeface="Comic Sans MS" panose="030F0702030302020204" pitchFamily="66" charset="0"/>
              </a:rPr>
              <a:t> ng </a:t>
            </a:r>
            <a:r>
              <a:rPr lang="en-US" b="1" dirty="0" err="1">
                <a:solidFill>
                  <a:schemeClr val="accent3">
                    <a:lumMod val="75000"/>
                  </a:schemeClr>
                </a:solidFill>
                <a:latin typeface="Comic Sans MS" panose="030F0702030302020204" pitchFamily="66" charset="0"/>
              </a:rPr>
              <a:t>anoman</a:t>
            </a:r>
            <a:r>
              <a:rPr lang="en-US" b="1" dirty="0">
                <a:solidFill>
                  <a:schemeClr val="accent3">
                    <a:lumMod val="75000"/>
                  </a:schemeClr>
                </a:solidFill>
                <a:latin typeface="Comic Sans MS" panose="030F0702030302020204" pitchFamily="66" charset="0"/>
              </a:rPr>
              <a:t> ay </a:t>
            </a:r>
            <a:r>
              <a:rPr lang="en-US" b="1" dirty="0" err="1">
                <a:solidFill>
                  <a:schemeClr val="accent3">
                    <a:lumMod val="75000"/>
                  </a:schemeClr>
                </a:solidFill>
                <a:latin typeface="Comic Sans MS" panose="030F0702030302020204" pitchFamily="66" charset="0"/>
              </a:rPr>
              <a:t>pinatatawad</a:t>
            </a:r>
            <a:r>
              <a:rPr lang="en-US" b="1" dirty="0">
                <a:solidFill>
                  <a:schemeClr val="accent3">
                    <a:lumMod val="75000"/>
                  </a:schemeClr>
                </a:solidFill>
                <a:latin typeface="Comic Sans MS" panose="030F0702030302020204" pitchFamily="66" charset="0"/>
              </a:rPr>
              <a:t> ko </a:t>
            </a:r>
            <a:r>
              <a:rPr lang="en-US" b="1" dirty="0" err="1">
                <a:solidFill>
                  <a:schemeClr val="accent3">
                    <a:lumMod val="75000"/>
                  </a:schemeClr>
                </a:solidFill>
                <a:latin typeface="Comic Sans MS" panose="030F0702030302020204" pitchFamily="66" charset="0"/>
              </a:rPr>
              <a:t>rin</a:t>
            </a:r>
            <a:r>
              <a:rPr lang="en-US" b="1" dirty="0">
                <a:solidFill>
                  <a:schemeClr val="accent3">
                    <a:lumMod val="75000"/>
                  </a:schemeClr>
                </a:solidFill>
                <a:latin typeface="Comic Sans MS" panose="030F0702030302020204" pitchFamily="66" charset="0"/>
              </a:rPr>
              <a:t> naman: </a:t>
            </a:r>
            <a:r>
              <a:rPr lang="en-US" b="1" dirty="0" err="1">
                <a:solidFill>
                  <a:schemeClr val="accent3">
                    <a:lumMod val="75000"/>
                  </a:schemeClr>
                </a:solidFill>
                <a:latin typeface="Comic Sans MS" panose="030F0702030302020204" pitchFamily="66" charset="0"/>
              </a:rPr>
              <a:t>sapagka't</a:t>
            </a:r>
            <a:r>
              <a:rPr lang="en-US" b="1" dirty="0">
                <a:solidFill>
                  <a:schemeClr val="accent3">
                    <a:lumMod val="75000"/>
                  </a:schemeClr>
                </a:solidFill>
                <a:latin typeface="Comic Sans MS" panose="030F0702030302020204" pitchFamily="66" charset="0"/>
              </a:rPr>
              <a:t> ang </a:t>
            </a:r>
            <a:r>
              <a:rPr lang="en-US" b="1" dirty="0" err="1">
                <a:solidFill>
                  <a:schemeClr val="accent3">
                    <a:lumMod val="75000"/>
                  </a:schemeClr>
                </a:solidFill>
                <a:latin typeface="Comic Sans MS" panose="030F0702030302020204" pitchFamily="66" charset="0"/>
              </a:rPr>
              <a:t>aking</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ipinatawad</a:t>
            </a:r>
            <a:r>
              <a:rPr lang="en-US" b="1" dirty="0">
                <a:solidFill>
                  <a:schemeClr val="accent3">
                    <a:lumMod val="75000"/>
                  </a:schemeClr>
                </a:solidFill>
                <a:latin typeface="Comic Sans MS" panose="030F0702030302020204" pitchFamily="66" charset="0"/>
              </a:rPr>
              <a:t> naman, kung </a:t>
            </a:r>
            <a:r>
              <a:rPr lang="en-US" b="1" dirty="0" err="1">
                <a:solidFill>
                  <a:schemeClr val="accent3">
                    <a:lumMod val="75000"/>
                  </a:schemeClr>
                </a:solidFill>
                <a:latin typeface="Comic Sans MS" panose="030F0702030302020204" pitchFamily="66" charset="0"/>
              </a:rPr>
              <a:t>ako'y</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nagpapatawad</a:t>
            </a:r>
            <a:r>
              <a:rPr lang="en-US" b="1" dirty="0">
                <a:solidFill>
                  <a:schemeClr val="accent3">
                    <a:lumMod val="75000"/>
                  </a:schemeClr>
                </a:solidFill>
                <a:latin typeface="Comic Sans MS" panose="030F0702030302020204" pitchFamily="66" charset="0"/>
              </a:rPr>
              <a:t> ng </a:t>
            </a:r>
            <a:r>
              <a:rPr lang="en-US" b="1" dirty="0" err="1">
                <a:solidFill>
                  <a:schemeClr val="accent3">
                    <a:lumMod val="75000"/>
                  </a:schemeClr>
                </a:solidFill>
                <a:latin typeface="Comic Sans MS" panose="030F0702030302020204" pitchFamily="66" charset="0"/>
              </a:rPr>
              <a:t>anoman</a:t>
            </a:r>
            <a:r>
              <a:rPr lang="en-US" b="1" dirty="0">
                <a:solidFill>
                  <a:schemeClr val="accent3">
                    <a:lumMod val="75000"/>
                  </a:schemeClr>
                </a:solidFill>
                <a:latin typeface="Comic Sans MS" panose="030F0702030302020204" pitchFamily="66" charset="0"/>
              </a:rPr>
              <a:t>, ay </a:t>
            </a:r>
            <a:r>
              <a:rPr lang="en-US" b="1" dirty="0" err="1">
                <a:solidFill>
                  <a:schemeClr val="accent3">
                    <a:lumMod val="75000"/>
                  </a:schemeClr>
                </a:solidFill>
                <a:latin typeface="Comic Sans MS" panose="030F0702030302020204" pitchFamily="66" charset="0"/>
              </a:rPr>
              <a:t>dahil</a:t>
            </a:r>
            <a:r>
              <a:rPr lang="en-US" b="1" dirty="0">
                <a:solidFill>
                  <a:schemeClr val="accent3">
                    <a:lumMod val="75000"/>
                  </a:schemeClr>
                </a:solidFill>
                <a:latin typeface="Comic Sans MS" panose="030F0702030302020204" pitchFamily="66" charset="0"/>
              </a:rPr>
              <a:t> sa </a:t>
            </a:r>
            <a:r>
              <a:rPr lang="en-US" b="1" dirty="0" err="1">
                <a:solidFill>
                  <a:schemeClr val="accent3">
                    <a:lumMod val="75000"/>
                  </a:schemeClr>
                </a:solidFill>
                <a:latin typeface="Comic Sans MS" panose="030F0702030302020204" pitchFamily="66" charset="0"/>
              </a:rPr>
              <a:t>inyo</a:t>
            </a:r>
            <a:r>
              <a:rPr lang="en-US" b="1" dirty="0">
                <a:solidFill>
                  <a:schemeClr val="accent3">
                    <a:lumMod val="75000"/>
                  </a:schemeClr>
                </a:solidFill>
                <a:latin typeface="Comic Sans MS" panose="030F0702030302020204" pitchFamily="66" charset="0"/>
              </a:rPr>
              <a:t>, sa </a:t>
            </a:r>
            <a:r>
              <a:rPr lang="en-US" b="1" dirty="0" err="1">
                <a:solidFill>
                  <a:schemeClr val="accent3">
                    <a:lumMod val="75000"/>
                  </a:schemeClr>
                </a:solidFill>
                <a:latin typeface="Comic Sans MS" panose="030F0702030302020204" pitchFamily="66" charset="0"/>
              </a:rPr>
              <a:t>harapan</a:t>
            </a:r>
            <a:r>
              <a:rPr lang="en-US" b="1" dirty="0">
                <a:solidFill>
                  <a:schemeClr val="accent3">
                    <a:lumMod val="75000"/>
                  </a:schemeClr>
                </a:solidFill>
                <a:latin typeface="Comic Sans MS" panose="030F0702030302020204" pitchFamily="66" charset="0"/>
              </a:rPr>
              <a:t> </a:t>
            </a:r>
            <a:r>
              <a:rPr lang="en-US" b="1" dirty="0" err="1">
                <a:solidFill>
                  <a:schemeClr val="accent3">
                    <a:lumMod val="75000"/>
                  </a:schemeClr>
                </a:solidFill>
                <a:latin typeface="Comic Sans MS" panose="030F0702030302020204" pitchFamily="66" charset="0"/>
              </a:rPr>
              <a:t>ni</a:t>
            </a:r>
            <a:r>
              <a:rPr lang="en-US" b="1" dirty="0">
                <a:solidFill>
                  <a:schemeClr val="accent3">
                    <a:lumMod val="75000"/>
                  </a:schemeClr>
                </a:solidFill>
                <a:latin typeface="Comic Sans MS" panose="030F0702030302020204" pitchFamily="66" charset="0"/>
              </a:rPr>
              <a:t> Cristo</a:t>
            </a:r>
            <a:r>
              <a:rPr lang="en" b="1" dirty="0">
                <a:solidFill>
                  <a:schemeClr val="accent3">
                    <a:lumMod val="75000"/>
                  </a:schemeClr>
                </a:solidFill>
                <a:latin typeface="Comic Sans MS" panose="030F0702030302020204" pitchFamily="66" charset="0"/>
              </a:rPr>
              <a:t>” </a:t>
            </a:r>
            <a:r>
              <a:rPr lang="en" sz="1400" b="1" dirty="0">
                <a:solidFill>
                  <a:schemeClr val="accent3">
                    <a:lumMod val="75000"/>
                  </a:schemeClr>
                </a:solidFill>
                <a:latin typeface="Comic Sans MS" panose="030F0702030302020204" pitchFamily="66" charset="0"/>
              </a:rPr>
              <a:t>(2 Corinto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49" y="1326951"/>
            <a:ext cx="6347619" cy="1631216"/>
          </a:xfrm>
          <a:prstGeom prst="rect">
            <a:avLst/>
          </a:prstGeom>
          <a:noFill/>
        </p:spPr>
        <p:txBody>
          <a:bodyPr wrap="square" rtlCol="0">
            <a:spAutoFit/>
          </a:bodyPr>
          <a:lstStyle/>
          <a:p>
            <a:pPr>
              <a:spcBef>
                <a:spcPts val="600"/>
              </a:spcBef>
            </a:pPr>
            <a:r>
              <a:rPr lang="en" sz="2000" b="1" dirty="0"/>
              <a:t>H</a:t>
            </a:r>
            <a:r>
              <a:rPr lang="en-PH" sz="2000" b="1" dirty="0"/>
              <a:t>a</a:t>
            </a:r>
            <a:r>
              <a:rPr lang="en" sz="2000" b="1" dirty="0"/>
              <a:t>bang papunta si Pablo sa Troas, pumunta si Tito sa C</a:t>
            </a:r>
            <a:r>
              <a:rPr lang="en-PH" sz="2000" b="1" dirty="0"/>
              <a:t>o</a:t>
            </a:r>
            <a:r>
              <a:rPr lang="en" sz="2000" b="1" dirty="0"/>
              <a:t>rinto. Mula sa Troas, pumunta si Pablo sa Macedonia. Ngunit namroblema sya na mainam dahil hindi sila nagkita ni Tito sa Troas upang balitaan sya tungkol sa iglesia sa Corinto (2 Cor.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4836" y="1541172"/>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n" sz="2000" b="1" dirty="0"/>
              <a:t>Isa sa mga isyu na dapat nilang ayusin ay ang pagdidisiplina sa iglesia. </a:t>
            </a:r>
            <a:r>
              <a:rPr lang="en-PH" sz="2000" b="1" dirty="0"/>
              <a:t>S</a:t>
            </a:r>
            <a:r>
              <a:rPr lang="en" sz="2000" b="1" dirty="0"/>
              <a:t>a pagsunod sa apostol, ang nakasakit ay sinaway, at tinanggap nila ang pagsaway. Ngayon, hiniling ni Pablo sa kanila na gawin ang susunod na hakbang: pagpapatawad at pagsasauli (2 Cor.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P</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gkatapon nun, nagkita na sa huli sina Tito at Pablo sa Macedonia. Sinabi nya kung paano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tumanggap ng positibo ang iglesia sa mga payo ng apostol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 Cor.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76200"/>
            <a:ext cx="12192000" cy="769441"/>
          </a:xfrm>
          <a:prstGeom prst="rect">
            <a:avLst/>
          </a:prstGeom>
          <a:noFill/>
        </p:spPr>
        <p:txBody>
          <a:bodyPr wrap="square">
            <a:spAutoFit/>
          </a:bodyPr>
          <a:lstStyle/>
          <a:p>
            <a:pPr algn="ctr"/>
            <a:r>
              <a:rPr lang="en"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ANG SAMYO NI KRISTO</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7840" y="523027"/>
            <a:ext cx="7037959" cy="646331"/>
          </a:xfrm>
          <a:prstGeom prst="rect">
            <a:avLst/>
          </a:prstGeom>
          <a:noFill/>
        </p:spPr>
        <p:txBody>
          <a:bodyPr wrap="square">
            <a:spAutoFit/>
          </a:bodyPr>
          <a:lstStyle/>
          <a:p>
            <a:pPr algn="ct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Sapagka't</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sa mga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inililigtas</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sa mga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napapahamak</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ay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masarap</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tayong</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samyo</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US" b="1" dirty="0" err="1">
                <a:solidFill>
                  <a:srgbClr val="BEE395"/>
                </a:solidFill>
                <a:effectLst>
                  <a:outerShdw blurRad="38100" dist="38100" dir="2700000" algn="tl">
                    <a:srgbClr val="000000">
                      <a:alpha val="43137"/>
                    </a:srgbClr>
                  </a:outerShdw>
                </a:effectLst>
                <a:latin typeface="Comic Sans MS" panose="030F0702030302020204" pitchFamily="66" charset="0"/>
              </a:rPr>
              <a:t>ni</a:t>
            </a:r>
            <a:r>
              <a:rPr lang="en-US" b="1" dirty="0">
                <a:solidFill>
                  <a:srgbClr val="BEE395"/>
                </a:solidFill>
                <a:effectLst>
                  <a:outerShdw blurRad="38100" dist="38100" dir="2700000" algn="tl">
                    <a:srgbClr val="000000">
                      <a:alpha val="43137"/>
                    </a:srgbClr>
                  </a:outerShdw>
                </a:effectLst>
                <a:latin typeface="Comic Sans MS" panose="030F0702030302020204" pitchFamily="66" charset="0"/>
              </a:rPr>
              <a:t> Cristo sa Dios</a:t>
            </a:r>
            <a:r>
              <a:rPr lang="en"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n" sz="1400" b="1" dirty="0">
                <a:solidFill>
                  <a:srgbClr val="BEE395"/>
                </a:solidFill>
                <a:effectLst>
                  <a:outerShdw blurRad="38100" dist="38100" dir="2700000" algn="tl">
                    <a:srgbClr val="000000">
                      <a:alpha val="43137"/>
                    </a:srgbClr>
                  </a:outerShdw>
                </a:effectLst>
                <a:latin typeface="Comic Sans MS" panose="030F0702030302020204" pitchFamily="66" charset="0"/>
              </a:rPr>
              <a:t>(2 Corinto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997430" cy="1846659"/>
          </a:xfrm>
          <a:prstGeom prst="rect">
            <a:avLst/>
          </a:prstGeom>
          <a:noFill/>
        </p:spPr>
        <p:txBody>
          <a:bodyPr wrap="square" rtlCol="0">
            <a:spAutoFit/>
          </a:bodyPr>
          <a:lstStyle/>
          <a:p>
            <a:pPr>
              <a:spcBef>
                <a:spcPts val="600"/>
              </a:spcBef>
            </a:pPr>
            <a:r>
              <a:rPr lang="en-PH" sz="1900" b="1" dirty="0"/>
              <a:t>S</a:t>
            </a:r>
            <a:r>
              <a:rPr lang="en" sz="1900" b="1" dirty="0"/>
              <a:t>a pagpuna kung gaano ang Dios “nagbukas ng pinto” upang matagumpay na maipangaral ang ebanghelyo sa Troas, napahiyaw si Pablo ng papuri at pagtatagumpay: “</a:t>
            </a:r>
            <a:r>
              <a:rPr lang="en-US" sz="1900" b="1" dirty="0" err="1"/>
              <a:t>Datapuwa't</a:t>
            </a:r>
            <a:r>
              <a:rPr lang="en-US" sz="1900" b="1" dirty="0"/>
              <a:t> salamat sa Dios, na </a:t>
            </a:r>
            <a:r>
              <a:rPr lang="en-US" sz="1900" b="1" dirty="0" err="1"/>
              <a:t>laging</a:t>
            </a:r>
            <a:r>
              <a:rPr lang="en-US" sz="1900" b="1" dirty="0"/>
              <a:t> </a:t>
            </a:r>
            <a:r>
              <a:rPr lang="en-US" sz="1900" b="1" dirty="0" err="1"/>
              <a:t>pinapagtatagumpay</a:t>
            </a:r>
            <a:r>
              <a:rPr lang="en-US" sz="1900" b="1" dirty="0"/>
              <a:t> tayo kay Cristo, at sa </a:t>
            </a:r>
            <a:r>
              <a:rPr lang="en-US" sz="1900" b="1" dirty="0" err="1"/>
              <a:t>pamamagitan</a:t>
            </a:r>
            <a:r>
              <a:rPr lang="en-US" sz="1900" b="1" dirty="0"/>
              <a:t> natin ay </a:t>
            </a:r>
            <a:r>
              <a:rPr lang="en-US" sz="1900" b="1" dirty="0" err="1"/>
              <a:t>ipinahahayag</a:t>
            </a:r>
            <a:r>
              <a:rPr lang="en-US" sz="1900" b="1" dirty="0"/>
              <a:t> ang </a:t>
            </a:r>
            <a:r>
              <a:rPr lang="en-US" sz="1900" b="1" dirty="0" err="1"/>
              <a:t>samyo</a:t>
            </a:r>
            <a:r>
              <a:rPr lang="en-US" sz="1900" b="1" dirty="0"/>
              <a:t> ng </a:t>
            </a:r>
            <a:r>
              <a:rPr lang="en-US" sz="1900" b="1" dirty="0" err="1"/>
              <a:t>pagkakilala</a:t>
            </a:r>
            <a:r>
              <a:rPr lang="en-US" sz="1900" b="1" dirty="0"/>
              <a:t> sa </a:t>
            </a:r>
            <a:r>
              <a:rPr lang="en-US" sz="1900" b="1" dirty="0" err="1"/>
              <a:t>kaniya</a:t>
            </a:r>
            <a:r>
              <a:rPr lang="en-US" sz="1900" b="1" dirty="0"/>
              <a:t> sa </a:t>
            </a:r>
            <a:r>
              <a:rPr lang="en-US" sz="1900" b="1" dirty="0" err="1"/>
              <a:t>bawa't</a:t>
            </a:r>
            <a:r>
              <a:rPr lang="en-US" sz="1900" b="1" dirty="0"/>
              <a:t> </a:t>
            </a:r>
            <a:r>
              <a:rPr lang="en-US" sz="1900" b="1" dirty="0" err="1"/>
              <a:t>dako</a:t>
            </a:r>
            <a:r>
              <a:rPr lang="en" sz="1900" b="1" dirty="0"/>
              <a:t>” (2 Cor.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849892" y="3486895"/>
            <a:ext cx="5198219"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0" y="3308922"/>
            <a:ext cx="6494631" cy="1554272"/>
          </a:xfrm>
          <a:prstGeom prst="rect">
            <a:avLst/>
          </a:prstGeom>
          <a:noFill/>
        </p:spPr>
        <p:txBody>
          <a:bodyPr wrap="square">
            <a:spAutoFit/>
          </a:bodyPr>
          <a:lstStyle/>
          <a:p>
            <a:pPr>
              <a:spcBef>
                <a:spcPts val="600"/>
              </a:spcBef>
            </a:pPr>
            <a:r>
              <a:rPr lang="en" sz="1900" b="1" dirty="0"/>
              <a:t>Gaya ng lumalaganap na bango, ang kaalaman ni Kristo ay umaabot sa bawat kaluluwa. Sa mga taga-Corinto, ganun din sa atin, ang samyo na ito ay pangwalanghanggang buhay. Gayunpaman, sa mga tumanggi sa panawagan, amoy ito ng kamatayan (2 Cor.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730498" cy="1938992"/>
          </a:xfrm>
          <a:prstGeom prst="rect">
            <a:avLst/>
          </a:prstGeom>
          <a:noFill/>
        </p:spPr>
        <p:txBody>
          <a:bodyPr wrap="square">
            <a:spAutoFit/>
          </a:bodyPr>
          <a:lstStyle/>
          <a:p>
            <a:pPr>
              <a:spcBef>
                <a:spcPts val="600"/>
              </a:spcBef>
            </a:pPr>
            <a:r>
              <a:rPr lang="en" sz="2000" b="1" dirty="0"/>
              <a:t>Nakatuon sa reponsibilidad na kabilang dito, ipinaliwanag ni Pablo na ang mga mensahe ay dapat maibigay ng tapat, na hindi naghahanap ng personal na kita, kundi ang kaligtasan ng mga nakikinig (2 Cor.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946883"/>
            <a:ext cx="10715320" cy="4909036"/>
          </a:xfrm>
          <a:prstGeom prst="rect">
            <a:avLst/>
          </a:prstGeom>
          <a:noFill/>
        </p:spPr>
        <p:txBody>
          <a:bodyPr wrap="square">
            <a:spAutoFit/>
          </a:bodyPr>
          <a:lstStyle/>
          <a:p>
            <a:pPr>
              <a:spcBef>
                <a:spcPts val="600"/>
              </a:spcBef>
            </a:pPr>
            <a:r>
              <a:rPr lang="en" sz="2800" b="1" dirty="0">
                <a:latin typeface="Constantia" panose="02030602050306030303" pitchFamily="18" charset="0"/>
              </a:rPr>
              <a:t>“Itong tapat na mensahero ay nagdala ng masayang balita na may magandang pagbabago sa mga mananampalataya ng Corinto</a:t>
            </a:r>
            <a:r>
              <a:rPr lang="en-US" sz="2800" b="1" dirty="0">
                <a:latin typeface="Constantia" panose="02030602050306030303" pitchFamily="18" charset="0"/>
              </a:rPr>
              <a:t>. Marami ang </a:t>
            </a:r>
            <a:r>
              <a:rPr lang="en-US" sz="2800" b="1" dirty="0" err="1">
                <a:latin typeface="Constantia" panose="02030602050306030303" pitchFamily="18" charset="0"/>
              </a:rPr>
              <a:t>tumanggap</a:t>
            </a:r>
            <a:r>
              <a:rPr lang="en-US" sz="2800" b="1" dirty="0">
                <a:latin typeface="Constantia" panose="02030602050306030303" pitchFamily="18" charset="0"/>
              </a:rPr>
              <a:t> ng mga </a:t>
            </a:r>
            <a:r>
              <a:rPr lang="en-US" sz="2800" b="1" dirty="0" err="1">
                <a:latin typeface="Constantia" panose="02030602050306030303" pitchFamily="18" charset="0"/>
              </a:rPr>
              <a:t>payo</a:t>
            </a:r>
            <a:r>
              <a:rPr lang="en-US" sz="2800" b="1" dirty="0">
                <a:latin typeface="Constantia" panose="02030602050306030303" pitchFamily="18" charset="0"/>
              </a:rPr>
              <a:t> </a:t>
            </a:r>
            <a:r>
              <a:rPr lang="en-US" sz="2800" b="1" dirty="0" err="1">
                <a:latin typeface="Constantia" panose="02030602050306030303" pitchFamily="18" charset="0"/>
              </a:rPr>
              <a:t>ni</a:t>
            </a:r>
            <a:r>
              <a:rPr lang="en-US" sz="2800" b="1" dirty="0">
                <a:latin typeface="Constantia" panose="02030602050306030303" pitchFamily="18" charset="0"/>
              </a:rPr>
              <a:t> Pablo sa </a:t>
            </a:r>
            <a:r>
              <a:rPr lang="en-US" sz="2800" b="1" dirty="0" err="1">
                <a:latin typeface="Constantia" panose="02030602050306030303" pitchFamily="18" charset="0"/>
              </a:rPr>
              <a:t>kanyang</a:t>
            </a:r>
            <a:r>
              <a:rPr lang="en-US" sz="2800" b="1" dirty="0">
                <a:latin typeface="Constantia" panose="02030602050306030303" pitchFamily="18" charset="0"/>
              </a:rPr>
              <a:t> mga sulat at </a:t>
            </a:r>
            <a:r>
              <a:rPr lang="en-US" sz="2800" b="1" dirty="0" err="1">
                <a:latin typeface="Constantia" panose="02030602050306030303" pitchFamily="18" charset="0"/>
              </a:rPr>
              <a:t>nagsisi</a:t>
            </a:r>
            <a:r>
              <a:rPr lang="en-US" sz="2800" b="1" dirty="0">
                <a:latin typeface="Constantia" panose="02030602050306030303" pitchFamily="18" charset="0"/>
              </a:rPr>
              <a:t> sa </a:t>
            </a:r>
            <a:r>
              <a:rPr lang="en-US" sz="2800" b="1" dirty="0" err="1">
                <a:latin typeface="Constantia" panose="02030602050306030303" pitchFamily="18" charset="0"/>
              </a:rPr>
              <a:t>kanilang</a:t>
            </a:r>
            <a:r>
              <a:rPr lang="en-US" sz="2800" b="1" dirty="0">
                <a:latin typeface="Constantia" panose="02030602050306030303" pitchFamily="18" charset="0"/>
              </a:rPr>
              <a:t> mga </a:t>
            </a:r>
            <a:r>
              <a:rPr lang="en-US" sz="2800" b="1" dirty="0" err="1">
                <a:latin typeface="Constantia" panose="02030602050306030303" pitchFamily="18" charset="0"/>
              </a:rPr>
              <a:t>kasalanan</a:t>
            </a:r>
            <a:r>
              <a:rPr lang="en-US" sz="2800" b="1" dirty="0">
                <a:latin typeface="Constantia" panose="02030602050306030303" pitchFamily="18" charset="0"/>
              </a:rPr>
              <a:t>. Ang </a:t>
            </a:r>
            <a:r>
              <a:rPr lang="en-US" sz="2800" b="1" dirty="0" err="1">
                <a:latin typeface="Constantia" panose="02030602050306030303" pitchFamily="18" charset="0"/>
              </a:rPr>
              <a:t>buhay</a:t>
            </a:r>
            <a:r>
              <a:rPr lang="en-US" sz="2800" b="1" dirty="0">
                <a:latin typeface="Constantia" panose="02030602050306030303" pitchFamily="18" charset="0"/>
              </a:rPr>
              <a:t> </a:t>
            </a:r>
            <a:r>
              <a:rPr lang="en-US" sz="2800" b="1" dirty="0" err="1">
                <a:latin typeface="Constantia" panose="02030602050306030303" pitchFamily="18" charset="0"/>
              </a:rPr>
              <a:t>nila</a:t>
            </a:r>
            <a:r>
              <a:rPr lang="en-US" sz="2800" b="1" dirty="0">
                <a:latin typeface="Constantia" panose="02030602050306030303" pitchFamily="18" charset="0"/>
              </a:rPr>
              <a:t> ay </a:t>
            </a:r>
            <a:r>
              <a:rPr lang="en-US" sz="2800" b="1" dirty="0" err="1">
                <a:latin typeface="Constantia" panose="02030602050306030303" pitchFamily="18" charset="0"/>
              </a:rPr>
              <a:t>hindi</a:t>
            </a:r>
            <a:r>
              <a:rPr lang="en-US" sz="2800" b="1" dirty="0">
                <a:latin typeface="Constantia" panose="02030602050306030303" pitchFamily="18" charset="0"/>
              </a:rPr>
              <a:t> na </a:t>
            </a:r>
            <a:r>
              <a:rPr lang="en-US" sz="2800" b="1" dirty="0" err="1">
                <a:latin typeface="Constantia" panose="02030602050306030303" pitchFamily="18" charset="0"/>
              </a:rPr>
              <a:t>kahihiyan</a:t>
            </a:r>
            <a:r>
              <a:rPr lang="en-US" sz="2800" b="1" dirty="0">
                <a:latin typeface="Constantia" panose="02030602050306030303" pitchFamily="18" charset="0"/>
              </a:rPr>
              <a:t> sa </a:t>
            </a:r>
            <a:r>
              <a:rPr lang="en-US" sz="2800" b="1" dirty="0" err="1">
                <a:latin typeface="Constantia" panose="02030602050306030303" pitchFamily="18" charset="0"/>
              </a:rPr>
              <a:t>Kristyanismo</a:t>
            </a:r>
            <a:r>
              <a:rPr lang="en-US" sz="2800" b="1" dirty="0">
                <a:latin typeface="Constantia" panose="02030602050306030303" pitchFamily="18" charset="0"/>
              </a:rPr>
              <a:t>, </a:t>
            </a:r>
            <a:r>
              <a:rPr lang="en-US" sz="2800" b="1" dirty="0" err="1">
                <a:latin typeface="Constantia" panose="02030602050306030303" pitchFamily="18" charset="0"/>
              </a:rPr>
              <a:t>ngunit</a:t>
            </a:r>
            <a:r>
              <a:rPr lang="en-US" sz="2800" b="1" dirty="0">
                <a:latin typeface="Constantia" panose="02030602050306030303" pitchFamily="18" charset="0"/>
              </a:rPr>
              <a:t> </a:t>
            </a:r>
            <a:r>
              <a:rPr lang="en-US" sz="2800" b="1" dirty="0" err="1">
                <a:latin typeface="Constantia" panose="02030602050306030303" pitchFamily="18" charset="0"/>
              </a:rPr>
              <a:t>nagdala</a:t>
            </a:r>
            <a:r>
              <a:rPr lang="en-US" sz="2800" b="1" dirty="0">
                <a:latin typeface="Constantia" panose="02030602050306030303" pitchFamily="18" charset="0"/>
              </a:rPr>
              <a:t> ng </a:t>
            </a:r>
            <a:r>
              <a:rPr lang="en-US" sz="2800" b="1" dirty="0" err="1">
                <a:latin typeface="Constantia" panose="02030602050306030303" pitchFamily="18" charset="0"/>
              </a:rPr>
              <a:t>makapangyarihang</a:t>
            </a:r>
            <a:r>
              <a:rPr lang="en-US" sz="2800" b="1" dirty="0">
                <a:latin typeface="Constantia" panose="02030602050306030303" pitchFamily="18" charset="0"/>
              </a:rPr>
              <a:t> </a:t>
            </a:r>
            <a:r>
              <a:rPr lang="en-US" sz="2800" b="1" dirty="0" err="1">
                <a:latin typeface="Constantia" panose="02030602050306030303" pitchFamily="18" charset="0"/>
              </a:rPr>
              <a:t>impluwensa</a:t>
            </a:r>
            <a:r>
              <a:rPr lang="en-US" sz="2800" b="1" dirty="0">
                <a:latin typeface="Constantia" panose="02030602050306030303" pitchFamily="18" charset="0"/>
              </a:rPr>
              <a:t> na </a:t>
            </a:r>
            <a:r>
              <a:rPr lang="en-US" sz="2800" b="1" dirty="0" err="1">
                <a:latin typeface="Constantia" panose="02030602050306030303" pitchFamily="18" charset="0"/>
              </a:rPr>
              <a:t>pabor</a:t>
            </a:r>
            <a:r>
              <a:rPr lang="en-US" sz="2800" b="1" dirty="0">
                <a:latin typeface="Constantia" panose="02030602050306030303" pitchFamily="18" charset="0"/>
              </a:rPr>
              <a:t> sa </a:t>
            </a:r>
            <a:r>
              <a:rPr lang="en-US" sz="2800" b="1" dirty="0" err="1">
                <a:latin typeface="Constantia" panose="02030602050306030303" pitchFamily="18" charset="0"/>
              </a:rPr>
              <a:t>praktikal</a:t>
            </a:r>
            <a:r>
              <a:rPr lang="en-US" sz="2800" b="1" dirty="0">
                <a:latin typeface="Constantia" panose="02030602050306030303" pitchFamily="18" charset="0"/>
              </a:rPr>
              <a:t> na </a:t>
            </a:r>
            <a:r>
              <a:rPr lang="en-US" sz="2800" b="1" dirty="0" err="1">
                <a:latin typeface="Constantia" panose="02030602050306030303" pitchFamily="18" charset="0"/>
              </a:rPr>
              <a:t>kabutihan</a:t>
            </a:r>
            <a:r>
              <a:rPr lang="en" sz="2800" b="1" dirty="0">
                <a:latin typeface="Constantia" panose="02030602050306030303" pitchFamily="18" charset="0"/>
              </a:rPr>
              <a:t>. […]</a:t>
            </a:r>
          </a:p>
          <a:p>
            <a:pPr>
              <a:spcBef>
                <a:spcPts val="600"/>
              </a:spcBef>
            </a:pPr>
            <a:r>
              <a:rPr lang="en-US" sz="2800" b="1" dirty="0">
                <a:latin typeface="Constantia" panose="02030602050306030303" pitchFamily="18" charset="0"/>
              </a:rPr>
              <a:t>Ang </a:t>
            </a:r>
            <a:r>
              <a:rPr lang="en-US" sz="2800" b="1" dirty="0" err="1">
                <a:latin typeface="Constantia" panose="02030602050306030303" pitchFamily="18" charset="0"/>
              </a:rPr>
              <a:t>pagsisising</a:t>
            </a:r>
            <a:r>
              <a:rPr lang="en-US" sz="2800" b="1" dirty="0">
                <a:latin typeface="Constantia" panose="02030602050306030303" pitchFamily="18" charset="0"/>
              </a:rPr>
              <a:t> </a:t>
            </a:r>
            <a:r>
              <a:rPr lang="en-US" sz="2800" b="1" dirty="0" err="1">
                <a:latin typeface="Constantia" panose="02030602050306030303" pitchFamily="18" charset="0"/>
              </a:rPr>
              <a:t>iyon</a:t>
            </a:r>
            <a:r>
              <a:rPr lang="en-US" sz="2800" b="1" dirty="0">
                <a:latin typeface="Constantia" panose="02030602050306030303" pitchFamily="18" charset="0"/>
              </a:rPr>
              <a:t> na bunga ng </a:t>
            </a:r>
            <a:r>
              <a:rPr lang="en-US" sz="2800" b="1" dirty="0" err="1">
                <a:latin typeface="Constantia" panose="02030602050306030303" pitchFamily="18" charset="0"/>
              </a:rPr>
              <a:t>impluwensya</a:t>
            </a:r>
            <a:r>
              <a:rPr lang="en-US" sz="2800" b="1" dirty="0">
                <a:latin typeface="Constantia" panose="02030602050306030303" pitchFamily="18" charset="0"/>
              </a:rPr>
              <a:t> ng banal na </a:t>
            </a:r>
            <a:r>
              <a:rPr lang="en-US" sz="2800" b="1" dirty="0" err="1">
                <a:latin typeface="Constantia" panose="02030602050306030303" pitchFamily="18" charset="0"/>
              </a:rPr>
              <a:t>biyaya</a:t>
            </a:r>
            <a:r>
              <a:rPr lang="en-US" sz="2800" b="1" dirty="0">
                <a:latin typeface="Constantia" panose="02030602050306030303" pitchFamily="18" charset="0"/>
              </a:rPr>
              <a:t> sa puso ay </a:t>
            </a:r>
            <a:r>
              <a:rPr lang="en-US" sz="2800" b="1" dirty="0" err="1">
                <a:latin typeface="Constantia" panose="02030602050306030303" pitchFamily="18" charset="0"/>
              </a:rPr>
              <a:t>nagdadala</a:t>
            </a:r>
            <a:r>
              <a:rPr lang="en-US" sz="2800" b="1" dirty="0">
                <a:latin typeface="Constantia" panose="02030602050306030303" pitchFamily="18" charset="0"/>
              </a:rPr>
              <a:t> sa </a:t>
            </a:r>
            <a:r>
              <a:rPr lang="en-US" sz="2800" b="1" dirty="0" err="1">
                <a:latin typeface="Constantia" panose="02030602050306030303" pitchFamily="18" charset="0"/>
              </a:rPr>
              <a:t>pagpapahayag</a:t>
            </a:r>
            <a:r>
              <a:rPr lang="en-US" sz="2800" b="1" dirty="0">
                <a:latin typeface="Constantia" panose="02030602050306030303" pitchFamily="18" charset="0"/>
              </a:rPr>
              <a:t> at </a:t>
            </a:r>
            <a:r>
              <a:rPr lang="en-US" sz="2800" b="1" dirty="0" err="1">
                <a:latin typeface="Constantia" panose="02030602050306030303" pitchFamily="18" charset="0"/>
              </a:rPr>
              <a:t>pagtatakwil</a:t>
            </a:r>
            <a:r>
              <a:rPr lang="en-US" sz="2800" b="1" dirty="0">
                <a:latin typeface="Constantia" panose="02030602050306030303" pitchFamily="18" charset="0"/>
              </a:rPr>
              <a:t> ng </a:t>
            </a:r>
            <a:r>
              <a:rPr lang="en-US" sz="2800" b="1" dirty="0" err="1">
                <a:latin typeface="Constantia" panose="02030602050306030303" pitchFamily="18" charset="0"/>
              </a:rPr>
              <a:t>kasalanan</a:t>
            </a:r>
            <a:r>
              <a:rPr lang="en-US" sz="2800" b="1" dirty="0">
                <a:latin typeface="Constantia" panose="02030602050306030303" pitchFamily="18" charset="0"/>
              </a:rPr>
              <a:t>. Iyon ang mga bunga na sinabi ng </a:t>
            </a:r>
            <a:r>
              <a:rPr lang="en-US" sz="2800" b="1" dirty="0" err="1">
                <a:latin typeface="Constantia" panose="02030602050306030303" pitchFamily="18" charset="0"/>
              </a:rPr>
              <a:t>apostol</a:t>
            </a:r>
            <a:r>
              <a:rPr lang="en-US" sz="2800" b="1" dirty="0">
                <a:latin typeface="Constantia" panose="02030602050306030303" pitchFamily="18" charset="0"/>
              </a:rPr>
              <a:t> na nakita sa mga </a:t>
            </a:r>
            <a:r>
              <a:rPr lang="en-US" sz="2800" b="1" dirty="0" err="1">
                <a:latin typeface="Constantia" panose="02030602050306030303" pitchFamily="18" charset="0"/>
              </a:rPr>
              <a:t>buhay</a:t>
            </a:r>
            <a:r>
              <a:rPr lang="en-US" sz="2800" b="1" dirty="0">
                <a:latin typeface="Constantia" panose="02030602050306030303" pitchFamily="18" charset="0"/>
              </a:rPr>
              <a:t> ng mga </a:t>
            </a:r>
            <a:r>
              <a:rPr lang="en-US" sz="2800" b="1" dirty="0" err="1">
                <a:latin typeface="Constantia" panose="02030602050306030303" pitchFamily="18" charset="0"/>
              </a:rPr>
              <a:t>mananampalataya</a:t>
            </a:r>
            <a:r>
              <a:rPr lang="en-US" sz="2800" b="1" dirty="0">
                <a:latin typeface="Constantia" panose="02030602050306030303" pitchFamily="18" charset="0"/>
              </a:rPr>
              <a:t> sa </a:t>
            </a:r>
            <a:r>
              <a:rPr lang="en-US" sz="2800" b="1" dirty="0" err="1">
                <a:latin typeface="Constantia" panose="02030602050306030303" pitchFamily="18" charset="0"/>
              </a:rPr>
              <a:t>Corinto</a:t>
            </a:r>
            <a:r>
              <a:rPr lang="en" sz="2800" b="1" dirty="0">
                <a:latin typeface="Constantia" panose="02030602050306030303" pitchFamily="18" charset="0"/>
              </a:rPr>
              <a:t>.</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8053309" y="5905938"/>
            <a:ext cx="3911712" cy="338554"/>
          </a:xfrm>
          <a:prstGeom prst="rect">
            <a:avLst/>
          </a:prstGeom>
          <a:noFill/>
        </p:spPr>
        <p:txBody>
          <a:bodyPr wrap="none" rtlCol="0">
            <a:spAutoFit/>
          </a:bodyPr>
          <a:lstStyle/>
          <a:p>
            <a:pPr algn="r"/>
            <a:r>
              <a:rPr lang="en" sz="1600" b="1" dirty="0"/>
              <a:t>EGW (The Acts of the Apostles, pp. 324)</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916</TotalTime>
  <Words>1290</Words>
  <Application>Microsoft Office PowerPoint</Application>
  <PresentationFormat>Panorámica</PresentationFormat>
  <Paragraphs>58</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Arial</vt:lpstr>
      <vt:lpstr>Aptos Display</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80</cp:revision>
  <dcterms:created xsi:type="dcterms:W3CDTF">2026-07-22T06:08:40Z</dcterms:created>
  <dcterms:modified xsi:type="dcterms:W3CDTF">2026-08-28T18:21:06Z</dcterms:modified>
</cp:coreProperties>
</file>