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Tamil Bible" pitchFamily="2" charset="0"/>
      <p:regular r:id="rId16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58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t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இன்னும் பல விஷயங்களில் பவுல் என்ன </a:t>
          </a:r>
          <a:r>
            <a:rPr lang="en-US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tuq;fis</a:t>
          </a:r>
          <a:r>
            <a:rPr lang="t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உதாரணங்களாகக் கொடுக்கிறார்? (1 கொரி. 12:8-10; ரோமர் 12:6-8; எபேசி 4:11-12)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1800" b="1" dirty="0" err="1"/>
            <a:t>Qhdj;ijg</a:t>
          </a:r>
          <a:r>
            <a:rPr lang="en-US" sz="1800" b="1" dirty="0"/>
            <a:t>; </a:t>
          </a:r>
          <a:r>
            <a:rPr lang="en-US" sz="1800" b="1" dirty="0" err="1"/>
            <a:t>Nghjpf;Fk</a:t>
          </a:r>
          <a:r>
            <a:rPr lang="en-US" sz="1800" b="1" dirty="0"/>
            <a:t>; </a:t>
          </a:r>
          <a:r>
            <a:rPr lang="en-US" sz="1800" b="1" dirty="0" err="1"/>
            <a:t>trdk</a:t>
          </a:r>
          <a:r>
            <a:rPr lang="en-US" sz="1800" b="1" dirty="0"/>
            <a:t>;</a:t>
          </a:r>
          <a:endParaRPr lang="es-ES" sz="18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1800" b="1" dirty="0" err="1"/>
            <a:t>mwpit</a:t>
          </a:r>
          <a:r>
            <a:rPr lang="en-US" sz="1800" b="1" dirty="0"/>
            <a:t> </a:t>
          </a:r>
          <a:r>
            <a:rPr lang="en-US" sz="1800" b="1" dirty="0" err="1"/>
            <a:t>czh;j;Jk</a:t>
          </a:r>
          <a:r>
            <a:rPr lang="en-US" sz="1800" b="1" dirty="0"/>
            <a:t>; </a:t>
          </a:r>
          <a:r>
            <a:rPr lang="en-US" sz="1800" b="1" dirty="0" err="1"/>
            <a:t>trdk</a:t>
          </a:r>
          <a:r>
            <a:rPr lang="en-US" sz="1800" b="1" dirty="0"/>
            <a:t>;</a:t>
          </a:r>
          <a:endParaRPr lang="es-ES" sz="18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1800" b="1" dirty="0" err="1"/>
            <a:t>tpRthrk</a:t>
          </a:r>
          <a:r>
            <a:rPr lang="en-US" sz="1800" b="1" dirty="0"/>
            <a:t>;</a:t>
          </a:r>
          <a:endParaRPr lang="es-ES" sz="18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1800" b="1" dirty="0" err="1"/>
            <a:t>Fzkhf;Fk</a:t>
          </a:r>
          <a:r>
            <a:rPr lang="en-US" sz="1800" b="1" dirty="0"/>
            <a:t>; </a:t>
          </a:r>
          <a:r>
            <a:rPr lang="en-US" sz="1800" b="1" dirty="0" err="1"/>
            <a:t>tuq;fs</a:t>
          </a:r>
          <a:r>
            <a:rPr lang="en-US" sz="1800" b="1" dirty="0"/>
            <a:t>;&gt;</a:t>
          </a:r>
          <a:endParaRPr lang="es-ES" sz="18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1800" b="1" dirty="0" err="1"/>
            <a:t>mw;Gjq;fisr</a:t>
          </a:r>
          <a:r>
            <a:rPr lang="en-US" sz="1800" b="1" dirty="0"/>
            <a:t>; </a:t>
          </a:r>
          <a:r>
            <a:rPr lang="en-US" sz="1800" b="1" dirty="0" err="1"/>
            <a:t>nra;Ak</a:t>
          </a:r>
          <a:r>
            <a:rPr lang="en-US" sz="1800" b="1" dirty="0"/>
            <a:t>; </a:t>
          </a:r>
          <a:r>
            <a:rPr lang="en-US" sz="1800" b="1" dirty="0" err="1"/>
            <a:t>rf;jp</a:t>
          </a:r>
          <a:endParaRPr lang="es-ES" sz="18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1800" b="1" dirty="0" err="1"/>
            <a:t>jPh;f;fjhprdk</a:t>
          </a:r>
          <a:r>
            <a:rPr lang="en-US" sz="1800" b="1" dirty="0"/>
            <a:t>; </a:t>
          </a:r>
          <a:r>
            <a:rPr lang="en-US" sz="1800" b="1" dirty="0" err="1"/>
            <a:t>ciuj;jy</a:t>
          </a:r>
          <a:r>
            <a:rPr lang="en-US" sz="1800" b="1" dirty="0"/>
            <a:t>;</a:t>
          </a:r>
          <a:endParaRPr lang="es-ES" sz="18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1800" b="1" dirty="0" err="1"/>
            <a:t>Mtpfisg</a:t>
          </a:r>
          <a:r>
            <a:rPr lang="en-US" sz="1800" b="1" dirty="0"/>
            <a:t>; </a:t>
          </a:r>
          <a:r>
            <a:rPr lang="en-US" sz="1800" b="1" dirty="0" err="1"/>
            <a:t>gFj;jwpjy</a:t>
          </a:r>
          <a:r>
            <a:rPr lang="en-US" sz="1800" b="1" dirty="0"/>
            <a:t>;</a:t>
          </a:r>
          <a:endParaRPr lang="es-ES" sz="18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1800" b="1" dirty="0" err="1"/>
            <a:t>gw;gy</a:t>
          </a:r>
          <a:r>
            <a:rPr lang="en-US" sz="1800" b="1" dirty="0"/>
            <a:t> </a:t>
          </a:r>
          <a:r>
            <a:rPr lang="en-US" sz="1800" b="1" dirty="0" err="1"/>
            <a:t>ghi</a:t>
          </a:r>
          <a:r>
            <a:rPr lang="en-US" sz="1800" b="1" dirty="0"/>
            <a:t>\</a:t>
          </a:r>
          <a:r>
            <a:rPr lang="en-US" sz="1800" b="1" dirty="0" err="1"/>
            <a:t>fisg</a:t>
          </a:r>
          <a:r>
            <a:rPr lang="en-US" sz="1800" b="1" dirty="0"/>
            <a:t>; </a:t>
          </a:r>
          <a:r>
            <a:rPr lang="en-US" sz="1800" b="1" dirty="0" err="1"/>
            <a:t>NgRjy</a:t>
          </a:r>
          <a:r>
            <a:rPr lang="en-US" sz="1800" b="1" dirty="0"/>
            <a:t>;</a:t>
          </a:r>
          <a:endParaRPr lang="es-ES" sz="18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1800" b="1" dirty="0" err="1"/>
            <a:t>ghi</a:t>
          </a:r>
          <a:r>
            <a:rPr lang="en-US" sz="1800" b="1" dirty="0"/>
            <a:t>\</a:t>
          </a:r>
          <a:r>
            <a:rPr lang="en-US" sz="1800" b="1" dirty="0" err="1"/>
            <a:t>fis</a:t>
          </a:r>
          <a:r>
            <a:rPr lang="en-US" sz="1800" b="1" dirty="0"/>
            <a:t> </a:t>
          </a:r>
          <a:r>
            <a:rPr lang="en-US" sz="1800" b="1" dirty="0" err="1"/>
            <a:t>tpahf;fpahdk</a:t>
          </a:r>
          <a:r>
            <a:rPr lang="en-US" sz="1800" b="1" dirty="0"/>
            <a:t>; </a:t>
          </a:r>
          <a:r>
            <a:rPr lang="en-US" sz="1800" b="1" dirty="0" err="1"/>
            <a:t>gz;Zjy</a:t>
          </a:r>
          <a:r>
            <a:rPr lang="en-US" sz="1600" b="1" dirty="0"/>
            <a:t>;</a:t>
          </a:r>
          <a:endParaRPr lang="es-ES" sz="16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ta" sz="2000" b="1" dirty="0">
              <a:solidFill>
                <a:schemeClr val="bg1"/>
              </a:solidFill>
              <a:highlight>
                <a:srgbClr val="000080"/>
              </a:highlight>
            </a:rPr>
            <a:t>ரோமர்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 err="1"/>
            <a:t>Copak</a:t>
          </a:r>
          <a:r>
            <a:rPr lang="en-US" sz="2000" b="1" dirty="0"/>
            <a:t>;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dirty="0"/>
            <a:t>Nghjpj;jy;</a:t>
          </a:r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 err="1"/>
            <a:t>Gj;jp</a:t>
          </a:r>
          <a:r>
            <a:rPr lang="en-US" sz="2000" b="1" dirty="0"/>
            <a:t> </a:t>
          </a:r>
          <a:r>
            <a:rPr lang="en-US" sz="2000" b="1" dirty="0" err="1"/>
            <a:t>nrhy;Yjy</a:t>
          </a:r>
          <a:r>
            <a:rPr lang="en-US" sz="2000" b="1" dirty="0"/>
            <a:t>;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 err="1"/>
            <a:t>jhuhs</a:t>
          </a:r>
          <a:r>
            <a:rPr lang="en-US" sz="2000" b="1" dirty="0"/>
            <a:t> </a:t>
          </a:r>
          <a:r>
            <a:rPr lang="en-US" sz="2000" b="1" dirty="0" err="1"/>
            <a:t>kdg;ghd;ik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 err="1"/>
            <a:t>jiyikj;Jtk</a:t>
          </a:r>
          <a:r>
            <a:rPr lang="en-US" sz="2000" b="1" dirty="0"/>
            <a:t>;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/>
            <a:t>,</a:t>
          </a:r>
          <a:r>
            <a:rPr lang="en-US" sz="2000" b="1" dirty="0" err="1"/>
            <a:t>uf;fk</a:t>
          </a:r>
          <a:r>
            <a:rPr lang="en-US" sz="2000" b="1" dirty="0"/>
            <a:t>;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ta" sz="1800" b="1" dirty="0">
              <a:solidFill>
                <a:schemeClr val="bg1"/>
              </a:solidFill>
              <a:highlight>
                <a:srgbClr val="008000"/>
              </a:highlight>
            </a:rPr>
            <a:t>எபேசியர் 4:11-12</a:t>
          </a:r>
          <a:endParaRPr lang="es-ES" sz="18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ta" sz="1800" b="1" dirty="0"/>
            <a:t>அப்போஸ்தல</a:t>
          </a:r>
          <a:r>
            <a:rPr lang="en-US" sz="1800" b="1" dirty="0"/>
            <a:t> </a:t>
          </a:r>
          <a:r>
            <a:rPr lang="en-US" sz="2400" b="1" dirty="0" err="1"/>
            <a:t>Copak</a:t>
          </a:r>
          <a:r>
            <a:rPr lang="en-US" sz="2400" b="1" dirty="0"/>
            <a:t>;</a:t>
          </a:r>
          <a:endParaRPr lang="es-ES" sz="18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ta" sz="1800" b="1" dirty="0"/>
            <a:t>சுவிசேஷம்</a:t>
          </a:r>
          <a:endParaRPr lang="es-ES" sz="18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ta" sz="1800" b="1" err="1"/>
            <a:t>ஆயர் மற்றும் முதுகலை பட்டம்</a:t>
          </a:r>
          <a:endParaRPr lang="es-ES" sz="180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ta" sz="1600" b="1" dirty="0">
              <a:solidFill>
                <a:schemeClr val="bg1"/>
              </a:solidFill>
              <a:highlight>
                <a:srgbClr val="800000"/>
              </a:highlight>
            </a:rPr>
            <a:t>1 கொரிந்தியர் 12:8-10</a:t>
          </a:r>
          <a:endParaRPr lang="es-ES" sz="16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 custLinFactNeighborY="-321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காதல் என்ன செய்கிறது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400" b="1" dirty="0"/>
            <a:t>அவர் பொறுமையானவர்</a:t>
          </a:r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400" b="1" dirty="0"/>
            <a:t>அவர் அன்பானவர்</a:t>
          </a:r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காதல் என்ன செய்யாது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200" b="1" dirty="0"/>
            <a:t>அவர் பொறாமைப்படுவதில்லை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400" b="1" dirty="0"/>
            <a:t>அவர் தற்பெருமை பேசுவதில்லை</a:t>
          </a: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400" b="1" dirty="0"/>
            <a:t>அவர் பெருமை கொள்ளவில்லை</a:t>
          </a: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400" b="1" dirty="0"/>
            <a:t>அவர் முரட்டுத்தனமானவர் அல்ல</a:t>
          </a:r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400" b="1" dirty="0"/>
            <a:t>இது சுயநலம் அல்ல</a:t>
          </a:r>
          <a:endParaRPr lang="es-ES" sz="14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200" b="1" dirty="0"/>
            <a:t>அவனுக்கு எளிதில் கோபம் வராது</a:t>
          </a:r>
          <a:endParaRPr lang="es-ES" sz="12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400" b="1" dirty="0"/>
            <a:t>அவர் ஒரு வெறுப்பையும் வைத்திருக்கவில்லை</a:t>
          </a:r>
          <a:endParaRPr lang="es-ES" sz="14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400" b="1" dirty="0"/>
            <a:t>அவன் தீமையை விரும்புவதில்லை</a:t>
          </a:r>
          <a:r>
            <a:rPr lang="en-US" sz="1400" b="1" dirty="0"/>
            <a:t>{{{{</a:t>
          </a:r>
          <a:endParaRPr lang="es-ES" sz="14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400" b="1" dirty="0"/>
            <a:t>அவர் சத்தியத்தில் மகிழ்ச்சியடைகிறார்</a:t>
          </a:r>
          <a:endParaRPr lang="ta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400" b="1" dirty="0"/>
            <a:t>அவர் எல்லாவற்றையும் மன்னிக்கிறார்</a:t>
          </a:r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400" b="1" dirty="0"/>
            <a:t>அவர் எல்லாவற்றையும் நம்புகிறார்</a:t>
          </a:r>
          <a:endParaRPr lang="es-ES" sz="14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600" b="1" dirty="0"/>
            <a:t>எல்லாம் காத்திருக்கிறது</a:t>
          </a:r>
          <a:endParaRPr lang="es-ES" sz="16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a" sz="1200" b="1" dirty="0"/>
            <a:t>அது எல்லாவற்றையும் சகித்துக் கொள்கிறது</a:t>
          </a:r>
          <a:endParaRPr lang="es-ES" sz="12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t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அறிவிக்கப்பட்ட எதிர்கால நிகழ்வுகள் - அவை நிபந்தனை இல்லாவிட்டால் - நடக்க வேண்டும் (உபாகமம் 18:22;).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vNu</a:t>
          </a:r>
          <a:r>
            <a:rPr lang="t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28:8-9; யோனா 4:2)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t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அவருடைய செய்தி முந்தைய தீர்க்கதரிசிகளின் செய்திக்கு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l;</a:t>
          </a:r>
          <a:r>
            <a:rPr lang="t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ப்படி இருக்க வேண்டும் </a:t>
          </a:r>
          <a:b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t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(உபாகமம் 13:1-3; ஏசா. 8:20)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t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இயேசுவின் அவதாரத்திற்கு அவர் சாட்சி கொடுக்க வேண்டும் </a:t>
          </a:r>
          <a:b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t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யோவான் 4:1-3)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அவருடைய வாழ்க்கை அவர் பிரசங்கிக்கும் வேதாகம செய்திக்கு ஏற்ப இருக்க வேண்டும் (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kj;NjA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t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7:15-20)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இன்னும் பல விஷயங்களில் பவுல் என்ன </a:t>
          </a:r>
          <a:r>
            <a:rPr lang="en-US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tuq;fis</a:t>
          </a:r>
          <a:r>
            <a:rPr lang="t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உதாரணங்களாகக் கொடுக்கிறார்? (1 கொரி. 12:8-10; ரோமர் 12:6-8; எபேசி 4:11-12)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5664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600" b="1" kern="1200" dirty="0">
              <a:solidFill>
                <a:schemeClr val="bg1"/>
              </a:solidFill>
              <a:highlight>
                <a:srgbClr val="800000"/>
              </a:highlight>
            </a:rPr>
            <a:t>1 கொரிந்தியர் 12:8-10</a:t>
          </a:r>
          <a:endParaRPr lang="es-ES" sz="16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1800" b="1" kern="1200" dirty="0" err="1"/>
            <a:t>Qhdj;ijg</a:t>
          </a:r>
          <a:r>
            <a:rPr lang="en-US" sz="1800" b="1" kern="1200" dirty="0"/>
            <a:t>; </a:t>
          </a:r>
          <a:r>
            <a:rPr lang="en-US" sz="1800" b="1" kern="1200" dirty="0" err="1"/>
            <a:t>Nghjpf;Fk</a:t>
          </a:r>
          <a:r>
            <a:rPr lang="en-US" sz="1800" b="1" kern="1200" dirty="0"/>
            <a:t>; </a:t>
          </a:r>
          <a:r>
            <a:rPr lang="en-US" sz="1800" b="1" kern="1200" dirty="0" err="1"/>
            <a:t>trdk</a:t>
          </a:r>
          <a:r>
            <a:rPr lang="en-US" sz="1800" b="1" kern="1200" dirty="0"/>
            <a:t>;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1800" b="1" kern="1200" dirty="0" err="1"/>
            <a:t>mwpit</a:t>
          </a:r>
          <a:r>
            <a:rPr lang="en-US" sz="1800" b="1" kern="1200" dirty="0"/>
            <a:t> </a:t>
          </a:r>
          <a:r>
            <a:rPr lang="en-US" sz="1800" b="1" kern="1200" dirty="0" err="1"/>
            <a:t>czh;j;Jk</a:t>
          </a:r>
          <a:r>
            <a:rPr lang="en-US" sz="1800" b="1" kern="1200" dirty="0"/>
            <a:t>; </a:t>
          </a:r>
          <a:r>
            <a:rPr lang="en-US" sz="1800" b="1" kern="1200" dirty="0" err="1"/>
            <a:t>trdk</a:t>
          </a:r>
          <a:r>
            <a:rPr lang="en-US" sz="1800" b="1" kern="1200" dirty="0"/>
            <a:t>;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1800" b="1" kern="1200" dirty="0" err="1"/>
            <a:t>tpRthrk</a:t>
          </a:r>
          <a:r>
            <a:rPr lang="en-US" sz="1800" b="1" kern="1200" dirty="0"/>
            <a:t>;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1800" b="1" kern="1200" dirty="0" err="1"/>
            <a:t>Fzkhf;Fk</a:t>
          </a:r>
          <a:r>
            <a:rPr lang="en-US" sz="1800" b="1" kern="1200" dirty="0"/>
            <a:t>; </a:t>
          </a:r>
          <a:r>
            <a:rPr lang="en-US" sz="1800" b="1" kern="1200" dirty="0" err="1"/>
            <a:t>tuq;fs</a:t>
          </a:r>
          <a:r>
            <a:rPr lang="en-US" sz="1800" b="1" kern="1200" dirty="0"/>
            <a:t>;&gt;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1800" b="1" kern="1200" dirty="0" err="1"/>
            <a:t>mw;Gjq;fisr</a:t>
          </a:r>
          <a:r>
            <a:rPr lang="en-US" sz="1800" b="1" kern="1200" dirty="0"/>
            <a:t>; </a:t>
          </a:r>
          <a:r>
            <a:rPr lang="en-US" sz="1800" b="1" kern="1200" dirty="0" err="1"/>
            <a:t>nra;Ak</a:t>
          </a:r>
          <a:r>
            <a:rPr lang="en-US" sz="1800" b="1" kern="1200" dirty="0"/>
            <a:t>; </a:t>
          </a:r>
          <a:r>
            <a:rPr lang="en-US" sz="1800" b="1" kern="1200" dirty="0" err="1"/>
            <a:t>rf;jp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1800" b="1" kern="1200" dirty="0" err="1"/>
            <a:t>jPh;f;fjhprdk</a:t>
          </a:r>
          <a:r>
            <a:rPr lang="en-US" sz="1800" b="1" kern="1200" dirty="0"/>
            <a:t>; </a:t>
          </a:r>
          <a:r>
            <a:rPr lang="en-US" sz="1800" b="1" kern="1200" dirty="0" err="1"/>
            <a:t>ciuj;jy</a:t>
          </a:r>
          <a:r>
            <a:rPr lang="en-US" sz="1800" b="1" kern="1200" dirty="0"/>
            <a:t>;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1800" b="1" kern="1200" dirty="0" err="1"/>
            <a:t>Mtpfisg</a:t>
          </a:r>
          <a:r>
            <a:rPr lang="en-US" sz="1800" b="1" kern="1200" dirty="0"/>
            <a:t>; </a:t>
          </a:r>
          <a:r>
            <a:rPr lang="en-US" sz="1800" b="1" kern="1200" dirty="0" err="1"/>
            <a:t>gFj;jwpjy</a:t>
          </a:r>
          <a:r>
            <a:rPr lang="en-US" sz="1800" b="1" kern="1200" dirty="0"/>
            <a:t>;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1800" b="1" kern="1200" dirty="0" err="1"/>
            <a:t>gw;gy</a:t>
          </a:r>
          <a:r>
            <a:rPr lang="en-US" sz="1800" b="1" kern="1200" dirty="0"/>
            <a:t> </a:t>
          </a:r>
          <a:r>
            <a:rPr lang="en-US" sz="1800" b="1" kern="1200" dirty="0" err="1"/>
            <a:t>ghi</a:t>
          </a:r>
          <a:r>
            <a:rPr lang="en-US" sz="1800" b="1" kern="1200" dirty="0"/>
            <a:t>\</a:t>
          </a:r>
          <a:r>
            <a:rPr lang="en-US" sz="1800" b="1" kern="1200" dirty="0" err="1"/>
            <a:t>fisg</a:t>
          </a:r>
          <a:r>
            <a:rPr lang="en-US" sz="1800" b="1" kern="1200" dirty="0"/>
            <a:t>; </a:t>
          </a:r>
          <a:r>
            <a:rPr lang="en-US" sz="1800" b="1" kern="1200" dirty="0" err="1"/>
            <a:t>NgRjy</a:t>
          </a:r>
          <a:r>
            <a:rPr lang="en-US" sz="1800" b="1" kern="1200" dirty="0"/>
            <a:t>;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1800" b="1" kern="1200" dirty="0" err="1"/>
            <a:t>ghi</a:t>
          </a:r>
          <a:r>
            <a:rPr lang="en-US" sz="1800" b="1" kern="1200" dirty="0"/>
            <a:t>\</a:t>
          </a:r>
          <a:r>
            <a:rPr lang="en-US" sz="1800" b="1" kern="1200" dirty="0" err="1"/>
            <a:t>fis</a:t>
          </a:r>
          <a:r>
            <a:rPr lang="en-US" sz="1800" b="1" kern="1200" dirty="0"/>
            <a:t> </a:t>
          </a:r>
          <a:r>
            <a:rPr lang="en-US" sz="1800" b="1" kern="1200" dirty="0" err="1"/>
            <a:t>tpahf;fpahdk</a:t>
          </a:r>
          <a:r>
            <a:rPr lang="en-US" sz="1800" b="1" kern="1200" dirty="0"/>
            <a:t>; </a:t>
          </a:r>
          <a:r>
            <a:rPr lang="en-US" sz="1800" b="1" kern="1200" dirty="0" err="1"/>
            <a:t>gz;Zjy</a:t>
          </a:r>
          <a:r>
            <a:rPr lang="en-US" sz="1600" b="1" kern="1200" dirty="0"/>
            <a:t>;</a:t>
          </a:r>
          <a:endParaRPr lang="es-ES" sz="1600" kern="1200" dirty="0"/>
        </a:p>
      </dsp:txBody>
      <dsp:txXfrm>
        <a:off x="2105" y="95664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2000" b="1" kern="1200" dirty="0">
              <a:solidFill>
                <a:schemeClr val="bg1"/>
              </a:solidFill>
              <a:highlight>
                <a:srgbClr val="000080"/>
              </a:highlight>
            </a:rPr>
            <a:t>ரோமர்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Copak</a:t>
          </a:r>
          <a:r>
            <a:rPr lang="en-US" sz="2000" b="1" kern="1200" dirty="0"/>
            <a:t>;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kern="1200" dirty="0"/>
            <a:t>Nghjpj;jy;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Gj;jp</a:t>
          </a:r>
          <a:r>
            <a:rPr lang="en-US" sz="2000" b="1" kern="1200" dirty="0"/>
            <a:t> </a:t>
          </a:r>
          <a:r>
            <a:rPr lang="en-US" sz="2000" b="1" kern="1200" dirty="0" err="1"/>
            <a:t>nrhy;Yjy</a:t>
          </a:r>
          <a:r>
            <a:rPr lang="en-US" sz="2000" b="1" kern="1200" dirty="0"/>
            <a:t>;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jhuhs</a:t>
          </a:r>
          <a:r>
            <a:rPr lang="en-US" sz="2000" b="1" kern="1200" dirty="0"/>
            <a:t> </a:t>
          </a:r>
          <a:r>
            <a:rPr lang="en-US" sz="2000" b="1" kern="1200" dirty="0" err="1"/>
            <a:t>kdg;ghd;ik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jiyikj;Jtk</a:t>
          </a:r>
          <a:r>
            <a:rPr lang="en-US" sz="2000" b="1" kern="1200" dirty="0"/>
            <a:t>;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,</a:t>
          </a:r>
          <a:r>
            <a:rPr lang="en-US" sz="2000" b="1" kern="1200" dirty="0" err="1"/>
            <a:t>uf;fk</a:t>
          </a:r>
          <a:r>
            <a:rPr lang="en-US" sz="2000" b="1" kern="1200" dirty="0"/>
            <a:t>;</a:t>
          </a:r>
          <a:endParaRPr lang="es-ES" sz="20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800" b="1" kern="1200" dirty="0">
              <a:solidFill>
                <a:schemeClr val="bg1"/>
              </a:solidFill>
              <a:highlight>
                <a:srgbClr val="008000"/>
              </a:highlight>
            </a:rPr>
            <a:t>எபேசியர் 4:11-12</a:t>
          </a:r>
          <a:endParaRPr lang="es-ES" sz="18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a" sz="1800" b="1" kern="1200" dirty="0"/>
            <a:t>அப்போஸ்தல</a:t>
          </a:r>
          <a:r>
            <a:rPr lang="en-US" sz="1800" b="1" kern="1200" dirty="0"/>
            <a:t> </a:t>
          </a:r>
          <a:r>
            <a:rPr lang="en-US" sz="2400" b="1" kern="1200" dirty="0" err="1"/>
            <a:t>Copak</a:t>
          </a:r>
          <a:r>
            <a:rPr lang="en-US" sz="2400" b="1" kern="1200" dirty="0"/>
            <a:t>;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a" sz="1800" b="1" kern="1200" dirty="0"/>
            <a:t>சுவிசேஷம்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a" sz="1800" b="1" kern="1200" err="1"/>
            <a:t>ஆயர் மற்றும் முதுகலை பட்டம்</a:t>
          </a:r>
          <a:endParaRPr lang="es-ES" sz="1800" kern="120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காதல் என்ன செய்கிறது</a:t>
          </a: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400" b="1" kern="1200" dirty="0"/>
            <a:t>அவர் பொறுமையானவர்</a:t>
          </a:r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400" b="1" kern="1200" dirty="0"/>
            <a:t>அவர் அன்பானவர்</a:t>
          </a:r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400" b="1" kern="1200" dirty="0"/>
            <a:t>அவர் சத்தியத்தில் மகிழ்ச்சியடைகிறார்</a:t>
          </a:r>
          <a:endParaRPr lang="ta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400" b="1" kern="1200" dirty="0"/>
            <a:t>அவர் எல்லாவற்றையும் மன்னிக்கிறார்</a:t>
          </a:r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400" b="1" kern="1200" dirty="0"/>
            <a:t>அவர் எல்லாவற்றையும் நம்புகிறார்</a:t>
          </a:r>
          <a:endParaRPr lang="es-ES" sz="14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600" b="1" kern="1200" dirty="0"/>
            <a:t>எல்லாம் காத்திருக்கிறது</a:t>
          </a:r>
          <a:endParaRPr lang="es-ES" sz="16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200" b="1" kern="1200" dirty="0"/>
            <a:t>அது எல்லாவற்றையும் சகித்துக் கொள்கிறது</a:t>
          </a:r>
          <a:endParaRPr lang="es-ES" sz="12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காதல் என்ன செய்யாது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200" b="1" kern="1200" dirty="0"/>
            <a:t>அவர் பொறாமைப்படுவதில்லை</a:t>
          </a: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400" b="1" kern="1200" dirty="0"/>
            <a:t>அவர் தற்பெருமை பேசுவதில்லை</a:t>
          </a:r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400" b="1" kern="1200" dirty="0"/>
            <a:t>அவர் பெருமை கொள்ளவில்லை</a:t>
          </a:r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400" b="1" kern="1200" dirty="0"/>
            <a:t>அவர் முரட்டுத்தனமானவர் அல்ல</a:t>
          </a:r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400" b="1" kern="1200" dirty="0"/>
            <a:t>இது சுயநலம் அல்ல</a:t>
          </a:r>
          <a:endParaRPr lang="es-ES" sz="14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200" b="1" kern="1200" dirty="0"/>
            <a:t>அவனுக்கு எளிதில் கோபம் வராது</a:t>
          </a:r>
          <a:endParaRPr lang="es-ES" sz="12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400" b="1" kern="1200" dirty="0"/>
            <a:t>அவர் ஒரு வெறுப்பையும் வைத்திருக்கவில்லை</a:t>
          </a:r>
          <a:endParaRPr lang="es-ES" sz="14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400" b="1" kern="1200" dirty="0"/>
            <a:t>அவன் தீமையை விரும்புவதில்லை</a:t>
          </a:r>
          <a:r>
            <a:rPr lang="en-US" sz="1400" b="1" kern="1200" dirty="0"/>
            <a:t>{{{{</a:t>
          </a:r>
          <a:endParaRPr lang="es-ES" sz="14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அறிவிக்கப்பட்ட எதிர்கால நிகழ்வுகள் - அவை நிபந்தனை இல்லாவிட்டால் - நடக்க வேண்டும் (உபாகமம் 18:22;).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vNu</a:t>
          </a:r>
          <a:r>
            <a:rPr lang="t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28:8-9; யோனா 4:2)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அவருடைய செய்தி முந்தைய தீர்க்கதரிசிகளின் செய்திக்கு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l;</a:t>
          </a:r>
          <a:r>
            <a:rPr lang="t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ப்படி இருக்க வேண்டும் </a:t>
          </a:r>
          <a:b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t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(உபாகமம் 13:1-3; ஏசா. 8:20)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இயேசுவின் அவதாரத்திற்கு அவர் சாட்சி கொடுக்க வேண்டும் </a:t>
          </a:r>
          <a:b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t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யோவான் 4:1-3)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அவருடைய வாழ்க்கை அவர் பிரசங்கிக்கும் வேதாகம செய்திக்கு ஏற்ப இருக்க வேண்டும் (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kj;NjA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t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7:15-20)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a"/>
              <a:t>வடிவத்தின் வசன பாணியை மாற்ற கிளிக் செய்யவும்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a"/>
              <a:t>வடிவத்தின் வசன பாணியை மாற்ற கிளிக் செய்யவும்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a"/>
              <a:t>வடிவத்தின் தலைப்பு பாணியை மாற்ற கிளிக் செய்யவும்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a"/>
              <a:t>வடிவத்தின் உரை பாணிகளை மாற்ற கிளிக் செய்யவும்</a:t>
            </a:r>
          </a:p>
          <a:p>
            <a:pPr lvl="1"/>
            <a:r>
              <a:rPr lang="ta"/>
              <a:t>இரண்டாம் நிலை</a:t>
            </a:r>
          </a:p>
          <a:p>
            <a:pPr lvl="2"/>
            <a:r>
              <a:rPr lang="ta"/>
              <a:t>மூன்றாம் நிலை</a:t>
            </a:r>
          </a:p>
          <a:p>
            <a:pPr lvl="3"/>
            <a:r>
              <a:rPr lang="ta"/>
              <a:t>நான்காவது நிலை</a:t>
            </a:r>
          </a:p>
          <a:p>
            <a:pPr lvl="4"/>
            <a:r>
              <a:rPr lang="ta"/>
              <a:t>ஐந்தாவது நிலை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30" r="929"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7400" b="1" spc="6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Mtpf;Fupa</a:t>
            </a:r>
            <a:r>
              <a:rPr lang="en-US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7400" b="1" spc="6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tuq;fs</a:t>
            </a:r>
            <a:r>
              <a:rPr lang="en-US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;</a:t>
            </a:r>
            <a:endParaRPr lang="ta" sz="7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பாடம்  8</a:t>
            </a:r>
          </a:p>
          <a:p>
            <a:pPr algn="ctr"/>
            <a:r>
              <a:rPr lang="ta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ஆகஸ்ட் 6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792828" y="299775"/>
            <a:ext cx="529439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விசே</a:t>
            </a:r>
            <a:r>
              <a:rPr lang="en-US" sz="8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\</a:t>
            </a:r>
            <a:r>
              <a:rPr lang="ta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8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tuq;fs</a:t>
            </a:r>
            <a:r>
              <a:rPr lang="en-US" sz="8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;</a:t>
            </a:r>
            <a:endParaRPr lang="ta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-65316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5400" b="1" spc="600" dirty="0" err="1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ghi</a:t>
            </a:r>
            <a:r>
              <a:rPr lang="en-US" sz="5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\</a:t>
            </a:r>
            <a:r>
              <a:rPr lang="en-US" sz="5400" b="1" spc="600" dirty="0" err="1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fspd</a:t>
            </a:r>
            <a:r>
              <a:rPr lang="en-US" sz="5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ta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tuk;</a:t>
            </a:r>
            <a:endParaRPr lang="ta" sz="4400" b="1" spc="60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8656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me;jg;gb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me;epaghi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\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apy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NgRfpwtd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mjpd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mh;j;jj;ijAk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nrhy;yj;jf;fjhf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tpz;zg;gk;gz;zf;fltd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;.”</a:t>
            </a:r>
            <a:r>
              <a:rPr lang="ta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 </a:t>
            </a:r>
            <a:r>
              <a:rPr lang="ta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(1 கொரிந்தியர்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0" y="994682"/>
            <a:ext cx="78390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a" sz="1600" b="1" dirty="0"/>
              <a:t>நாவின் </a:t>
            </a:r>
            <a:r>
              <a:rPr lang="en-US" sz="2000" b="1" dirty="0"/>
              <a:t>tuk;</a:t>
            </a:r>
            <a:r>
              <a:rPr lang="ta" sz="1600" b="1" dirty="0"/>
              <a:t> மற்றும் அதன் சரியான பயன்பாட்டை பவுல் வலியுறுத்தியது கொரிந்திய சபையின் உறுப்பினர்களால் அது தவறாகப் பயன்படுத்தப்படுவதைக் குறிக்கிறது</a:t>
            </a:r>
            <a:r>
              <a:rPr lang="en-US" sz="1600" b="1" dirty="0"/>
              <a:t>.</a:t>
            </a:r>
            <a:r>
              <a:rPr lang="ta" sz="1600" b="1" dirty="0"/>
              <a:t> இது பொது வழிபாட்டில் ஒழுங்கின்மையையும் குழப்பத்தையும் ஏற்படுத்துகிறது (1 கொரி. 14:23).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3745" y="1324817"/>
            <a:ext cx="3854905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2997953" y="4654775"/>
            <a:ext cx="531873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ta" sz="1600" b="1" dirty="0"/>
              <a:t>உண்மையில்</a:t>
            </a:r>
            <a:r>
              <a:rPr lang="en-US" sz="1600" b="1" dirty="0"/>
              <a:t>&gt;</a:t>
            </a:r>
            <a:r>
              <a:rPr lang="ta" sz="1600" b="1" dirty="0"/>
              <a:t> இந்த ஏக்கம் எல்லா </a:t>
            </a:r>
            <a:r>
              <a:rPr lang="en-US" sz="2000" b="1" dirty="0" err="1"/>
              <a:t>tuq;fisAk</a:t>
            </a:r>
            <a:r>
              <a:rPr lang="en-US" sz="2000" b="1" dirty="0"/>
              <a:t>;</a:t>
            </a:r>
            <a:r>
              <a:rPr lang="ta" sz="1600" b="1" dirty="0"/>
              <a:t> உள்ளடக்கியது (1 கொரி. 14:1). பவுல் ஏற்கனவே தெளிவுபடுத்தியிருந்தார் </a:t>
            </a:r>
            <a:r>
              <a:rPr lang="en-US" b="1" dirty="0"/>
              <a:t>“</a:t>
            </a:r>
            <a:r>
              <a:rPr lang="en-US" sz="2000" b="1" dirty="0" err="1"/>
              <a:t>MtpapDila</a:t>
            </a:r>
            <a:r>
              <a:rPr lang="en-US" sz="2000" b="1" dirty="0"/>
              <a:t> </a:t>
            </a:r>
            <a:r>
              <a:rPr lang="en-US" sz="2000" b="1" dirty="0" err="1"/>
              <a:t>mEf;fpufk</a:t>
            </a:r>
            <a:r>
              <a:rPr lang="en-US" sz="2000" b="1" dirty="0"/>
              <a:t>; </a:t>
            </a:r>
            <a:r>
              <a:rPr lang="en-US" sz="2000" b="1" dirty="0" err="1"/>
              <a:t>mtdtDila</a:t>
            </a:r>
            <a:r>
              <a:rPr lang="en-US" sz="2000" b="1" dirty="0"/>
              <a:t> </a:t>
            </a:r>
            <a:r>
              <a:rPr lang="en-US" sz="2000" b="1" dirty="0" err="1"/>
              <a:t>gpuNah</a:t>
            </a:r>
            <a:r>
              <a:rPr lang="en-US" sz="2000" b="1" dirty="0"/>
              <a:t>[</a:t>
            </a:r>
            <a:r>
              <a:rPr lang="en-US" sz="2000" b="1" dirty="0" err="1"/>
              <a:t>dj;jpw;nfd;W</a:t>
            </a:r>
            <a:r>
              <a:rPr lang="en-US" sz="2000" b="1" dirty="0"/>
              <a:t> </a:t>
            </a:r>
            <a:r>
              <a:rPr lang="en-US" sz="2000" b="1" dirty="0" err="1"/>
              <a:t>mspf;fg;gl;bUf;fpwJ</a:t>
            </a:r>
            <a:r>
              <a:rPr lang="en-US" sz="2000" b="1" dirty="0"/>
              <a:t>.”   </a:t>
            </a:r>
            <a:r>
              <a:rPr lang="en-US" b="1" dirty="0"/>
              <a:t> </a:t>
            </a:r>
            <a:r>
              <a:rPr lang="ta" sz="1600" b="1" dirty="0"/>
              <a:t>(1 கொரி. 12:7 </a:t>
            </a:r>
            <a:r>
              <a:rPr lang="ta" sz="1200" b="1" dirty="0"/>
              <a:t>).</a:t>
            </a:r>
            <a:r>
              <a:rPr lang="ta" sz="1600" b="1" dirty="0"/>
              <a:t> எனவே</a:t>
            </a:r>
            <a:r>
              <a:rPr lang="en-US" sz="1600" b="1" dirty="0"/>
              <a:t>&gt;</a:t>
            </a:r>
            <a:r>
              <a:rPr lang="ta" sz="1600" b="1" dirty="0"/>
              <a:t> எல்லோரும் ஒரே மாதிரியான </a:t>
            </a:r>
            <a:r>
              <a:rPr lang="en-US" sz="2000" b="1" dirty="0" err="1"/>
              <a:t>tuq;fisg</a:t>
            </a:r>
            <a:r>
              <a:rPr lang="en-US" sz="2000" b="1" dirty="0"/>
              <a:t>;</a:t>
            </a:r>
            <a:r>
              <a:rPr lang="ta" sz="1600" b="1" dirty="0"/>
              <a:t> பெறுவதில்லை.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1" y="3511938"/>
            <a:ext cx="783907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எல்லோரும் பாஷையில் பேச வேண்டும் என்ற பவுலின் விருப்பம்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&gt;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நம் அனைவருக்கும் அந்த வரம் இருக்க வேண்டும் என்று நினைப்பவர்களால் தவறாகப் புரிந்து கொள்ளப்பட்டுள்ளது (1 கொரி. 14:5).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1" y="2333459"/>
            <a:ext cx="783907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நாவின்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tuk;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என்பது நபருக்குத் தெரியாத மனித அல்லது தேவதூத மொழிகளைப் பேசும் திறனாகும் (1 கொரி. 13:1). இந்த மொழி கேட்பவருக்குத் தெரியாதபோது அதற்கு விளக்கம் தேவை (அப்போஸ்தலர் 2:8; 1 கொரி. 14:2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&gt;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13-14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&gt;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27-28).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ta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தீர்க்கதரிசன வரம்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-32659" y="698052"/>
            <a:ext cx="123117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jPh;f;fjhprdQ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nrhy;YfpwtNdh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kD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\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Uf;Fg;gf;jptpUj;jpAk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;&gt;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Gj;jpAk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;&gt;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MWjYk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cz;lhfj;jf;fjhfg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NgRfpwhd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;.”</a:t>
            </a:r>
            <a:r>
              <a:rPr lang="ta" sz="1200" b="1" dirty="0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</a:rPr>
              <a:t>(1 கொரிந்தியர்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Tamil Bible" panose="030F0702030302020204" pitchFamily="66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0968430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77886" y="4947682"/>
            <a:ext cx="453934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kPjkhd</a:t>
            </a:r>
            <a:r>
              <a:rPr lang="en-US" b="1" dirty="0"/>
              <a:t> </a:t>
            </a:r>
            <a:r>
              <a:rPr lang="en-US" b="1" dirty="0" err="1"/>
              <a:t>jpUr;rigapd</a:t>
            </a:r>
            <a:r>
              <a:rPr lang="en-US" b="1" dirty="0"/>
              <a:t>;</a:t>
            </a:r>
            <a:r>
              <a:rPr lang="en-US" sz="1400" b="1" dirty="0"/>
              <a:t> </a:t>
            </a:r>
            <a:r>
              <a:rPr lang="ta" sz="1400" b="1" dirty="0"/>
              <a:t>சிறப்பியல்பு </a:t>
            </a:r>
            <a:r>
              <a:rPr lang="en-US" b="1" dirty="0" err="1"/>
              <a:t>tukhf</a:t>
            </a:r>
            <a:r>
              <a:rPr lang="ta" sz="1400" b="1" dirty="0"/>
              <a:t> அது எலன் ஜி. வைட்டின் வாழ்க்கையிலும் பணியிலும் அதன் சிறப்பு வெளிப்பாட்டைக் கொண்டிருந்தது (வெளி. 12:17; 19:10). ஆனால் ஒரு உண்மையான தீர்க்கதரிசியை நாம் எப்படி அடையாளம் காணலாம்?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0532" y="5165630"/>
            <a:ext cx="2212103" cy="1514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037021"/>
            <a:ext cx="490285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a" sz="1600" b="1" dirty="0"/>
              <a:t>தீர்க்கதரிசனம் என்ற </a:t>
            </a:r>
            <a:r>
              <a:rPr lang="en-US" sz="2000" b="1" dirty="0" err="1"/>
              <a:t>tuj;ij</a:t>
            </a:r>
            <a:r>
              <a:rPr lang="ta" sz="1600" b="1" dirty="0"/>
              <a:t> எதிர்கால நிகழ்வுகளை முன்னறிவிப்பதற்கு மட்டுப்படுத்தக்கூடாது. தீர்க்கதரிசன </a:t>
            </a:r>
            <a:r>
              <a:rPr lang="en-US" sz="2000" b="1" dirty="0" err="1"/>
              <a:t>tuj;jpd</a:t>
            </a:r>
            <a:r>
              <a:rPr lang="en-US" sz="2000" b="1" dirty="0"/>
              <a:t>;</a:t>
            </a:r>
            <a:r>
              <a:rPr lang="ta" sz="1600" b="1" dirty="0"/>
              <a:t> முதன்மை பயன்பாடு மேம்பாடு</a:t>
            </a:r>
            <a:r>
              <a:rPr lang="en-US" sz="1600" b="1" dirty="0"/>
              <a:t>&gt;</a:t>
            </a:r>
            <a:r>
              <a:rPr lang="ta" sz="1600" b="1" dirty="0"/>
              <a:t> அறிவுரை மற்றும் ஆறுதலுக்காக உள்ளது (1 கொரி. 14:3).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-10884" y="2737113"/>
            <a:ext cx="4800598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ta" sz="1600" b="1" dirty="0"/>
              <a:t>பவுல் இந்த </a:t>
            </a:r>
            <a:r>
              <a:rPr lang="en-US" sz="2000" b="1" dirty="0" err="1"/>
              <a:t>tuj;ij</a:t>
            </a:r>
            <a:r>
              <a:rPr lang="ta" sz="1600" b="1" dirty="0"/>
              <a:t> மற்றவர்களை விட உயர்த்துகிறார் (1 கொரி. 14:1</a:t>
            </a:r>
            <a:r>
              <a:rPr lang="en-US" sz="1600" b="1" dirty="0"/>
              <a:t>&gt;</a:t>
            </a:r>
            <a:r>
              <a:rPr lang="ta" sz="1600" b="1" dirty="0"/>
              <a:t>4</a:t>
            </a:r>
            <a:r>
              <a:rPr lang="en-US" sz="1600" b="1" dirty="0"/>
              <a:t>&gt;</a:t>
            </a:r>
            <a:r>
              <a:rPr lang="ta" sz="1600" b="1" dirty="0"/>
              <a:t> 22-25). ஆனால் குழப்பத்தை உருவாக்காதபடி அதை சரியாகப் பயன்படுத்த வேண்டும் என்றும் அவர் வலியுறுத்துகிறார்: "ஆனால் எல்லாம் கண்ணியமாகவும் ஒழுங்காகவும் செய்யப்படட்டும்" (1 கொரி. 14:40; பார்க்க 1 கொரி. 14:29-33).</a:t>
            </a:r>
          </a:p>
        </p:txBody>
      </p:sp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  <p:bldP spid="12" grpId="0"/>
      <p:bldP spid="6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273629" y="790486"/>
            <a:ext cx="10918371" cy="5032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ta" b="1" dirty="0">
                <a:latin typeface="Tamil Bible" panose="02030602050306030303" pitchFamily="18" charset="0"/>
              </a:rPr>
              <a:t>"கர்த்தருடைய எல்லா ஏற்பாடுகளிலும்</a:t>
            </a:r>
            <a:r>
              <a:rPr lang="en-US" b="1" dirty="0">
                <a:latin typeface="Tamil Bible" panose="02030602050306030303" pitchFamily="18" charset="0"/>
              </a:rPr>
              <a:t>&gt;</a:t>
            </a:r>
            <a:r>
              <a:rPr lang="ta" b="1" dirty="0">
                <a:latin typeface="Tamil Bible" panose="02030602050306030303" pitchFamily="18" charset="0"/>
              </a:rPr>
              <a:t> ஆண்களுக்கும் பெண்களுக்கும் பலவிதமான </a:t>
            </a:r>
            <a:r>
              <a:rPr lang="en-US" sz="2000" b="1" dirty="0" err="1">
                <a:latin typeface="Tamil Bible" panose="02030602050306030303" pitchFamily="18" charset="0"/>
              </a:rPr>
              <a:t>tuq;fis</a:t>
            </a:r>
            <a:r>
              <a:rPr lang="ta" b="1" dirty="0">
                <a:latin typeface="Tamil Bible" panose="02030602050306030303" pitchFamily="18" charset="0"/>
              </a:rPr>
              <a:t> கொடுக்கும் அவரது திட்டத்தை விட அழகானது எதுவும் இல்லை. தேவாலயம் அவரது தோட்டம்</a:t>
            </a:r>
            <a:r>
              <a:rPr lang="en-US" b="1" dirty="0">
                <a:latin typeface="Tamil Bible" panose="02030602050306030303" pitchFamily="18" charset="0"/>
              </a:rPr>
              <a:t>&gt;</a:t>
            </a:r>
            <a:r>
              <a:rPr lang="ta" b="1" dirty="0">
                <a:latin typeface="Tamil Bible" panose="02030602050306030303" pitchFamily="18" charset="0"/>
              </a:rPr>
              <a:t> பல்வேறு மரங்கள்</a:t>
            </a:r>
            <a:r>
              <a:rPr lang="en-US" b="1" dirty="0">
                <a:latin typeface="Tamil Bible" panose="02030602050306030303" pitchFamily="18" charset="0"/>
              </a:rPr>
              <a:t>&gt;</a:t>
            </a:r>
            <a:r>
              <a:rPr lang="ta" b="1" dirty="0">
                <a:latin typeface="Tamil Bible" panose="02030602050306030303" pitchFamily="18" charset="0"/>
              </a:rPr>
              <a:t> தாவரங்கள் மற்றும் பூக்களால் அலங்கரிக்கப்பட்டுள்ளது. </a:t>
            </a:r>
            <a:r>
              <a:rPr lang="en-US" sz="2400" b="1" dirty="0">
                <a:latin typeface="Tamil Bible" panose="02030602050306030303" pitchFamily="18" charset="0"/>
              </a:rPr>
              <a:t>&lt;</a:t>
            </a:r>
            <a:r>
              <a:rPr lang="ta" b="1" dirty="0">
                <a:latin typeface="Tamil Bible" panose="02030602050306030303" pitchFamily="18" charset="0"/>
              </a:rPr>
              <a:t>சோப் கே</a:t>
            </a:r>
            <a:r>
              <a:rPr lang="en-US" sz="2000" b="1" dirty="0" err="1">
                <a:latin typeface="Tamil Bible" panose="02030602050306030303" pitchFamily="18" charset="0"/>
              </a:rPr>
              <a:t>jh</a:t>
            </a:r>
            <a:r>
              <a:rPr lang="ta" b="1" dirty="0">
                <a:latin typeface="Tamil Bible" panose="02030602050306030303" pitchFamily="18" charset="0"/>
              </a:rPr>
              <a:t>ரின் விகிதாச்சாரத்தை எடுக்கும் என்று அவர் எதிர்பார்க்கவில்லை</a:t>
            </a:r>
            <a:r>
              <a:rPr lang="en-US" b="1" dirty="0">
                <a:latin typeface="Tamil Bible" panose="02030602050306030303" pitchFamily="18" charset="0"/>
              </a:rPr>
              <a:t>&gt;</a:t>
            </a:r>
            <a:r>
              <a:rPr lang="ta" b="1" dirty="0">
                <a:latin typeface="Tamil Bible" panose="02030602050306030303" pitchFamily="18" charset="0"/>
              </a:rPr>
              <a:t> அல்லது ஆலிவ் கம்பீரமான பனையின் உயரத்தை எட்டும்</a:t>
            </a:r>
            <a:r>
              <a:rPr lang="en-US" b="1" dirty="0">
                <a:latin typeface="Tamil Bible" panose="02030602050306030303" pitchFamily="18" charset="0"/>
              </a:rPr>
              <a:t> </a:t>
            </a:r>
            <a:r>
              <a:rPr lang="ta" b="1" dirty="0">
                <a:latin typeface="Tamil Bible" panose="02030602050306030303" pitchFamily="18" charset="0"/>
              </a:rPr>
              <a:t>என்று அவர் எதிர்பார்க்கவில்லை. பலர் ஒரு வரையறுக்கப்பட்ட மத மற்றும் அறிவுசார் பயிற்சியைப் பெற்றுள்ளனர்</a:t>
            </a:r>
            <a:r>
              <a:rPr lang="en-US" b="1" dirty="0">
                <a:latin typeface="Tamil Bible" panose="02030602050306030303" pitchFamily="18" charset="0"/>
              </a:rPr>
              <a:t>.</a:t>
            </a:r>
            <a:r>
              <a:rPr lang="ta" b="1" dirty="0">
                <a:latin typeface="Tamil Bible" panose="02030602050306030303" pitchFamily="18" charset="0"/>
              </a:rPr>
              <a:t> ஆனால் இந்த வர்க்கத்திற்கு கடவுள் செய்ய வேண்டிய ஒரு வேலை உள்ளது</a:t>
            </a:r>
            <a:r>
              <a:rPr lang="en-US" b="1" dirty="0">
                <a:latin typeface="Tamil Bible" panose="02030602050306030303" pitchFamily="18" charset="0"/>
              </a:rPr>
              <a:t>&gt;</a:t>
            </a:r>
            <a:r>
              <a:rPr lang="ta" b="1" dirty="0">
                <a:latin typeface="Tamil Bible" panose="02030602050306030303" pitchFamily="18" charset="0"/>
              </a:rPr>
              <a:t> அவர்கள் பணிவுடன் உழைத்தால்</a:t>
            </a:r>
            <a:r>
              <a:rPr lang="en-US" b="1" dirty="0">
                <a:latin typeface="Tamil Bible" panose="02030602050306030303" pitchFamily="18" charset="0"/>
              </a:rPr>
              <a:t>&gt;</a:t>
            </a:r>
            <a:r>
              <a:rPr lang="ta" b="1" dirty="0">
                <a:latin typeface="Tamil Bible" panose="02030602050306030303" pitchFamily="18" charset="0"/>
              </a:rPr>
              <a:t> அவரை நம்புகிறார்கள் ..."</a:t>
            </a:r>
          </a:p>
          <a:p>
            <a:pPr>
              <a:spcBef>
                <a:spcPts val="600"/>
              </a:spcBef>
            </a:pPr>
            <a:r>
              <a:rPr lang="en-US" sz="2000" b="1" dirty="0" err="1">
                <a:latin typeface="Tamil Bible" panose="02030602050306030303" pitchFamily="18" charset="0"/>
              </a:rPr>
              <a:t>Ntiyahl;fs</a:t>
            </a:r>
            <a:r>
              <a:rPr lang="en-US" sz="2000" b="1" dirty="0">
                <a:latin typeface="Tamil Bible" panose="02030602050306030303" pitchFamily="18" charset="0"/>
              </a:rPr>
              <a:t>;</a:t>
            </a:r>
            <a:r>
              <a:rPr lang="ta" b="1" dirty="0">
                <a:latin typeface="Tamil Bible" panose="02030602050306030303" pitchFamily="18" charset="0"/>
              </a:rPr>
              <a:t> ஒருவருக்கொருவர் தங்கள் தேவையை உணரும் பொருட்டு வெவ்வேறு </a:t>
            </a:r>
            <a:r>
              <a:rPr lang="en-US" sz="2000" b="1" dirty="0" err="1">
                <a:latin typeface="Tamil Bible" panose="02030602050306030303" pitchFamily="18" charset="0"/>
              </a:rPr>
              <a:t>tuq;fs</a:t>
            </a:r>
            <a:r>
              <a:rPr lang="en-US" sz="2000" b="1" dirty="0">
                <a:latin typeface="Tamil Bible" panose="02030602050306030303" pitchFamily="18" charset="0"/>
              </a:rPr>
              <a:t>;</a:t>
            </a:r>
            <a:r>
              <a:rPr lang="ta" b="1" dirty="0">
                <a:latin typeface="Tamil Bible" panose="02030602050306030303" pitchFamily="18" charset="0"/>
              </a:rPr>
              <a:t> வழங்கப்படுகின்றன. தேவன் இந்த வரங்களை வழங்குகிறார்</a:t>
            </a:r>
            <a:r>
              <a:rPr lang="en-US" b="1" dirty="0">
                <a:latin typeface="Tamil Bible" panose="02030602050306030303" pitchFamily="18" charset="0"/>
              </a:rPr>
              <a:t>&gt;</a:t>
            </a:r>
            <a:r>
              <a:rPr lang="ta" b="1" dirty="0">
                <a:latin typeface="Tamil Bible" panose="02030602050306030303" pitchFamily="18" charset="0"/>
              </a:rPr>
              <a:t> மேலும் அவை அவருடைய சேவையில் ஈடுபடுத்தப்படுகின்றன</a:t>
            </a:r>
            <a:r>
              <a:rPr lang="en-US" b="1" dirty="0">
                <a:latin typeface="Tamil Bible" panose="02030602050306030303" pitchFamily="18" charset="0"/>
              </a:rPr>
              <a:t>&gt;</a:t>
            </a:r>
            <a:r>
              <a:rPr lang="ta" b="1" dirty="0">
                <a:latin typeface="Tamil Bible" panose="02030602050306030303" pitchFamily="18" charset="0"/>
              </a:rPr>
              <a:t> உடைமையாளரை மகிமைப்படுத்துவதற்காக அல்ல</a:t>
            </a:r>
            <a:r>
              <a:rPr lang="en-US" b="1" dirty="0">
                <a:latin typeface="Tamil Bible" panose="02030602050306030303" pitchFamily="18" charset="0"/>
              </a:rPr>
              <a:t>&gt;</a:t>
            </a:r>
            <a:r>
              <a:rPr lang="ta" b="1" dirty="0">
                <a:latin typeface="Tamil Bible" panose="02030602050306030303" pitchFamily="18" charset="0"/>
              </a:rPr>
              <a:t> மனிதனை உயர்த்துவதற்காக அல்ல</a:t>
            </a:r>
            <a:r>
              <a:rPr lang="en-US" b="1" dirty="0">
                <a:latin typeface="Tamil Bible" panose="02030602050306030303" pitchFamily="18" charset="0"/>
              </a:rPr>
              <a:t>&gt;</a:t>
            </a:r>
            <a:r>
              <a:rPr lang="ta" b="1" dirty="0">
                <a:latin typeface="Tamil Bible" panose="02030602050306030303" pitchFamily="18" charset="0"/>
              </a:rPr>
              <a:t> ஆனால் உலகின் மீட்பரை உயர்த்துவதற்காக. பொய்க்கு சாட்சி கொடுக்காமல்</a:t>
            </a:r>
            <a:r>
              <a:rPr lang="en-US" b="1" dirty="0">
                <a:latin typeface="Tamil Bible" panose="02030602050306030303" pitchFamily="18" charset="0"/>
              </a:rPr>
              <a:t>&gt;</a:t>
            </a:r>
            <a:r>
              <a:rPr lang="ta" b="1" dirty="0">
                <a:latin typeface="Tamil Bible" panose="02030602050306030303" pitchFamily="18" charset="0"/>
              </a:rPr>
              <a:t> சத்தியத்தை பிரதிநிதித்துவம் செய்வதன் மூலம் அவை மனிதகுலம் முழுவதற்கும் நன்மைக்காகப் பயன்படுத்தப்பட வேண்டும்.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7268708" y="5767060"/>
            <a:ext cx="4915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err="1"/>
              <a:t>vyd</a:t>
            </a:r>
            <a:r>
              <a:rPr lang="en-US" sz="1600" b="1" dirty="0"/>
              <a:t>; [p </a:t>
            </a:r>
            <a:r>
              <a:rPr lang="en-US" sz="1600" b="1" dirty="0" err="1"/>
              <a:t>citl</a:t>
            </a:r>
            <a:r>
              <a:rPr lang="en-US" sz="1600" b="1" dirty="0"/>
              <a:t>;</a:t>
            </a:r>
            <a:r>
              <a:rPr lang="ta" sz="1600" b="1" dirty="0"/>
              <a:t> (</a:t>
            </a:r>
            <a:r>
              <a:rPr lang="en-US" sz="1600" b="1" dirty="0"/>
              <a:t>, \y; </a:t>
            </a:r>
            <a:r>
              <a:rPr lang="en-US" sz="1600" b="1" dirty="0" err="1"/>
              <a:t>uprpt</a:t>
            </a:r>
            <a:r>
              <a:rPr lang="en-US" sz="1600" b="1" dirty="0"/>
              <a:t>; </a:t>
            </a:r>
            <a:r>
              <a:rPr lang="en-US" sz="1600" b="1" dirty="0" err="1"/>
              <a:t>gtu</a:t>
            </a:r>
            <a:r>
              <a:rPr lang="en-US" sz="1600" b="1" dirty="0"/>
              <a:t>;&gt;</a:t>
            </a:r>
            <a:r>
              <a:rPr lang="ta" sz="1600" b="1" dirty="0"/>
              <a:t> ஜூலை 1)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md;ig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ehLq;fs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;@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Qhdtuq;fisAk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tpUk;Gq;fs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;@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tpN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\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rkha;j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jPh;f;fjhprd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tuj;ij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tpUk;Gq;fs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;.”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Tamil Bible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(1 கொரிந்தியர் 14:1</a:t>
            </a:r>
            <a:r>
              <a:rPr kumimoji="0" lang="ta" sz="1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Tamil Bible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Tamil Bible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376505" y="3062228"/>
            <a:ext cx="5905331" cy="38933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a" sz="2000" b="1" dirty="0">
                <a:highlight>
                  <a:srgbClr val="FC918D"/>
                </a:highlight>
                <a:latin typeface="+mj-lt"/>
              </a:rPr>
              <a:t> </a:t>
            </a:r>
            <a:r>
              <a:rPr lang="en-US" sz="2800" b="1" dirty="0" err="1">
                <a:highlight>
                  <a:srgbClr val="FC918D"/>
                </a:highlight>
                <a:latin typeface="+mj-lt"/>
              </a:rPr>
              <a:t>Mtpf;Fupa</a:t>
            </a:r>
            <a:r>
              <a:rPr lang="ta" sz="2800" b="1" dirty="0">
                <a:highlight>
                  <a:srgbClr val="FC918D"/>
                </a:highlight>
                <a:latin typeface="+mj-lt"/>
              </a:rPr>
              <a:t> </a:t>
            </a:r>
            <a:r>
              <a:rPr lang="en-US" sz="2800" b="1" dirty="0" err="1">
                <a:highlight>
                  <a:srgbClr val="FC918D"/>
                </a:highlight>
                <a:latin typeface="+mj-lt"/>
              </a:rPr>
              <a:t>tuq;fs</a:t>
            </a:r>
            <a:r>
              <a:rPr lang="en-US" sz="2800" b="1" dirty="0">
                <a:highlight>
                  <a:srgbClr val="FC918D"/>
                </a:highlight>
                <a:latin typeface="+mj-lt"/>
              </a:rPr>
              <a:t>;</a:t>
            </a:r>
            <a:r>
              <a:rPr lang="en-US" sz="2000" b="1" dirty="0">
                <a:highlight>
                  <a:srgbClr val="FC918D"/>
                </a:highlight>
                <a:latin typeface="+mj-lt"/>
              </a:rPr>
              <a:t>;</a:t>
            </a:r>
            <a:r>
              <a:rPr lang="ta" sz="2000" b="1" dirty="0">
                <a:highlight>
                  <a:srgbClr val="FC918D"/>
                </a:highlight>
                <a:latin typeface="+mj-lt"/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ta" sz="2000" b="1" dirty="0">
                <a:latin typeface="+mj-lt"/>
              </a:rPr>
              <a:t>பல </a:t>
            </a:r>
            <a:r>
              <a:rPr lang="en-US" sz="2800" b="1" dirty="0" err="1">
                <a:latin typeface="+mj-lt"/>
              </a:rPr>
              <a:t>tuq;fs</a:t>
            </a:r>
            <a:r>
              <a:rPr lang="en-US" sz="2800" b="1" dirty="0">
                <a:latin typeface="+mj-lt"/>
              </a:rPr>
              <a:t>;</a:t>
            </a:r>
            <a:r>
              <a:rPr lang="en-US" sz="2000" b="1" dirty="0">
                <a:latin typeface="+mj-lt"/>
              </a:rPr>
              <a:t>&gt;</a:t>
            </a:r>
            <a:r>
              <a:rPr lang="ta" sz="2000" b="1" dirty="0">
                <a:latin typeface="+mj-lt"/>
              </a:rPr>
              <a:t> கொடுப்பவர்</a:t>
            </a:r>
            <a:r>
              <a:rPr lang="en-US" sz="20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xUtNu</a:t>
            </a:r>
            <a:r>
              <a:rPr lang="ta" sz="2400" b="1" dirty="0">
                <a:latin typeface="+mj-lt"/>
              </a:rPr>
              <a:t>.</a:t>
            </a:r>
            <a:endParaRPr lang="ta" sz="2000" b="1" dirty="0">
              <a:latin typeface="+mj-lt"/>
            </a:endParaRPr>
          </a:p>
          <a:p>
            <a:pPr lvl="1">
              <a:spcBef>
                <a:spcPts val="600"/>
              </a:spcBef>
            </a:pPr>
            <a:r>
              <a:rPr lang="ta" sz="2000" b="1" dirty="0">
                <a:latin typeface="+mj-lt"/>
              </a:rPr>
              <a:t>பல உறுப்புகள்</a:t>
            </a:r>
            <a:r>
              <a:rPr lang="en-US" sz="2000" b="1" dirty="0">
                <a:latin typeface="+mj-lt"/>
              </a:rPr>
              <a:t>&gt;</a:t>
            </a:r>
            <a:r>
              <a:rPr lang="ta" sz="2000" b="1" dirty="0">
                <a:latin typeface="+mj-lt"/>
              </a:rPr>
              <a:t> ஒரே உடல்.</a:t>
            </a:r>
          </a:p>
          <a:p>
            <a:pPr>
              <a:spcBef>
                <a:spcPts val="1800"/>
              </a:spcBef>
            </a:pPr>
            <a:r>
              <a:rPr lang="ta" sz="2000" b="1" dirty="0">
                <a:highlight>
                  <a:srgbClr val="FCBE62"/>
                </a:highlight>
                <a:latin typeface="+mj-lt"/>
              </a:rPr>
              <a:t> ஒன்றிணைக்கும் உறுப்பு:</a:t>
            </a:r>
          </a:p>
          <a:p>
            <a:pPr lvl="1">
              <a:spcBef>
                <a:spcPts val="600"/>
              </a:spcBef>
            </a:pPr>
            <a:r>
              <a:rPr lang="ta" sz="2000" b="1" dirty="0">
                <a:latin typeface="+mj-lt"/>
              </a:rPr>
              <a:t>அன்பின் மேன்மை.</a:t>
            </a:r>
          </a:p>
          <a:p>
            <a:pPr>
              <a:spcBef>
                <a:spcPts val="1800"/>
              </a:spcBef>
            </a:pPr>
            <a:r>
              <a:rPr lang="ta" sz="2800" b="1" dirty="0">
                <a:highlight>
                  <a:srgbClr val="8ABDEA"/>
                </a:highlight>
                <a:latin typeface="+mj-lt"/>
              </a:rPr>
              <a:t> </a:t>
            </a:r>
            <a:r>
              <a:rPr lang="en-US" sz="2800" b="1" dirty="0" err="1">
                <a:highlight>
                  <a:srgbClr val="8ABDEA"/>
                </a:highlight>
                <a:latin typeface="+mj-lt"/>
              </a:rPr>
              <a:t>tpNr</a:t>
            </a:r>
            <a:r>
              <a:rPr lang="en-US" sz="2800" b="1" dirty="0">
                <a:highlight>
                  <a:srgbClr val="8ABDEA"/>
                </a:highlight>
                <a:latin typeface="+mj-lt"/>
              </a:rPr>
              <a:t>\ </a:t>
            </a:r>
            <a:r>
              <a:rPr lang="en-US" sz="2800" b="1" dirty="0" err="1">
                <a:highlight>
                  <a:srgbClr val="8ABDEA"/>
                </a:highlight>
                <a:latin typeface="+mj-lt"/>
              </a:rPr>
              <a:t>tuq;fs</a:t>
            </a:r>
            <a:r>
              <a:rPr lang="en-US" sz="2800" b="1" dirty="0">
                <a:highlight>
                  <a:srgbClr val="8ABDEA"/>
                </a:highlight>
                <a:latin typeface="+mj-lt"/>
              </a:rPr>
              <a:t>;</a:t>
            </a:r>
            <a:r>
              <a:rPr lang="ta" sz="2000" b="1" dirty="0">
                <a:highlight>
                  <a:srgbClr val="8ABDEA"/>
                </a:highlight>
                <a:latin typeface="+mj-lt"/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US" sz="2400" b="1" dirty="0" err="1">
                <a:latin typeface="+mj-lt"/>
              </a:rPr>
              <a:t>ghi</a:t>
            </a:r>
            <a:r>
              <a:rPr lang="en-US" sz="2400" b="1" dirty="0">
                <a:latin typeface="+mj-lt"/>
              </a:rPr>
              <a:t>\</a:t>
            </a:r>
            <a:r>
              <a:rPr lang="en-US" sz="2400" b="1" dirty="0" err="1">
                <a:latin typeface="+mj-lt"/>
              </a:rPr>
              <a:t>fspd</a:t>
            </a:r>
            <a:r>
              <a:rPr lang="en-US" sz="2400" b="1" dirty="0">
                <a:latin typeface="+mj-lt"/>
              </a:rPr>
              <a:t>;</a:t>
            </a:r>
            <a:r>
              <a:rPr lang="ta" sz="2400" b="1" dirty="0">
                <a:latin typeface="+mj-lt"/>
              </a:rPr>
              <a:t> </a:t>
            </a:r>
            <a:r>
              <a:rPr lang="en-US" sz="2400" b="1" dirty="0">
                <a:latin typeface="+mj-lt"/>
              </a:rPr>
              <a:t>tuk;</a:t>
            </a:r>
            <a:r>
              <a:rPr lang="ta" sz="2400" b="1" dirty="0">
                <a:latin typeface="+mj-lt"/>
              </a:rPr>
              <a:t>.</a:t>
            </a:r>
          </a:p>
          <a:p>
            <a:pPr lvl="1">
              <a:spcBef>
                <a:spcPts val="600"/>
              </a:spcBef>
            </a:pPr>
            <a:r>
              <a:rPr lang="en-US" sz="2400" b="1" dirty="0" err="1">
                <a:latin typeface="+mj-lt"/>
              </a:rPr>
              <a:t>jPu;f;fjuprd</a:t>
            </a:r>
            <a:r>
              <a:rPr lang="en-US" sz="2400" b="1" dirty="0">
                <a:latin typeface="+mj-lt"/>
              </a:rPr>
              <a:t> tuk;</a:t>
            </a:r>
            <a:r>
              <a:rPr lang="ta" sz="2400" b="1" dirty="0">
                <a:latin typeface="+mj-lt"/>
              </a:rPr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0" y="60727"/>
            <a:ext cx="688687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a" sz="1600" b="1" dirty="0">
                <a:latin typeface="+mj-lt"/>
              </a:rPr>
              <a:t>கொரிந்துவில் உள்ள சபை பல்வேறு பிரச்சினைகளில் பிளவுபட்டிருந்தது என்பது தெளிவாகிறது. பிரசங்கிகளைப் பற்றி அவர்கள் கருத்து வேறுபாடு கொண்டிருந்தனர்</a:t>
            </a:r>
            <a:r>
              <a:rPr lang="en-US" sz="1600" b="1" dirty="0">
                <a:latin typeface="+mj-lt"/>
              </a:rPr>
              <a:t>.</a:t>
            </a:r>
            <a:r>
              <a:rPr lang="ta" sz="1600" b="1" dirty="0">
                <a:latin typeface="+mj-lt"/>
              </a:rPr>
              <a:t> எப்படி சாப்பிடுவது பற்றி</a:t>
            </a:r>
            <a:r>
              <a:rPr lang="en-US" sz="1600" b="1" dirty="0">
                <a:latin typeface="+mj-lt"/>
              </a:rPr>
              <a:t>&gt;</a:t>
            </a:r>
            <a:r>
              <a:rPr lang="ta" sz="1600" b="1" dirty="0">
                <a:latin typeface="+mj-lt"/>
              </a:rPr>
              <a:t> திருமணம் செய்து கொள்வதா அல்லது திருமணம் செய்</a:t>
            </a:r>
            <a:r>
              <a:rPr lang="en-US" sz="2000" b="1" dirty="0" err="1">
                <a:latin typeface="+mj-lt"/>
              </a:rPr>
              <a:t>ahky</a:t>
            </a:r>
            <a:r>
              <a:rPr lang="en-US" sz="2000" b="1" dirty="0">
                <a:latin typeface="+mj-lt"/>
              </a:rPr>
              <a:t>; </a:t>
            </a:r>
            <a:r>
              <a:rPr lang="en-US" sz="2000" b="1" dirty="0" err="1">
                <a:latin typeface="+mj-lt"/>
              </a:rPr>
              <a:t>tho;tjh</a:t>
            </a:r>
            <a:r>
              <a:rPr lang="ta" sz="2000" b="1" dirty="0">
                <a:latin typeface="+mj-lt"/>
              </a:rPr>
              <a:t> </a:t>
            </a:r>
            <a:r>
              <a:rPr lang="ta" sz="1600" b="1" dirty="0">
                <a:latin typeface="+mj-lt"/>
              </a:rPr>
              <a:t>என்பது பற்றி</a:t>
            </a:r>
            <a:r>
              <a:rPr lang="en-US" sz="1600" b="1" dirty="0">
                <a:latin typeface="+mj-lt"/>
              </a:rPr>
              <a:t>&gt; </a:t>
            </a:r>
            <a:r>
              <a:rPr lang="ta" sz="1600" b="1" dirty="0">
                <a:latin typeface="+mj-lt"/>
              </a:rPr>
              <a:t>ஆன்மீக வரங்களில் எது மிகவும் மதிக்கப்பட வேண்டும்.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53044" y="132745"/>
            <a:ext cx="4942572" cy="28823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0342" y="3294305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1950" y="5497448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3176" y="4589964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9812" y="3725122"/>
            <a:ext cx="442762" cy="21175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9812" y="6549319"/>
            <a:ext cx="442762" cy="21175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9812" y="6117041"/>
            <a:ext cx="442762" cy="21175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9812" y="5026574"/>
            <a:ext cx="442762" cy="21175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9812" y="4107421"/>
            <a:ext cx="442762" cy="21175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-12248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எந்த பரிசு சிறந்தது? எதுவுமில்லை! ஏன்?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" y="1876341"/>
            <a:ext cx="7228114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ஆரம்ப பிரச்சினைகளுக்கு அவர் பதிலளித்தவுடன்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&gt;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ஆ</a:t>
            </a:r>
            <a:r>
              <a:rPr lang="en-US" sz="2000" b="1" dirty="0" err="1">
                <a:solidFill>
                  <a:prstClr val="black"/>
                </a:solidFill>
                <a:latin typeface="+mj-lt"/>
              </a:rPr>
              <a:t>tpf;Fupa</a:t>
            </a:r>
            <a:r>
              <a:rPr kumimoji="0" lang="t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பரிசுகள் எவ்வாறு ஒரு பிரச்சினையாக இருப்பதிலிருந்து ஒற்றுமையின் வழிமுறையாக மாறுகின்றன என்பதை பவுல் காட்டுகிறார் (1 கொரி. 12-14).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Mtpf;Fupa</a:t>
            </a:r>
            <a:r>
              <a:rPr lang="ta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tuq;fs</a:t>
            </a:r>
            <a:r>
              <a:rPr lang="en-U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;</a:t>
            </a:r>
            <a:endParaRPr lang="ta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பல </a:t>
            </a:r>
            <a:r>
              <a:rPr lang="en-US" sz="4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tuq</a:t>
            </a:r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;</a:t>
            </a:r>
            <a:r>
              <a:rPr lang="ta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கள்</a:t>
            </a:r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&gt;</a:t>
            </a:r>
            <a:r>
              <a:rPr lang="ta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 கொடுப்பவர்</a:t>
            </a:r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xUtNu</a:t>
            </a:r>
            <a:endParaRPr lang="ta" sz="36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tuq;fspy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tpj;jpahrq;fs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cz;L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&gt;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Mtpahdth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xUtNu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.”</a:t>
            </a:r>
            <a:r>
              <a:rPr lang="ta" sz="16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 ( </a:t>
            </a:r>
            <a:r>
              <a:rPr lang="ta" sz="12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1 கொரிந்தியர்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000" b="1" dirty="0" err="1"/>
              <a:t>Mtpf;Fupa</a:t>
            </a:r>
            <a:r>
              <a:rPr lang="ta" sz="2000" b="1" dirty="0"/>
              <a:t> </a:t>
            </a:r>
            <a:r>
              <a:rPr lang="en-US" sz="2000" b="1" dirty="0" err="1"/>
              <a:t>tuq;fis</a:t>
            </a:r>
            <a:r>
              <a:rPr lang="ta" sz="1600" b="1" dirty="0"/>
              <a:t> யார் கொடுக்கிறார்கள்? (1 கொரி.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98886"/>
              </p:ext>
            </p:extLst>
          </p:nvPr>
        </p:nvGraphicFramePr>
        <p:xfrm>
          <a:off x="114299" y="1599426"/>
          <a:ext cx="9563100" cy="14681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a" sz="1400" b="1" dirty="0"/>
                        <a:t>1 கொரி.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ta" sz="1600" b="1" dirty="0"/>
                        <a:t>வேறுபாடுகள் உள்ளன</a:t>
                      </a:r>
                      <a:endParaRPr lang="en" sz="16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tuq;fs</a:t>
                      </a:r>
                      <a:r>
                        <a:rPr lang="en-US" sz="2000" b="1" dirty="0"/>
                        <a:t>;</a:t>
                      </a:r>
                      <a:endParaRPr lang="ta" sz="20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ta" sz="1600" b="1" dirty="0"/>
                        <a:t>ஆ உட்அதே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a" sz="1600" b="1"/>
                        <a:t>ஆவி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a" sz="1400" b="1" dirty="0"/>
                        <a:t>1 கொரி 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a" sz="1600" b="1" dirty="0"/>
                        <a:t>அமைச்சுகள்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a" sz="1600" b="1" dirty="0"/>
                        <a:t>இறைவன்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a" sz="1400" b="1" dirty="0"/>
                        <a:t>1 கொரி 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a" sz="1400" b="1" dirty="0"/>
                        <a:t>வேலைகள்</a:t>
                      </a:r>
                      <a:endParaRPr lang="en" sz="16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a" sz="1600" b="1" dirty="0"/>
                        <a:t>கடவுள்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sz="16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2963353"/>
            <a:ext cx="2381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" sz="1600" b="1" dirty="0">
                <a:solidFill>
                  <a:schemeClr val="accent2">
                    <a:lumMod val="50000"/>
                  </a:schemeClr>
                </a:solidFill>
              </a:rPr>
              <a:t>ஆன்மீக பரிசுகள்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682525" y="2980614"/>
            <a:ext cx="2000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" b="1" dirty="0">
                <a:solidFill>
                  <a:schemeClr val="accent4">
                    <a:lumMod val="50000"/>
                  </a:schemeClr>
                </a:solidFill>
              </a:rPr>
              <a:t>கொடுப்பவர்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598076" y="5052612"/>
            <a:ext cx="576809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ta" sz="1600" b="1" dirty="0">
                <a:latin typeface="+mj-lt"/>
              </a:rPr>
              <a:t>ஆனால் கிரேக்க-ரோம “</a:t>
            </a:r>
            <a:r>
              <a:rPr lang="en-US" sz="2000" b="1" dirty="0" err="1">
                <a:latin typeface="+mj-lt"/>
              </a:rPr>
              <a:t>nja;tq;fs</a:t>
            </a:r>
            <a:r>
              <a:rPr lang="en-US" sz="2000" b="1" dirty="0">
                <a:latin typeface="+mj-lt"/>
              </a:rPr>
              <a:t>;</a:t>
            </a:r>
            <a:r>
              <a:rPr lang="ta" sz="1600" b="1" dirty="0">
                <a:latin typeface="+mj-lt"/>
              </a:rPr>
              <a:t>" செய்ததைப் போல தேவன் </a:t>
            </a:r>
            <a:r>
              <a:rPr lang="en-US" sz="2000" b="1" dirty="0" err="1">
                <a:latin typeface="+mj-lt"/>
              </a:rPr>
              <a:t>tuq;fis</a:t>
            </a:r>
            <a:r>
              <a:rPr lang="ta" sz="1600" b="1" dirty="0">
                <a:latin typeface="+mj-lt"/>
              </a:rPr>
              <a:t> வழங்கவில்லை (1 கொரி. 12:2). பரவசம் இல்லை</a:t>
            </a:r>
            <a:r>
              <a:rPr lang="en-US" sz="1600" b="1" dirty="0">
                <a:latin typeface="+mj-lt"/>
              </a:rPr>
              <a:t>&gt;</a:t>
            </a:r>
            <a:r>
              <a:rPr lang="ta" sz="1600" b="1" dirty="0">
                <a:latin typeface="+mj-lt"/>
              </a:rPr>
              <a:t> அல்லது </a:t>
            </a:r>
            <a:r>
              <a:rPr lang="en-US" sz="2000" b="1" dirty="0" err="1">
                <a:latin typeface="+mj-lt"/>
              </a:rPr>
              <a:t>tuq;fisg</a:t>
            </a:r>
            <a:r>
              <a:rPr lang="en-US" sz="2000" b="1" dirty="0">
                <a:latin typeface="+mj-lt"/>
              </a:rPr>
              <a:t>;</a:t>
            </a:r>
            <a:r>
              <a:rPr lang="ta" sz="1600" b="1" dirty="0">
                <a:latin typeface="+mj-lt"/>
              </a:rPr>
              <a:t> பெறுபவர்களின் படிநிலை தேர்வு இல்லை (எடுத்துக்காட்டாக</a:t>
            </a:r>
            <a:r>
              <a:rPr lang="en-US" sz="1600" b="1" dirty="0">
                <a:latin typeface="+mj-lt"/>
              </a:rPr>
              <a:t>&gt;</a:t>
            </a:r>
            <a:r>
              <a:rPr lang="ta" sz="1600" b="1" dirty="0">
                <a:latin typeface="+mj-lt"/>
              </a:rPr>
              <a:t> பூ</a:t>
            </a:r>
            <a:r>
              <a:rPr lang="en-US" sz="2000" b="1" dirty="0">
                <a:latin typeface="+mj-lt"/>
              </a:rPr>
              <a:t>[h</a:t>
            </a:r>
            <a:r>
              <a:rPr lang="ta" sz="1600" b="1" dirty="0">
                <a:latin typeface="+mj-lt"/>
              </a:rPr>
              <a:t>சாரிகள்).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303561"/>
            <a:ext cx="998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இருப்பினும்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&gt;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கொடுப்பவர் ஒருவரே: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“(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பரிசுத்த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)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ஆவி;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&gt;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கர்த்தர்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)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இயேசு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kw;W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;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gpjh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)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Njtd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;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 அதாவது: தெய்வம் ஒற்றுமையாக செயல்படுகிறார் (யோவான் 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14:16).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189524"/>
            <a:ext cx="98298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a" sz="1600" b="1" dirty="0">
                <a:latin typeface="+mj-lt"/>
              </a:rPr>
              <a:t>ஆவிக்குரிய பரிசுகளுக்கும் அவற்</a:t>
            </a:r>
            <a:r>
              <a:rPr lang="en-US" sz="2000" b="1" dirty="0" err="1">
                <a:latin typeface="+mj-lt"/>
              </a:rPr>
              <a:t>iw</a:t>
            </a:r>
            <a:r>
              <a:rPr lang="ta" sz="1600" b="1" dirty="0">
                <a:latin typeface="+mj-lt"/>
              </a:rPr>
              <a:t> கொடுப்பவருக்கும் இடையிலான உற</a:t>
            </a:r>
            <a:r>
              <a:rPr lang="ta" sz="1600" b="1" dirty="0">
                <a:solidFill>
                  <a:schemeClr val="bg1"/>
                </a:solidFill>
                <a:latin typeface="+mj-lt"/>
              </a:rPr>
              <a:t>வைப் </a:t>
            </a:r>
            <a:r>
              <a:rPr lang="ta" sz="1600" b="1" dirty="0">
                <a:latin typeface="+mj-lt"/>
              </a:rPr>
              <a:t>புரிந்துகொள்ள</a:t>
            </a:r>
            <a:r>
              <a:rPr lang="en-US" sz="2000" b="1" dirty="0">
                <a:latin typeface="+mj-lt"/>
              </a:rPr>
              <a:t>Tk;</a:t>
            </a:r>
            <a:r>
              <a:rPr lang="ta" sz="1600" b="1" dirty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ek</a:t>
            </a:r>
            <a:r>
              <a:rPr lang="ta" sz="1600" b="1" dirty="0">
                <a:latin typeface="+mj-lt"/>
              </a:rPr>
              <a:t>க்கு உதவ</a:t>
            </a:r>
            <a:r>
              <a:rPr lang="en-US" sz="2000" b="1" dirty="0">
                <a:latin typeface="+mj-lt"/>
              </a:rPr>
              <a:t>Tk;</a:t>
            </a:r>
            <a:r>
              <a:rPr lang="en-US" sz="1600" b="1" dirty="0">
                <a:latin typeface="+mj-lt"/>
              </a:rPr>
              <a:t>&gt;</a:t>
            </a:r>
            <a:r>
              <a:rPr lang="ta" sz="1600" b="1" dirty="0">
                <a:latin typeface="+mj-lt"/>
              </a:rPr>
              <a:t> பவுல் அவற்றை அடையாளம் காண மூ</a:t>
            </a:r>
            <a:r>
              <a:rPr lang="ta" sz="1600" b="1" dirty="0">
                <a:solidFill>
                  <a:schemeClr val="bg1"/>
                </a:solidFill>
                <a:latin typeface="+mj-lt"/>
              </a:rPr>
              <a:t>ன்று </a:t>
            </a:r>
            <a:r>
              <a:rPr lang="ta" sz="1600" b="1" dirty="0">
                <a:latin typeface="+mj-lt"/>
              </a:rPr>
              <a:t>சொற்களைப் பயன்படுத்துகிறார்</a:t>
            </a:r>
            <a:r>
              <a:rPr lang="en-US" sz="1600" b="1" dirty="0">
                <a:latin typeface="+mj-lt"/>
              </a:rPr>
              <a:t>&gt;</a:t>
            </a:r>
            <a:r>
              <a:rPr lang="ta" sz="1600" b="1" dirty="0">
                <a:latin typeface="+mj-lt"/>
              </a:rPr>
              <a:t> அவற்றின் பன்முகத்தன்மையை எடுத்துக்காட்டுகிறார்: </a:t>
            </a:r>
            <a:r>
              <a:rPr lang="en-US" sz="2000" b="1" dirty="0" err="1">
                <a:latin typeface="+mj-lt"/>
              </a:rPr>
              <a:t>tuq;fs</a:t>
            </a:r>
            <a:r>
              <a:rPr lang="en-US" sz="2000" b="1" dirty="0">
                <a:latin typeface="+mj-lt"/>
              </a:rPr>
              <a:t>;&gt;</a:t>
            </a:r>
            <a:r>
              <a:rPr lang="ta" sz="16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Copaq;fs</a:t>
            </a:r>
            <a:r>
              <a:rPr lang="en-US" sz="2000" b="1" dirty="0">
                <a:latin typeface="+mj-lt"/>
              </a:rPr>
              <a:t>;</a:t>
            </a:r>
            <a:r>
              <a:rPr lang="ta" sz="1600" b="1" dirty="0">
                <a:latin typeface="+mj-lt"/>
              </a:rPr>
              <a:t> மற்றும் செயல்பாடுகள்.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 animBg="1"/>
      <p:bldP spid="10" grpId="0"/>
      <p:bldP spid="12" grpId="0" animBg="1"/>
      <p:bldP spid="14" grpId="0"/>
      <p:bldP spid="13" grpId="0"/>
      <p:bldP spid="11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0" y="1060737"/>
            <a:ext cx="48672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Njtd</a:t>
            </a:r>
            <a:r>
              <a:rPr lang="en-US" sz="2000" b="1" dirty="0"/>
              <a:t>;</a:t>
            </a:r>
            <a:r>
              <a:rPr lang="ta" sz="1600" b="1" dirty="0"/>
              <a:t> ஏன் வெவ்வேறு நபர்களுக்கு வெவ்வேறு </a:t>
            </a:r>
            <a:r>
              <a:rPr lang="en-US" sz="2000" b="1" dirty="0" err="1"/>
              <a:t>tuq;fisf</a:t>
            </a:r>
            <a:r>
              <a:rPr lang="en-US" sz="2000" b="1" dirty="0"/>
              <a:t>;</a:t>
            </a:r>
            <a:r>
              <a:rPr lang="ta" sz="1600" b="1" dirty="0"/>
              <a:t> கொடுக்கிறார்? (1 கொரி.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3446300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-87086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பல </a:t>
            </a:r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tuq;fs</a:t>
            </a: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;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&gt;</a:t>
            </a:r>
            <a:r>
              <a:rPr lang="ta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 கொடுப்பவர் ஒரு</a:t>
            </a:r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tNu</a:t>
            </a:r>
            <a:endParaRPr lang="ta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"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tuq;fspy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tpj;jpahrq;fs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cz;L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&gt;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Mtpahdth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xUtNu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.</a:t>
            </a:r>
            <a:r>
              <a:rPr lang="ta" sz="16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" ( </a:t>
            </a:r>
            <a:r>
              <a:rPr lang="ta" sz="1200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</a:rPr>
              <a:t>1 கொரிந்தியர் 12:4)</a:t>
            </a:r>
          </a:p>
        </p:txBody>
      </p:sp>
      <p:pic>
        <p:nvPicPr>
          <p:cNvPr id="11" name="Gráfico 10" descr="திடமான திணிப்புடன் பேட்ஜ் பிராண்டிங்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650842"/>
            <a:ext cx="299884" cy="299884"/>
          </a:xfrm>
          <a:prstGeom prst="rect">
            <a:avLst/>
          </a:prstGeom>
        </p:spPr>
      </p:pic>
      <p:pic>
        <p:nvPicPr>
          <p:cNvPr id="13" name="Gráfico 12" descr="திடமான திணிப்புடன் பேட்ஜ் பிராண்டிங்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6"/>
            <a:ext cx="299884" cy="299884"/>
          </a:xfrm>
          <a:prstGeom prst="rect">
            <a:avLst/>
          </a:prstGeom>
        </p:spPr>
      </p:pic>
      <p:pic>
        <p:nvPicPr>
          <p:cNvPr id="15" name="Gráfico 14" descr="திடமான திணிப்புடன் பேட்ஜ் பிராண்டிங்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480883"/>
            <a:ext cx="299884" cy="299884"/>
          </a:xfrm>
          <a:prstGeom prst="rect">
            <a:avLst/>
          </a:prstGeom>
        </p:spPr>
      </p:pic>
      <p:pic>
        <p:nvPicPr>
          <p:cNvPr id="17" name="Gráfico 16" descr="திடமான திணிப்புடன் பேட்ஜ் பிராண்டிங்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738064"/>
            <a:ext cx="299884" cy="299884"/>
          </a:xfrm>
          <a:prstGeom prst="rect">
            <a:avLst/>
          </a:prstGeom>
        </p:spPr>
      </p:pic>
      <p:pic>
        <p:nvPicPr>
          <p:cNvPr id="19" name="Gráfico 18" descr="திடமான திணிப்புடன் பேட்ஜ் பிராண்டிங்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3973471"/>
            <a:ext cx="299884" cy="299884"/>
          </a:xfrm>
          <a:prstGeom prst="rect">
            <a:avLst/>
          </a:prstGeom>
        </p:spPr>
      </p:pic>
      <p:pic>
        <p:nvPicPr>
          <p:cNvPr id="21" name="Gráfico 20" descr="திடமான திணிப்புடன் பேட்ஜ் பிராண்டிங்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426590"/>
            <a:ext cx="299884" cy="299884"/>
          </a:xfrm>
          <a:prstGeom prst="rect">
            <a:avLst/>
          </a:prstGeom>
        </p:spPr>
      </p:pic>
      <p:pic>
        <p:nvPicPr>
          <p:cNvPr id="23" name="Gráfico 22" descr="திடமான திணிப்புடன் பேட்ஜ் பிராண்டிங்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868830"/>
            <a:ext cx="299884" cy="299884"/>
          </a:xfrm>
          <a:prstGeom prst="rect">
            <a:avLst/>
          </a:prstGeom>
        </p:spPr>
      </p:pic>
      <p:pic>
        <p:nvPicPr>
          <p:cNvPr id="25" name="Gráfico 24" descr="திடமான திணிப்புடன் பேட்ஜ் பிராண்டிங்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122251"/>
            <a:ext cx="299884" cy="299884"/>
          </a:xfrm>
          <a:prstGeom prst="rect">
            <a:avLst/>
          </a:prstGeom>
        </p:spPr>
      </p:pic>
      <p:pic>
        <p:nvPicPr>
          <p:cNvPr id="27" name="Gráfico 26" descr="திடமான திணிப்புடன் பேட்ஜ் பிராண்டிங்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64349"/>
            <a:ext cx="299884" cy="299884"/>
          </a:xfrm>
          <a:prstGeom prst="rect">
            <a:avLst/>
          </a:prstGeom>
        </p:spPr>
      </p:pic>
      <p:pic>
        <p:nvPicPr>
          <p:cNvPr id="29" name="Gráfico 28" descr="திட நிரப்புதல் கொண்ட புதிய பேட்ஜ்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திட நிரப்புதல் கொண்ட புதிய பேட்ஜ்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954626"/>
            <a:ext cx="299884" cy="299884"/>
          </a:xfrm>
          <a:prstGeom prst="rect">
            <a:avLst/>
          </a:prstGeom>
        </p:spPr>
      </p:pic>
      <p:pic>
        <p:nvPicPr>
          <p:cNvPr id="33" name="Gráfico 32" descr="திட நிரப்புதல் கொண்ட புதிய பேட்ஜ்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267446"/>
            <a:ext cx="299884" cy="299884"/>
          </a:xfrm>
          <a:prstGeom prst="rect">
            <a:avLst/>
          </a:prstGeom>
        </p:spPr>
      </p:pic>
      <p:pic>
        <p:nvPicPr>
          <p:cNvPr id="35" name="Gráfico 34" descr="திட நிரப்புதல் கொண்ட புதிய பேட்ஜ்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732668"/>
            <a:ext cx="299884" cy="299884"/>
          </a:xfrm>
          <a:prstGeom prst="rect">
            <a:avLst/>
          </a:prstGeom>
        </p:spPr>
      </p:pic>
      <p:pic>
        <p:nvPicPr>
          <p:cNvPr id="37" name="Gráfico 36" descr="திட நிரப்புதல் கொண்ட புதிய பேட்ஜ்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252315"/>
            <a:ext cx="299884" cy="299884"/>
          </a:xfrm>
          <a:prstGeom prst="rect">
            <a:avLst/>
          </a:prstGeom>
        </p:spPr>
      </p:pic>
      <p:pic>
        <p:nvPicPr>
          <p:cNvPr id="39" name="Gráfico 38" descr="திட நிரப்புதல் கொண்ட புதிய பேட்ஜ்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739307"/>
            <a:ext cx="299884" cy="299884"/>
          </a:xfrm>
          <a:prstGeom prst="rect">
            <a:avLst/>
          </a:prstGeom>
        </p:spPr>
      </p:pic>
      <p:pic>
        <p:nvPicPr>
          <p:cNvPr id="41" name="Gráfico 40" descr="திட திணிப்புடன் கூடிய இதய பேட்ஜ்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திட திணிப்புடன் கூடிய இதய பேட்ஜ்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296602"/>
            <a:ext cx="299884" cy="299884"/>
          </a:xfrm>
          <a:prstGeom prst="rect">
            <a:avLst/>
          </a:prstGeom>
        </p:spPr>
      </p:pic>
      <p:pic>
        <p:nvPicPr>
          <p:cNvPr id="45" name="Gráfico 44" descr="திட திணிப்புடன் கூடிய இதய பேட்ஜ்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648449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1" y="1977655"/>
            <a:ext cx="517668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ஆவிக்குரிய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tuq;fs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;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தேவாலயத்தின் "நன்மைக்காக" பயன்படுத்தப்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படுகின்றன. அந்த நோக்கத்தை அடைய எந்த மக்கள் ஒரு குறிப்பிட்ட பரிசை பயன்படுத்த முடியும் என்பது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NjtDf;F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மட்டுமே தெரியும்.</a:t>
            </a: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ta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பல உறுப்புகள் ஒரே உடல்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0" y="644081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“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vg;gbnadpy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;&gt;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rhPuk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xd;W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&gt;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mjw;F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mtatq;fs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mNefk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;@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xNu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rhPuj;jpd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mtatq;fnsy;yhk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mNefkhapUe;Jk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;&gt;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rhPuk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xd;whfNtapUf;fpwJ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@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me;jg;gpufhukhff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fpwp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];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JTk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,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Uf;fpwhh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;.”</a:t>
            </a:r>
            <a:r>
              <a:rPr lang="ta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 </a:t>
            </a:r>
            <a:r>
              <a:rPr lang="ta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(1 கொரிந்தியர் 12:12)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-1" y="5547003"/>
            <a:ext cx="683622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ta" sz="1600" b="1" dirty="0"/>
              <a:t>எல்லோரும் தேவை என்பதை இது குறிக்கிறது; ஒருவரும் மற்றவரை விட பெரியவர் அல்ல; எல்லோரும் மற்றவர்களின் நல்வாழ்வில் அக்கறை கொள்ள வேண்டும்; மற்றும் அனைவரும் திருச்சபையின் ஒற்றுமைக்காக உழைக்க வேண்டும் (1 கொரி. 12:15-27).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71044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024744" y="2512719"/>
            <a:ext cx="720634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வேற்றுமையில் ஒற்றுமையை முன்னிலைப்படுத்த பவுல் மனித உடலை தேவாலயமாக ஒப்புமையாகப் பயன்படுத்துகிறார். கண்ணுக்கு பார்வை என்ற “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tuk;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" உள்ளது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.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ஆனால் காது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f;F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இல்லை. இருப்பினும்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&gt;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இரண்டும் ஒன்றாக வேலை செய்வதன் மூலம் ஒருவருக்கொருவர் பூர்த்தி செய்கின்றன. இதேபோல் சபையில் ஒவ்வொரு நபரும் தாங்கள் பெற்ற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tuq;fspd;gb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தங்கள் வேலையைச் செய்கிறார்கள்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</a:t>
            </a:r>
            <a:r>
              <a:rPr kumimoji="0" lang="t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 (1 கொரிந்தியர் 12:28-30).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035342" y="1206967"/>
            <a:ext cx="80883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nja;tj;Jtk</a:t>
            </a:r>
            <a:r>
              <a:rPr lang="en-US" sz="2000" b="1" dirty="0"/>
              <a:t>; </a:t>
            </a:r>
            <a:r>
              <a:rPr lang="ta" sz="1600" b="1" dirty="0"/>
              <a:t>ஒ</a:t>
            </a:r>
            <a:r>
              <a:rPr lang="en-US" sz="2000" b="1" dirty="0" err="1"/>
              <a:t>d;Nw</a:t>
            </a:r>
            <a:r>
              <a:rPr lang="en-US" sz="1600" b="1" dirty="0"/>
              <a:t>&gt;</a:t>
            </a:r>
            <a:r>
              <a:rPr lang="ta" sz="1600" b="1" dirty="0"/>
              <a:t> ஆனால் </a:t>
            </a:r>
            <a:r>
              <a:rPr lang="en-US" sz="2000" b="1" dirty="0" err="1"/>
              <a:t>nja;tj;Jtj;jpd</a:t>
            </a:r>
            <a:r>
              <a:rPr lang="en-US" sz="2000" b="1" dirty="0"/>
              <a:t>;</a:t>
            </a:r>
            <a:r>
              <a:rPr lang="ta" sz="1600" b="1" dirty="0"/>
              <a:t> ஒவ்வொரு அங்கத்தினருக்கும் அதன் சொந்த செயல்பாடு உள்ளது. அதேபோல் தேவாலயம் ஒன்று</a:t>
            </a:r>
            <a:r>
              <a:rPr lang="en-US" sz="1600" b="1" dirty="0"/>
              <a:t>.</a:t>
            </a:r>
            <a:r>
              <a:rPr lang="ta" sz="1600" b="1" dirty="0"/>
              <a:t> ஆனால் அதன் ஒவ்வொரு கூறுகளும் பூமியில் கிறிஸ்துவின் உடலின் ஒரு பகுதியாக அதன் சொந்த செயல்பாட்டைக் கொண்டுள்ளன (1 கொரி. 12:12-13).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6" grpId="0"/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3483428" y="34435"/>
            <a:ext cx="913311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ஒன்றிணைக்கும் உறுப்பு</a:t>
            </a: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2266172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-43544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அன்பின் மேன்மை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549731"/>
            <a:ext cx="9577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“,</a:t>
            </a:r>
            <a:r>
              <a:rPr lang="en-US" sz="16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g;gbapUf;f</a:t>
            </a:r>
            <a:r>
              <a:rPr lang="en-US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&gt; </a:t>
            </a:r>
            <a:r>
              <a:rPr lang="en-US" sz="16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Kf;fpakhd</a:t>
            </a:r>
            <a:r>
              <a:rPr lang="en-US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tuq;fis</a:t>
            </a:r>
            <a:r>
              <a:rPr lang="en-US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ehLq;fs</a:t>
            </a:r>
            <a:r>
              <a:rPr lang="en-US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;@ ,</a:t>
            </a:r>
            <a:r>
              <a:rPr lang="en-US" sz="16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d;Dk</a:t>
            </a:r>
            <a:r>
              <a:rPr lang="en-US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mjpf</a:t>
            </a:r>
            <a:r>
              <a:rPr lang="en-US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Nkd;ikahd</a:t>
            </a:r>
            <a:r>
              <a:rPr lang="en-US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topiaAk</a:t>
            </a:r>
            <a:r>
              <a:rPr lang="en-US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cq;fSf;Ff</a:t>
            </a:r>
            <a:r>
              <a:rPr lang="en-US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fhz;gpf;fpNwd</a:t>
            </a:r>
            <a:r>
              <a:rPr lang="en-US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;.”</a:t>
            </a:r>
            <a:r>
              <a:rPr lang="ta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 </a:t>
            </a:r>
            <a:r>
              <a:rPr lang="ta" sz="1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anose="030F0702030302020204" pitchFamily="66" charset="0"/>
              </a:rPr>
              <a:t>(1 கொரிந்தியர் 12:31)</a:t>
            </a:r>
            <a:endParaRPr lang="es-ES" sz="16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601682" y="1350639"/>
            <a:ext cx="410391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a" b="1" dirty="0"/>
              <a:t>அன்பு ஒரு பரிசு அல்ல</a:t>
            </a:r>
            <a:r>
              <a:rPr lang="en-US" b="1" dirty="0"/>
              <a:t>&gt;</a:t>
            </a:r>
            <a:r>
              <a:rPr lang="ta" b="1" dirty="0"/>
              <a:t> ஆனால் "மிகச் சிறந்த வழி" (1 கொரிந்தியர் 12:31). இது விசுவாசியின் வாழ்க்கையில் பரிசுத்த ஆவியானவரின் கனியாகும் (கலாத்தியர் 5:22). அன்பின் மூலம் மட்டுமே </a:t>
            </a:r>
            <a:r>
              <a:rPr lang="en-US" sz="2400" b="1" dirty="0" err="1"/>
              <a:t>Mtpf;Fupa</a:t>
            </a:r>
            <a:r>
              <a:rPr lang="ta" b="1" dirty="0"/>
              <a:t> வரங்களை சரியாகப் பயன்படுத்த முடியும்.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0062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079" y="4201274"/>
            <a:ext cx="670151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ta" b="1" dirty="0"/>
              <a:t>அன்பில்லாத நாக்கின் பரிசு "எதிரொலிக்கும் கொம்பு அல்லது ஒலிக்கும் தாளம்." தீர்க்கதரிசனத்தின் பரிசு</a:t>
            </a:r>
            <a:r>
              <a:rPr lang="en-US" b="1" dirty="0"/>
              <a:t>&gt;</a:t>
            </a:r>
            <a:r>
              <a:rPr lang="ta" b="1" dirty="0"/>
              <a:t> அறிவின் பரிசு மற்றும் விசுவாசத்தின் பரிசு</a:t>
            </a:r>
            <a:r>
              <a:rPr lang="en-US" b="1" dirty="0"/>
              <a:t>&gt;</a:t>
            </a:r>
            <a:r>
              <a:rPr lang="ta" b="1" dirty="0"/>
              <a:t> அன்பு இல்லாமல் ஒன்றுமில்லை. தாராள மனப்பான்மையின் பரிசு மற்றும் தியாகத்தின் பரிசு</a:t>
            </a:r>
            <a:r>
              <a:rPr lang="en-US" b="1" dirty="0"/>
              <a:t>?</a:t>
            </a:r>
            <a:r>
              <a:rPr lang="ta" b="1" dirty="0"/>
              <a:t>அன்பு இல்லாமல் பயனற்றவை (1 கொரி. 13: 1-3).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079" y="6180797"/>
            <a:ext cx="90963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1 கொரிந்தியர் 13: 4-7 ஆவிக்குரிய வரங்களைப் </a:t>
            </a:r>
            <a:r>
              <a:rPr kumimoji="0" lang="ta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பயிற்சி செய்வதில் </a:t>
            </a:r>
            <a:r>
              <a:rPr kumimoji="0" lang="t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சரியான நடத்தைக்கு ஒரு திடமான வழிகாட்டியை </a:t>
            </a:r>
            <a:r>
              <a:rPr kumimoji="0" lang="ta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வழங்குகிறது</a:t>
            </a:r>
            <a:r>
              <a:rPr kumimoji="0" lang="t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60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Tamil Bible" panose="02110004020202020204"/>
        <a:ea typeface="Tamil Bible"/>
        <a:cs typeface="Tamil Bible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Tamil Bible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Tamil Bible" panose="02110004020202020204"/>
        <a:ea typeface="Tamil Bible"/>
        <a:cs typeface="Tamil Bible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Tamil Bible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Tamil Bible" panose="02110004020202020204"/>
        <a:ea typeface="Tamil Bible"/>
        <a:cs typeface="Tamil Bible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Tamil Bible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Tamil Bible" panose="02110004020202020204"/>
        <a:ea typeface="Tamil Bible"/>
        <a:cs typeface="Tamil Bible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Tamil Bible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2001</TotalTime>
  <Words>1588</Words>
  <Application>Microsoft Office PowerPoint</Application>
  <PresentationFormat>Panorámica</PresentationFormat>
  <Paragraphs>109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Tamil Bible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101</cp:revision>
  <dcterms:created xsi:type="dcterms:W3CDTF">2026-07-08T13:31:31Z</dcterms:created>
  <dcterms:modified xsi:type="dcterms:W3CDTF">2026-08-05T05:51:25Z</dcterms:modified>
</cp:coreProperties>
</file>