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D8"/>
    <a:srgbClr val="603808"/>
    <a:srgbClr val="FFF8EF"/>
    <a:srgbClr val="A47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A150C-8289-0A65-ABC6-54B8BB116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0AB42-317F-7A2F-543E-BC1547D9D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C844B-0D92-10B1-A56F-1C7774385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76435-956F-CAEC-DA23-68E8EF6A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B118-FA68-A651-8615-696A1F19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895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8D17-6BBF-F921-BF47-892EED4C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CF91A0-3A64-4362-D055-E49FE90FB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83449-4DF0-1857-A326-3721C791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91B1E-A074-F068-A2FA-40892EA9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B356C-0801-6541-C378-867F5E0E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256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D8F94D-0125-4CC8-2625-2E5D5F82D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8875A-C17F-682D-2EFA-A3AC850F1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B3359-976C-1BF1-6E1F-BF9F08F6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B3274-510F-77A2-9B4D-96E28802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75BF1-2B2E-10C8-DE7F-5E9903BCC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665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B88C-BF89-9B38-4FCF-3ADC430B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16549-AC2C-437F-C317-4B903779E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D8928-532C-910D-1E42-60509A29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980D3-C4C1-9F0E-D3C1-8ACA152B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C4499-01A6-C441-1708-EDB64A1D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279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6631E-A318-5A6F-CA35-7A80AD5D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A8A7F-196F-91EE-E8F7-BCFA1A21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22416-04C3-7488-652F-928823DA3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BC338-E42F-742A-6A1C-C9346AF4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3DED7-79B0-5AFC-23B3-BF452F16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612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6EAB-8441-E406-CFF2-75336EE6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1518E-80E0-D3D5-CAB0-F326ED271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A5C77-7C30-9C73-D73A-0FC07D2DE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0C0EF-92D0-1017-EA46-DE2F5678E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AD35C-BAD7-EE31-E35F-C4AC5C7B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E16C8-5889-7400-1C2F-1874596A7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667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8503A-E974-131F-6216-60ECE283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BF317-EB52-47FB-A99C-7F0B16A1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C9353-CE25-5B8F-E8C4-4CD139C64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4170B-5DF9-88E2-2333-8AE3E6400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EBA19-7DBE-C82F-7F00-E03D15EAE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C8058C-330B-26AF-3DF6-7EE2A1C6F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6C1645-9298-B7B9-7725-6AB4AB4CF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15307-B67F-6834-BCF7-D92C7FAE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905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16B20-0DFD-0F4D-F708-E37A5CEAA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2051C-F5B8-9CFD-FF5A-90D82C68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77089-4A0F-F1F2-2DFC-8B76BD718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53F18-15F0-51D1-C707-5D698B0F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164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D7407-7380-3728-7440-C70C9D725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6D3A6E-ABAB-1982-33BD-8AD70A8B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B9860-B1E0-2317-36C6-B8066EF7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219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076E-879F-B088-71EE-A7DDB380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9BBA-490F-8F06-C408-FAD433AD1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19983-E216-C54A-AE11-ACD3B7092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28324-6C04-1209-CC03-665F2BB1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D77B5-72F7-0D54-5110-05EFD599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38B06-51D1-2E84-01A2-5BCA6F9A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984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15C6C-8058-04C6-5895-085C1A03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F420C8-2CB2-49C3-CB19-98671C2D4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39491-B4B9-EB63-910A-E0C3C3782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2588D-822C-90D8-4448-F9033353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2DC10-D1D8-7E73-032B-4E5BDC45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D8D57-D764-8FEE-9C43-1D7E8FD1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884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5D3EA3-E0AC-16E0-3369-A17EEE0A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22209-C3BC-5345-B0A2-6D910F41A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479F2-F1D0-E4C9-47CF-71889DF7A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9C7660-AD4D-491B-9FE2-FBD79F3D9D68}" type="datetimeFigureOut">
              <a:rPr lang="en-IN" smtClean="0"/>
              <a:t>21-11-2025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0CDE3-7866-8096-DE7C-6491490D6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DA826-5159-18CB-9A36-F625285AB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27F192-AE8E-4811-821C-097CEC0D36D1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112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EDD8"/>
            </a:gs>
            <a:gs pos="77000">
              <a:srgbClr val="A47148"/>
            </a:gs>
            <a:gs pos="92553">
              <a:srgbClr val="603808"/>
            </a:gs>
            <a:gs pos="49000">
              <a:srgbClr val="AC8F6C"/>
            </a:gs>
            <a:gs pos="33000">
              <a:srgbClr val="603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922FD96D-B075-1CB6-D7D7-02CD1B1B8AAD}"/>
              </a:ext>
            </a:extLst>
          </p:cNvPr>
          <p:cNvSpPr/>
          <p:nvPr/>
        </p:nvSpPr>
        <p:spPr>
          <a:xfrm>
            <a:off x="412551" y="678656"/>
            <a:ext cx="11366898" cy="6179344"/>
          </a:xfrm>
          <a:prstGeom prst="flowChartDocument">
            <a:avLst/>
          </a:prstGeom>
          <a:solidFill>
            <a:srgbClr val="FFF8E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67186-4610-11A5-DE6D-AC59F85412C7}"/>
              </a:ext>
            </a:extLst>
          </p:cNvPr>
          <p:cNvSpPr txBox="1"/>
          <p:nvPr/>
        </p:nvSpPr>
        <p:spPr>
          <a:xfrm>
            <a:off x="4471987" y="157162"/>
            <a:ext cx="410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400" dirty="0">
                <a:solidFill>
                  <a:srgbClr val="FFEDD8"/>
                </a:solidFill>
                <a:effectLst>
                  <a:glow rad="2286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ஈகுவடாரில் சாகசம்</a:t>
            </a:r>
            <a:endParaRPr lang="en-IN" sz="2400" dirty="0">
              <a:solidFill>
                <a:srgbClr val="FFEDD8"/>
              </a:solidFill>
              <a:effectLst>
                <a:glow rad="228600">
                  <a:schemeClr val="tx1">
                    <a:lumMod val="95000"/>
                    <a:lumOff val="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4A6154-7931-4A37-3433-4F519B312F69}"/>
              </a:ext>
            </a:extLst>
          </p:cNvPr>
          <p:cNvSpPr/>
          <p:nvPr/>
        </p:nvSpPr>
        <p:spPr>
          <a:xfrm>
            <a:off x="2128838" y="4639057"/>
            <a:ext cx="3493292" cy="1287524"/>
          </a:xfrm>
          <a:custGeom>
            <a:avLst/>
            <a:gdLst>
              <a:gd name="connsiteX0" fmla="*/ 0 w 2881086"/>
              <a:gd name="connsiteY0" fmla="*/ 0 h 667657"/>
              <a:gd name="connsiteX1" fmla="*/ 2881086 w 2881086"/>
              <a:gd name="connsiteY1" fmla="*/ 0 h 667657"/>
              <a:gd name="connsiteX2" fmla="*/ 2881086 w 2881086"/>
              <a:gd name="connsiteY2" fmla="*/ 667657 h 667657"/>
              <a:gd name="connsiteX3" fmla="*/ 0 w 2881086"/>
              <a:gd name="connsiteY3" fmla="*/ 667657 h 667657"/>
              <a:gd name="connsiteX4" fmla="*/ 0 w 2881086"/>
              <a:gd name="connsiteY4" fmla="*/ 0 h 667657"/>
              <a:gd name="connsiteX0" fmla="*/ 0 w 2881086"/>
              <a:gd name="connsiteY0" fmla="*/ 0 h 667657"/>
              <a:gd name="connsiteX1" fmla="*/ 2881086 w 2881086"/>
              <a:gd name="connsiteY1" fmla="*/ 0 h 667657"/>
              <a:gd name="connsiteX2" fmla="*/ 2881086 w 2881086"/>
              <a:gd name="connsiteY2" fmla="*/ 667657 h 667657"/>
              <a:gd name="connsiteX3" fmla="*/ 0 w 2881086"/>
              <a:gd name="connsiteY3" fmla="*/ 667657 h 667657"/>
              <a:gd name="connsiteX4" fmla="*/ 0 w 2881086"/>
              <a:gd name="connsiteY4" fmla="*/ 0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086" h="667657">
                <a:moveTo>
                  <a:pt x="0" y="0"/>
                </a:moveTo>
                <a:cubicBezTo>
                  <a:pt x="2419" y="1008743"/>
                  <a:pt x="1920724" y="0"/>
                  <a:pt x="2881086" y="0"/>
                </a:cubicBezTo>
                <a:lnTo>
                  <a:pt x="2881086" y="667657"/>
                </a:lnTo>
                <a:lnTo>
                  <a:pt x="0" y="667657"/>
                </a:lnTo>
                <a:lnTo>
                  <a:pt x="0" y="0"/>
                </a:lnTo>
                <a:close/>
              </a:path>
            </a:pathLst>
          </a:custGeom>
          <a:solidFill>
            <a:srgbClr val="60380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0" rIns="0" bIns="72000" rtlCol="0" anchor="b" anchorCtr="0"/>
          <a:lstStyle/>
          <a:p>
            <a:pPr algn="ctr"/>
            <a:r>
              <a:rPr lang="ta-IN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மரியா</a:t>
            </a:r>
            <a:endParaRPr lang="en-IN" sz="2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6DF58-F7D9-FED0-3FCF-50478047D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6646" l="1005" r="96530">
                        <a14:foregroundMark x1="42009" y1="11151" x2="36164" y2="15866"/>
                        <a14:foregroundMark x1="36164" y1="15866" x2="24932" y2="34180"/>
                        <a14:foregroundMark x1="44110" y1="9519" x2="63105" y2="18767"/>
                        <a14:foregroundMark x1="63105" y1="18767" x2="72237" y2="41704"/>
                        <a14:foregroundMark x1="54703" y1="10063" x2="39635" y2="8250"/>
                        <a14:foregroundMark x1="39635" y1="8250" x2="31872" y2="9519"/>
                        <a14:foregroundMark x1="31872" y1="9519" x2="24110" y2="23119"/>
                        <a14:foregroundMark x1="40000" y1="5893" x2="57717" y2="7162"/>
                        <a14:foregroundMark x1="57717" y1="7162" x2="64384" y2="13962"/>
                        <a14:foregroundMark x1="46667" y1="4805" x2="56804" y2="4714"/>
                        <a14:foregroundMark x1="56804" y1="4714" x2="59817" y2="5440"/>
                        <a14:foregroundMark x1="39726" y1="6800" x2="48950" y2="3173"/>
                        <a14:foregroundMark x1="48950" y1="3173" x2="49863" y2="3083"/>
                        <a14:foregroundMark x1="40639" y1="4170" x2="51324" y2="2720"/>
                        <a14:foregroundMark x1="36712" y1="79510" x2="7763" y2="93926"/>
                        <a14:foregroundMark x1="11233" y1="96555" x2="62922" y2="96646"/>
                        <a14:foregroundMark x1="62922" y1="96646" x2="82831" y2="95286"/>
                        <a14:foregroundMark x1="82100" y1="84769" x2="80183" y2="83862"/>
                        <a14:foregroundMark x1="66301" y1="74977" x2="92420" y2="91659"/>
                        <a14:foregroundMark x1="92420" y1="91659" x2="96530" y2="95104"/>
                        <a14:foregroundMark x1="72329" y1="55213" x2="72146" y2="81958"/>
                        <a14:foregroundMark x1="7032" y1="90662" x2="1005" y2="95104"/>
                        <a14:foregroundMark x1="1005" y1="95104" x2="1005" y2="95104"/>
                        <a14:foregroundMark x1="23653" y1="27199" x2="25205" y2="44968"/>
                        <a14:foregroundMark x1="43379" y1="6256" x2="55434" y2="7978"/>
                        <a14:foregroundMark x1="48311" y1="3536" x2="55342" y2="1632"/>
                        <a14:foregroundMark x1="42283" y1="4080" x2="53973" y2="2176"/>
                        <a14:foregroundMark x1="43105" y1="3083" x2="53242" y2="2176"/>
                        <a14:foregroundMark x1="53242" y1="2176" x2="55342" y2="2176"/>
                        <a14:foregroundMark x1="23014" y1="27017" x2="23927" y2="37987"/>
                        <a14:foregroundMark x1="22192" y1="29102" x2="23288" y2="37715"/>
                        <a14:backgroundMark x1="37078" y1="2720" x2="48493" y2="91"/>
                        <a14:backgroundMark x1="39452" y1="1813" x2="39452" y2="1813"/>
                        <a14:backgroundMark x1="39452" y1="1813" x2="42740" y2="1179"/>
                        <a14:backgroundMark x1="21735" y1="42067" x2="21461" y2="4977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162" y="1228725"/>
            <a:ext cx="4677968" cy="4712144"/>
          </a:xfrm>
          <a:prstGeom prst="flowChartDocument">
            <a:avLst/>
          </a:prstGeom>
          <a:pattFill prst="pct90">
            <a:fgClr>
              <a:srgbClr val="603808"/>
            </a:fgClr>
            <a:bgClr>
              <a:srgbClr val="FFEDD8"/>
            </a:bgClr>
          </a:pattFill>
          <a:ln>
            <a:noFill/>
          </a:ln>
          <a:effectLst>
            <a:glow rad="228600">
              <a:srgbClr val="603808">
                <a:alpha val="40000"/>
              </a:srgb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DA3BAE60-8C69-8513-30F5-BE8EE56FA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5656" y="1546696"/>
            <a:ext cx="1378858" cy="12373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6BD05C-2208-69C3-97E9-551FF359AAE3}"/>
              </a:ext>
            </a:extLst>
          </p:cNvPr>
          <p:cNvSpPr/>
          <p:nvPr/>
        </p:nvSpPr>
        <p:spPr>
          <a:xfrm>
            <a:off x="7634514" y="1592940"/>
            <a:ext cx="3222171" cy="1144857"/>
          </a:xfrm>
          <a:prstGeom prst="rect">
            <a:avLst/>
          </a:prstGeom>
          <a:solidFill>
            <a:srgbClr val="FFF8EF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solidFill>
                  <a:srgbClr val="603808"/>
                </a:solidFill>
              </a:rPr>
              <a:t>நவம்பர் </a:t>
            </a:r>
            <a:r>
              <a:rPr lang="en-US" sz="2000" dirty="0">
                <a:solidFill>
                  <a:srgbClr val="603808"/>
                </a:solidFill>
              </a:rPr>
              <a:t>22, </a:t>
            </a:r>
            <a:r>
              <a:rPr lang="ta-IN" sz="2000" dirty="0">
                <a:solidFill>
                  <a:srgbClr val="603808"/>
                </a:solidFill>
              </a:rPr>
              <a:t>வாரம் </a:t>
            </a:r>
            <a:r>
              <a:rPr lang="en-US" sz="2000" dirty="0">
                <a:solidFill>
                  <a:srgbClr val="603808"/>
                </a:solidFill>
              </a:rPr>
              <a:t>8</a:t>
            </a:r>
            <a:endParaRPr lang="en-IN" sz="2000" dirty="0">
              <a:solidFill>
                <a:srgbClr val="603808"/>
              </a:solidFill>
            </a:endParaRPr>
          </a:p>
        </p:txBody>
      </p:sp>
      <p:pic>
        <p:nvPicPr>
          <p:cNvPr id="19" name="Graphic 18" descr="South America with solid fill">
            <a:extLst>
              <a:ext uri="{FF2B5EF4-FFF2-40B4-BE49-F238E27FC236}">
                <a16:creationId xmlns:a16="http://schemas.microsoft.com/office/drawing/2014/main" id="{D1171180-1295-7D3B-625A-B153F5B4E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2243" y="3434797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Earth globe: Americas with solid fill">
            <a:extLst>
              <a:ext uri="{FF2B5EF4-FFF2-40B4-BE49-F238E27FC236}">
                <a16:creationId xmlns:a16="http://schemas.microsoft.com/office/drawing/2014/main" id="{C939400F-FC12-7236-9B12-088E312DE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2243" y="3584797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977821A-6D91-EF3C-B9FC-90294791F144}"/>
              </a:ext>
            </a:extLst>
          </p:cNvPr>
          <p:cNvSpPr/>
          <p:nvPr/>
        </p:nvSpPr>
        <p:spPr>
          <a:xfrm>
            <a:off x="7634514" y="3584797"/>
            <a:ext cx="3222171" cy="1144857"/>
          </a:xfrm>
          <a:prstGeom prst="rect">
            <a:avLst/>
          </a:prstGeom>
          <a:solidFill>
            <a:srgbClr val="FFF8EF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800" dirty="0">
                <a:solidFill>
                  <a:srgbClr val="603808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சிலி</a:t>
            </a:r>
            <a:endParaRPr lang="en-IN" sz="3200" dirty="0">
              <a:solidFill>
                <a:srgbClr val="603808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6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869CC5CC-7628-C1CF-359C-A8B40A0D919D}"/>
              </a:ext>
            </a:extLst>
          </p:cNvPr>
          <p:cNvSpPr/>
          <p:nvPr/>
        </p:nvSpPr>
        <p:spPr>
          <a:xfrm>
            <a:off x="57150" y="50006"/>
            <a:ext cx="457200" cy="414338"/>
          </a:xfrm>
          <a:prstGeom prst="flowChartDocument">
            <a:avLst/>
          </a:prstGeom>
          <a:solidFill>
            <a:srgbClr val="60380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A75EC8-B689-6DE8-D99E-39BE8AF49136}"/>
              </a:ext>
            </a:extLst>
          </p:cNvPr>
          <p:cNvSpPr txBox="1"/>
          <p:nvPr/>
        </p:nvSpPr>
        <p:spPr>
          <a:xfrm>
            <a:off x="4264818" y="50006"/>
            <a:ext cx="777716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தன் தங்கை ஏஞ்சல் கல்லீரல் புற்றுநோயிலிருந்து குணமான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மரியாவின் விசுவாசப்பயணம் முற்றிலுமாக மாறியது. செவந்த்-டே அட்வென்டிஸ்டுகளின் தேவன் தன் ஜெபங்களுக்குப் பதிலளித்தாரென நம்பினாள்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அவளும் அவளது குடும்பத்தினரும் அட்வென்டிஸ்ட் சபையில் சேர்ந்தார்கள்.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ஆனால் சபையில் சேர்ந்தது மட்டும் போதுமானதாகத் தெரியவில்லை. தேவன் அவளுக்கு அநேக நன்மைகளைச் செய்திருந்ததால்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அவளும் தேவனுக்கு அதிகமாகச் செய்ய ஆசைப்பட்டாள்.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சிலியில் ஆபத்தான நிலையிலிருந்த சிறுவர்களுக்கு சமுகப்பணியாளராக மரியா சேவைசெய்து வந்தாள். அது ஒரு நல்ல வேலை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போதுமான பணம் கிடைத்தது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அவளுக்கு நல்ல நண்பர்களும் கிடைத்தார்கள்.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ஒருநாள் அவளுடைய நண்பர் ஒருவர்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“ஊழியப்பணிக்காக வேறொரு நாட்டிற்குச் செல்வதற்கு தயாராக இருக்கிறாயா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கேட்டார்.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E9267-4C4C-4780-AEA4-27DD872A6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87912"/>
            <a:ext cx="4360985" cy="505063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2683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E5FE36-EDC3-7282-73EC-F13138A2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6A4B5D89-F583-7C9F-6434-80CB9E5D0BD3}"/>
              </a:ext>
            </a:extLst>
          </p:cNvPr>
          <p:cNvSpPr/>
          <p:nvPr/>
        </p:nvSpPr>
        <p:spPr>
          <a:xfrm>
            <a:off x="57150" y="50006"/>
            <a:ext cx="457200" cy="414338"/>
          </a:xfrm>
          <a:prstGeom prst="flowChartDocument">
            <a:avLst/>
          </a:prstGeom>
          <a:solidFill>
            <a:srgbClr val="60380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045C23-E539-7928-8D1D-E1126E7F6801}"/>
              </a:ext>
            </a:extLst>
          </p:cNvPr>
          <p:cNvSpPr txBox="1"/>
          <p:nvPr/>
        </p:nvSpPr>
        <p:spPr>
          <a:xfrm>
            <a:off x="4264818" y="50006"/>
            <a:ext cx="777716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அட்வென்ட்டிஸ்ட் தன்னார்வ சேவையில் சேரும்படி அந்த நண்பர் கூறினார். அது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ஊழியப்பணி செய்ய விரும்புகிற தன்னார்வலர்களுக்கு உலகளாவிய அட்வென்டிஸ்ட் சபையின் ஒரு திட்டமாகும்.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பிறகு வாலிபர் கூட்டம் ஒன்றில் மரியா கலந்துகொண்டாள்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அதில் பேசினவரும் ஊழியத்திற்கு அழைப்புகள் கொடுத்தார்.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மரியாவால் மறுக்கமுடியவில்லை. ‘இதோ அடியேன்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என்னை அனுப்பும்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ஆண்டவரிடம் ஜெபித்தாள்.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அட்வென்டிஸ்ட் தன்னார்வ சேவையில் சேர்ந்து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ஒரு வருடம் மரியா ஊழியம் செய்தாள். சமுகப்பணி செய்த அனுபவம் இருந்ததால்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ஈகுவடாரின் நான்காவது பெரிய நகரமான சான்டோ டொமிங்கோவில் உள்ள அட்வென்டிஸ்ட் பள்ளியில் சிறுவர்களுக்கு ஆலோசனை வழங்குவதும்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வகுப்புகள் நடத்துவதும் அவளுக்கு எளிதாக இருந்தது.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முதலில்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புதிதாக ஒரு நாட்டில் வாழப் பழகுவது கடினமாகத் தான் இருந்தது. பெற்றோரையும் இரண்டு சகோதரிகளையும் இழந்து வாடினாள்.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8A919F-8EDC-5F0D-3E8E-3CE589C31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806451"/>
            <a:ext cx="4336256" cy="539243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6829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2C405A-FFA2-AC4B-2B11-88792887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88589A3A-886B-E339-92D9-1BDFAB205E17}"/>
              </a:ext>
            </a:extLst>
          </p:cNvPr>
          <p:cNvSpPr/>
          <p:nvPr/>
        </p:nvSpPr>
        <p:spPr>
          <a:xfrm>
            <a:off x="57150" y="50006"/>
            <a:ext cx="457200" cy="414338"/>
          </a:xfrm>
          <a:prstGeom prst="flowChartDocument">
            <a:avLst/>
          </a:prstGeom>
          <a:solidFill>
            <a:srgbClr val="60380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1349E-150B-9ABE-869D-ED6E37F0961F}"/>
              </a:ext>
            </a:extLst>
          </p:cNvPr>
          <p:cNvSpPr txBox="1"/>
          <p:nvPr/>
        </p:nvSpPr>
        <p:spPr>
          <a:xfrm>
            <a:off x="4264818" y="50006"/>
            <a:ext cx="777716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சுற்றுப்புறங்களுக்கு ஏதுவாக மாறுவதும் கடினமாக இருந்தது. ஈகுவடாரும் சிலியும் தென் அமெரிக்க கண்டத்தில்தான் உள்ளன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வெவ்வேறு பழக்கவழக்கங்கள் உடையவை. ஈகுவடார் உணவுகள் அதிக ருசியாக இருந்தாலும்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வித்தியாசமாக இருந்தன. சிலியில் காலை உணவாக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தயிர்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ரொட்டி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 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பழம் சாப்பிடுவார்கள். ஈகுவடாரில்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காலையில் சோறு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பீன்ஸ்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வறுத்த வாழைக்காய் சாப்பிடுவார்கள். ஈகுவடாரின் காலை உணவு மதிய உணவுபோல மரியாவுக்குத் தோன்றியது.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கொசு தொல்லைகள். எங்கு பார்த்தாலும் கொசுக்கள். கொசுதடுப்பு மருந்துகள் பயன்படுத்தியும் கட்டுப்படுத்த முடியவில்லை. உடல் முழுவதும் கொசு கடிதான்.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சீதோஷண நிலையும் முற்றிலும் வித்தியாசமாக இருந்தது. சிலியில் கோடைக்காலம் மிகவும் வெப்பமாகவும்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குளிர்காலம் மிகவும் குளிராகவும் இருக்கும். ஆனால் ஈகுவடார் வெப்பமண்டலப் பகுதி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ஈரப்பதம் அதிகமாக இருக்கும்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அதிகமாக மழை பெய்யும்.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B921A-5DF7-E765-1993-01ECE128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199174"/>
            <a:ext cx="4507706" cy="515064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3102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70273A-A50C-B580-50AE-597B4642C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1E963CA-AAE2-4922-E862-58C8CB9E282A}"/>
              </a:ext>
            </a:extLst>
          </p:cNvPr>
          <p:cNvSpPr/>
          <p:nvPr/>
        </p:nvSpPr>
        <p:spPr>
          <a:xfrm>
            <a:off x="57150" y="50006"/>
            <a:ext cx="457200" cy="414338"/>
          </a:xfrm>
          <a:prstGeom prst="flowChartDocument">
            <a:avLst/>
          </a:prstGeom>
          <a:solidFill>
            <a:srgbClr val="60380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5DB25-ED2C-F4B9-86A2-767DE275246E}"/>
              </a:ext>
            </a:extLst>
          </p:cNvPr>
          <p:cNvSpPr txBox="1"/>
          <p:nvPr/>
        </p:nvSpPr>
        <p:spPr>
          <a:xfrm>
            <a:off x="4264818" y="50006"/>
            <a:ext cx="777716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வாரங்கள் கடந்தன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அங்குள்ள சுற்றுப்புற வாழ்க்கைக்கு மரியா பழக ஆரம்பித்தாள். பள்ளியில் தேவனுக்காக வேலைசெய்வதும் பிடித்திருந்தது.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அங்கு படித்த மாணவர்களில் பலர் டஸ்சிலா எனும் பூர்வீக இன மக்களைச் சேர்ந்தவர்கள்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டஸ்சிலா என்றால் ‘உண்மையான மக்கள்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அர்த்தம். பூர்வீகஇனத்தைச் சேர்ந்த ஆண்கள்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சிவப்பு-ஆரஞ்சு நிற மையை தலையில் பூசியிருப்பார்கள்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கிடைமட்ட கோடுகள் போட்ட பாவாடைகளை அணிந்திருப்பார்கள். அவர்களில் பெண்கள் அடர்வண்ண கிடைமட்ட கோடுகள் போட்ட பாவாடைகளை அணிந்திருப்பார்கள்.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பள்ளியிலும்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பாத்பைண்டர் குழுவிலும் மாணவர்களுக்கு இயேசுவைப்பற்றிச் சொல்லிக் கொடுத்தார்கள். மாணவர்கள் வீடுகளுக்குச் செல்லும்போது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தாங்கள் கற்றதை தங்களுடைய பெற்றோரிடம் கூறினார்கள். தன் பணியின் நிமித்தம் அங்குள்ள மாணவர்களும் அவர்களது பெற்றோரும் தேவனை நெருங்கிச் சேர்வதைப் பார்த்தபோது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மரியாவுக்கு மகிழ்ச்சியாக இருந்தது.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EA1499-1A52-079A-A047-D683F14F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4426" r="17617"/>
          <a:stretch>
            <a:fillRect/>
          </a:stretch>
        </p:blipFill>
        <p:spPr>
          <a:xfrm>
            <a:off x="-197839" y="717081"/>
            <a:ext cx="4712690" cy="560708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9850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A79B67-08BC-2E08-5DD5-F973A22C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706CEFA7-549D-5261-946C-2AA5DEC0B1F9}"/>
              </a:ext>
            </a:extLst>
          </p:cNvPr>
          <p:cNvSpPr/>
          <p:nvPr/>
        </p:nvSpPr>
        <p:spPr>
          <a:xfrm>
            <a:off x="57150" y="50006"/>
            <a:ext cx="457200" cy="414338"/>
          </a:xfrm>
          <a:prstGeom prst="flowChartDocument">
            <a:avLst/>
          </a:prstGeom>
          <a:solidFill>
            <a:srgbClr val="60380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F28B1-D004-848C-BFBD-59750F8F584C}"/>
              </a:ext>
            </a:extLst>
          </p:cNvPr>
          <p:cNvSpPr txBox="1"/>
          <p:nvPr/>
        </p:nvSpPr>
        <p:spPr>
          <a:xfrm>
            <a:off x="4264818" y="50006"/>
            <a:ext cx="777716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மரியா பாடம் நடத்துவதுடன் மட்டும் நிறுத்தவில்லை. மதுப்பழக்க மறுவாழ்வு மையம் ஒன்றிற்கு வாரா வாரம் சென்று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சந்திக்கிற சபைக் குழு ஒன்றிலும் சேர்ந்தாள். அந்த மையத்தில் வேதப்பாடம் நடத்தினாள்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அங்கிருந்தவர்களிடம் விளையாடி மகிழ்ந்தாள். அவர்களில் பலர் இயேசுவை இரட்சகராக ஏற்றுக் கொண்டு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ஞானஸ்நானம் பெற்றார்கள்.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சிறுவர் இல்லம் ஒன்றிற்கும் மரியா வழக்கமாகச் செல்வதுண்டு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அங்கு வேதாகம கதைகளைச் சொல்லுவாள்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சிறுவர்களை வைத்து குறு நாடகங்கள் போடுவாள்.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வருடங்கள் கடந்தன. தன்னிடம் இருப்பதாக இதற்கு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முன் அவள் அறிந்திராத ஆவிக்குரிய வரங்களை எல்லாம் தேவன் அவளுக்கு வெளிப்படுத்திக் காட்டினாள். பாடம் நடத்துவதுன்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மூலம் மக்களுக்கு சத்தியத்தை அறிவிக்கிற தாலந்து இருந்ததை அறிந்திருந்தாள்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ஆனாலும் புத்தி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சொல்வதன்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மூலமாகவும் பிறர் மனதில் தாக்கத்தை ஏற்படுத்துகிற வரம் தனக்கிருந்ததை பின்னர்தான் புரிந்துகொண்டாள்.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6224C-279D-D6E1-4CB5-33667D474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0" y="1494889"/>
            <a:ext cx="4264818" cy="429733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7480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B9DDEC-B427-DDB1-952C-16A278096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E1E9D183-5FFF-F53C-2E61-C2383C62A554}"/>
              </a:ext>
            </a:extLst>
          </p:cNvPr>
          <p:cNvSpPr/>
          <p:nvPr/>
        </p:nvSpPr>
        <p:spPr>
          <a:xfrm>
            <a:off x="57150" y="50006"/>
            <a:ext cx="457200" cy="414338"/>
          </a:xfrm>
          <a:prstGeom prst="flowChartDocument">
            <a:avLst/>
          </a:prstGeom>
          <a:solidFill>
            <a:srgbClr val="60380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A79FB-F732-2E12-92EB-4E419AE3EF93}"/>
              </a:ext>
            </a:extLst>
          </p:cNvPr>
          <p:cNvSpPr txBox="1"/>
          <p:nvPr/>
        </p:nvSpPr>
        <p:spPr>
          <a:xfrm>
            <a:off x="4264818" y="50006"/>
            <a:ext cx="7777162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பொதுவாக கூச்சச்சுபாவம் உள்ளவள்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இப்போது பள்ளியிலும் மற்ற இடங்களிலும் தேவனைப்பற்றிப் பேசுவதற்குக் கற்றுக்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கொண்டாள். தான் கலந்துகொள்கிற சபைகளில் எல்லாம் தன்னுடைய சாட்சியைப் பகிர்ந்தாள். தன் தங்கைக்கு கல்லீரல் புற்றுநோய் இருந்ததையும்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தேவன் ஜெபங்களுக்குப் பதிலளித்து அந்த நோயிலிருந்து குணமாக்கினதையும்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தானும் தன் குடும்பத்தாரும் அட்வென்ட்டிஸ்ட் சபையில் சேர்ந்ததையும் சாட்சியாகச் சொன்னாள்.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ஆனால் தன்னுடைய சாதாரண சாட்சியைக்கூட பரிசுத்த ஆவியானவரால் பிறர் மனதில் தாக்கத்தை ஏற்படுத்த பயன்படுத்த முடிந்ததைக் கண்டு ஆச்சரியமடைந்தாள்.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வருடம் முடிவில் மரியாவுக்கு கஷ்டமாக இருந்தது. தன் ஊழியக்களத்தைவிட்டுச் செல்வது அவளுக்குப் பிடிக்கவில்லை.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சிலிக்குத் திரும்பியபிறகு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சிலி பல்கலைக்கழகத்தில் மாணவர் ஆலோசகராகவும் ஆசிரியையாகவும் அவளுக்கு வேலை கிடைத்தது.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B3BA4-B848-681B-DF97-C4B31011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325" y="939728"/>
            <a:ext cx="4947460" cy="521812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425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7A8F8-63D7-5563-F308-2762CC6F0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8BDB93A1-3361-F70C-230A-8FD8E1497B6C}"/>
              </a:ext>
            </a:extLst>
          </p:cNvPr>
          <p:cNvSpPr/>
          <p:nvPr/>
        </p:nvSpPr>
        <p:spPr>
          <a:xfrm>
            <a:off x="57150" y="50006"/>
            <a:ext cx="457200" cy="414338"/>
          </a:xfrm>
          <a:prstGeom prst="flowChartDocument">
            <a:avLst/>
          </a:prstGeom>
          <a:solidFill>
            <a:srgbClr val="603808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AFEB9-6E7E-2003-0E12-57D170B74906}"/>
              </a:ext>
            </a:extLst>
          </p:cNvPr>
          <p:cNvSpPr txBox="1"/>
          <p:nvPr/>
        </p:nvSpPr>
        <p:spPr>
          <a:xfrm>
            <a:off x="7072313" y="258901"/>
            <a:ext cx="4836319" cy="6340197"/>
          </a:xfrm>
          <a:prstGeom prst="rect">
            <a:avLst/>
          </a:prstGeom>
          <a:solidFill>
            <a:srgbClr val="FFEDD8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“ஈகுவடாரில் ஒரு ஊழியப்பணியைச் செய்துமுடித்தேன்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இப்போது இதுதான் என் ஊழியக்களம்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சொன்னாள்.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வாரக் காணிக்கையின் ஒரு பகுதி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மரியா வேலைசெய்து வருகிற சிலி அட்வென்ட்டிஸ்ட் பல்கலைக்கழகத்தில் இரண்டு திட்டங்களுக்காகப் பயன்படப்போகிறது. ஒரு திட்டம்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மேலும் 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50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மாணவர்கள் தங்குவதற்கு வசதியாக ஒரு கட்டிடம் கட்டுவதாகும். இரண்டாவது திட்டம்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அந்தப் பல்கலைக்கழகத்தில் அட்வென்டிஸ்ட் தன்னார்வ சேவை மையம் ஆரம்பிப்பதாகும்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அதன்மூலமாக ஒவ்வொரு வருடமும் உலகின் வெவ்வேறு பகுதிகளுக்கு 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30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ஊழியர்களை அனுப்பி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வைக்க முடியும்.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2B311-B3A6-D58C-4FF9-939B18215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902"/>
            <a:ext cx="6940655" cy="634019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2330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647</Words>
  <Application>Microsoft Office PowerPoint</Application>
  <PresentationFormat>Panorámica</PresentationFormat>
  <Paragraphs>30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Anek Tamil</vt:lpstr>
      <vt:lpstr>Anek Tamil Expanded ExtraBold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15</cp:revision>
  <dcterms:created xsi:type="dcterms:W3CDTF">2025-11-18T04:28:54Z</dcterms:created>
  <dcterms:modified xsi:type="dcterms:W3CDTF">2025-11-21T09:18:59Z</dcterms:modified>
</cp:coreProperties>
</file>