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B8B1"/>
    <a:srgbClr val="463F3A"/>
    <a:srgbClr val="F4F3EE"/>
    <a:srgbClr val="8A81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F035-85D4-FE4B-2454-1F088A2D7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F0937-1D35-394C-21C6-326844331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3E0B3-27F3-4494-D03A-0FE6123E1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43DF-9861-4CCB-BB49-5021E3BAA478}" type="datetimeFigureOut">
              <a:rPr lang="en-IN" smtClean="0"/>
              <a:t>25-11-2025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090C7-6810-EF53-153F-27201F333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405D0-2C46-CDAC-3CA3-7FA45030F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0BD1-0A6E-490C-97E1-58FD598D8F1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7763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7E9AE-2608-5979-4061-973B598DD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1186F-248E-C90C-A37A-7D9526640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7870B-BE86-DAC3-9C2C-A12BE021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43DF-9861-4CCB-BB49-5021E3BAA478}" type="datetimeFigureOut">
              <a:rPr lang="en-IN" smtClean="0"/>
              <a:t>25-11-2025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295E7-1D25-776D-E12D-DABC73D43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5BE5-5215-1B7A-D8E5-F3BCE41C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0BD1-0A6E-490C-97E1-58FD598D8F1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852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E7426-0F38-2388-B3F1-E3F33B570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8ADF5-A15D-63BD-92A5-6828A870D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CDFD8-3512-ABE0-E462-8695E87FE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43DF-9861-4CCB-BB49-5021E3BAA478}" type="datetimeFigureOut">
              <a:rPr lang="en-IN" smtClean="0"/>
              <a:t>25-11-2025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6B59E-37A4-E0C5-D17E-70DBD92A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55486-A0AB-E247-BF63-F2FEFC0D9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0BD1-0A6E-490C-97E1-58FD598D8F1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2904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7C397-B61B-2B94-39D3-CB5869FCE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5F70A-8A20-883A-51E7-C04C6ACD5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F23A7-830C-6508-A83E-B992CCEF9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43DF-9861-4CCB-BB49-5021E3BAA478}" type="datetimeFigureOut">
              <a:rPr lang="en-IN" smtClean="0"/>
              <a:t>25-11-2025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78CA0-5A6B-DC34-B031-97577AA9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14D09-A3FF-2500-2BE7-7BAD71C73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0BD1-0A6E-490C-97E1-58FD598D8F1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91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D06F9-AC35-7A98-936E-3DFD152C6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2AEFA-9C50-8403-C5C9-CEAD920AB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1523B-35B3-E243-BD7C-FCD21DD2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43DF-9861-4CCB-BB49-5021E3BAA478}" type="datetimeFigureOut">
              <a:rPr lang="en-IN" smtClean="0"/>
              <a:t>25-11-2025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7D005-926D-5B4A-AA5B-DE3DDECCD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77D1B-CB4D-20EC-CC1E-4C2D07562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0BD1-0A6E-490C-97E1-58FD598D8F1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8411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CC615-9DB3-3BBB-C2C1-069C622CF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3F387-2159-1CBF-BCD5-79696823F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A261F-8357-6A6C-3A4E-EF05B7478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F8D9B-05B5-DF82-1098-B9B85DE10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43DF-9861-4CCB-BB49-5021E3BAA478}" type="datetimeFigureOut">
              <a:rPr lang="en-IN" smtClean="0"/>
              <a:t>25-11-2025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49486-715B-318A-65B0-775B9DC4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C071A-5E6B-03C4-A05A-C2F5A4E04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0BD1-0A6E-490C-97E1-58FD598D8F1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4538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A3646-89C0-46F1-0A61-81EADBC53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823E5-5C29-C6BD-372C-5DAA67C0C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4B90A-F330-DF7E-71AB-12F420AC1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885274-8F15-C912-32BE-3B40EEA797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BD0B8-AB60-B4EA-A9B0-C827B02320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CCF409-3B07-870E-BB7E-DC929AB3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43DF-9861-4CCB-BB49-5021E3BAA478}" type="datetimeFigureOut">
              <a:rPr lang="en-IN" smtClean="0"/>
              <a:t>25-11-2025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249008-AAFC-194C-5F24-FE4E280F9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E532F8-0A69-3B9C-1C44-88E42C26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0BD1-0A6E-490C-97E1-58FD598D8F1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581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E078D-4277-6FCD-1310-5C002D23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B6DCE-58FF-4527-405E-52931A4B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43DF-9861-4CCB-BB49-5021E3BAA478}" type="datetimeFigureOut">
              <a:rPr lang="en-IN" smtClean="0"/>
              <a:t>25-11-2025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9A971-DDB8-5606-7589-E1D38655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4E3C2-8A3D-79D9-0C33-03A1D1E4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0BD1-0A6E-490C-97E1-58FD598D8F1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7174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DE8EAC-A26E-346C-7BE6-4791E096F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43DF-9861-4CCB-BB49-5021E3BAA478}" type="datetimeFigureOut">
              <a:rPr lang="en-IN" smtClean="0"/>
              <a:t>25-11-2025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555D0-F17E-08B4-E659-68BC9BC73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4D26C-399E-B47D-DB02-7A27BADA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0BD1-0A6E-490C-97E1-58FD598D8F1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3922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B0C6D-BC8E-027C-9FFB-F0148C200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1D53E-38AA-D688-5181-5D469E8FF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EAB750-289D-31A9-4F92-E7D8B0885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5C7B0-93C1-078C-5E43-194AAB445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43DF-9861-4CCB-BB49-5021E3BAA478}" type="datetimeFigureOut">
              <a:rPr lang="en-IN" smtClean="0"/>
              <a:t>25-11-2025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9F00E-88EC-CC16-C73B-D56BCC100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22E0-8D36-1B40-6E5B-00231287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0BD1-0A6E-490C-97E1-58FD598D8F1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051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189B6-1376-EDE3-A358-CF49A5C89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B60C27-748C-7EAE-54DA-B169ABAFB8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0A1A6-240B-918B-7107-A5FCB446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CF90D-954E-2D8C-89D7-FC928B099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43DF-9861-4CCB-BB49-5021E3BAA478}" type="datetimeFigureOut">
              <a:rPr lang="en-IN" smtClean="0"/>
              <a:t>25-11-2025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AAC0E-48AC-E4CF-868A-1C6029B6B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C4002-E96B-58AB-C8FB-55A4049F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0BD1-0A6E-490C-97E1-58FD598D8F1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0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B44428-285C-D228-2C37-7D6427BAC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0E4A1-83FF-B3A9-A0C5-6DE4050C8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3915B-8641-DD7F-2658-CBCC41B2C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F243DF-9861-4CCB-BB49-5021E3BAA478}" type="datetimeFigureOut">
              <a:rPr lang="en-IN" smtClean="0"/>
              <a:t>25-11-2025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F28B5-64B2-A775-49FF-FB4724F49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52C73-FBA2-4502-DEE6-F1B30AF88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590BD1-0A6E-490C-97E1-58FD598D8F1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424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C445AEE-3961-78FE-E352-4A7D941706FB}"/>
              </a:ext>
            </a:extLst>
          </p:cNvPr>
          <p:cNvSpPr/>
          <p:nvPr/>
        </p:nvSpPr>
        <p:spPr>
          <a:xfrm flipH="1">
            <a:off x="5261548" y="0"/>
            <a:ext cx="2044883" cy="6858000"/>
          </a:xfrm>
          <a:custGeom>
            <a:avLst/>
            <a:gdLst>
              <a:gd name="connsiteX0" fmla="*/ 677056 w 2044883"/>
              <a:gd name="connsiteY0" fmla="*/ 0 h 6858000"/>
              <a:gd name="connsiteX1" fmla="*/ 0 w 2044883"/>
              <a:gd name="connsiteY1" fmla="*/ 0 h 6858000"/>
              <a:gd name="connsiteX2" fmla="*/ 1367827 w 2044883"/>
              <a:gd name="connsiteY2" fmla="*/ 3429000 h 6858000"/>
              <a:gd name="connsiteX3" fmla="*/ 0 w 2044883"/>
              <a:gd name="connsiteY3" fmla="*/ 6858000 h 6858000"/>
              <a:gd name="connsiteX4" fmla="*/ 677056 w 2044883"/>
              <a:gd name="connsiteY4" fmla="*/ 6858000 h 6858000"/>
              <a:gd name="connsiteX5" fmla="*/ 2044883 w 2044883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4883" h="6858000">
                <a:moveTo>
                  <a:pt x="677056" y="0"/>
                </a:moveTo>
                <a:lnTo>
                  <a:pt x="0" y="0"/>
                </a:lnTo>
                <a:lnTo>
                  <a:pt x="1367827" y="3429000"/>
                </a:lnTo>
                <a:lnTo>
                  <a:pt x="0" y="6858000"/>
                </a:lnTo>
                <a:lnTo>
                  <a:pt x="677056" y="6858000"/>
                </a:lnTo>
                <a:lnTo>
                  <a:pt x="2044883" y="3429000"/>
                </a:lnTo>
                <a:close/>
              </a:path>
            </a:pathLst>
          </a:custGeom>
          <a:solidFill>
            <a:srgbClr val="BCB8B1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F0536D0-18EE-143F-CE66-FD82F1587EEA}"/>
              </a:ext>
            </a:extLst>
          </p:cNvPr>
          <p:cNvSpPr/>
          <p:nvPr/>
        </p:nvSpPr>
        <p:spPr>
          <a:xfrm flipH="1">
            <a:off x="6283990" y="0"/>
            <a:ext cx="2044883" cy="6858000"/>
          </a:xfrm>
          <a:custGeom>
            <a:avLst/>
            <a:gdLst>
              <a:gd name="connsiteX0" fmla="*/ 677056 w 2044883"/>
              <a:gd name="connsiteY0" fmla="*/ 0 h 6858000"/>
              <a:gd name="connsiteX1" fmla="*/ 0 w 2044883"/>
              <a:gd name="connsiteY1" fmla="*/ 0 h 6858000"/>
              <a:gd name="connsiteX2" fmla="*/ 1367827 w 2044883"/>
              <a:gd name="connsiteY2" fmla="*/ 3429000 h 6858000"/>
              <a:gd name="connsiteX3" fmla="*/ 0 w 2044883"/>
              <a:gd name="connsiteY3" fmla="*/ 6858000 h 6858000"/>
              <a:gd name="connsiteX4" fmla="*/ 677056 w 2044883"/>
              <a:gd name="connsiteY4" fmla="*/ 6858000 h 6858000"/>
              <a:gd name="connsiteX5" fmla="*/ 2044883 w 2044883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4883" h="6858000">
                <a:moveTo>
                  <a:pt x="677056" y="0"/>
                </a:moveTo>
                <a:lnTo>
                  <a:pt x="0" y="0"/>
                </a:lnTo>
                <a:lnTo>
                  <a:pt x="1367827" y="3429000"/>
                </a:lnTo>
                <a:lnTo>
                  <a:pt x="0" y="6858000"/>
                </a:lnTo>
                <a:lnTo>
                  <a:pt x="677056" y="6858000"/>
                </a:lnTo>
                <a:lnTo>
                  <a:pt x="2044883" y="3429000"/>
                </a:lnTo>
                <a:close/>
              </a:path>
            </a:pathLst>
          </a:custGeom>
          <a:solidFill>
            <a:srgbClr val="8A817C">
              <a:alpha val="7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8F33F88-9990-23D0-C72F-B20273CA8AF0}"/>
              </a:ext>
            </a:extLst>
          </p:cNvPr>
          <p:cNvSpPr/>
          <p:nvPr/>
        </p:nvSpPr>
        <p:spPr>
          <a:xfrm flipH="1">
            <a:off x="7306430" y="0"/>
            <a:ext cx="4885569" cy="6858000"/>
          </a:xfrm>
          <a:prstGeom prst="homePlate">
            <a:avLst>
              <a:gd name="adj" fmla="val 28829"/>
            </a:avLst>
          </a:prstGeom>
          <a:solidFill>
            <a:srgbClr val="463F3A">
              <a:alpha val="95000"/>
            </a:srgb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latin typeface="Anek Tamil Expanded Medium" pitchFamily="2" charset="0"/>
                <a:cs typeface="Anek Tamil Expanded Medium" pitchFamily="2" charset="0"/>
              </a:rPr>
              <a:t>நவம்பர் 29</a:t>
            </a:r>
            <a:r>
              <a:rPr lang="en-US" sz="2000" dirty="0">
                <a:latin typeface="Anek Tamil Expanded Medium" pitchFamily="2" charset="0"/>
                <a:cs typeface="Anek Tamil Expanded Medium" pitchFamily="2" charset="0"/>
              </a:rPr>
              <a:t>,</a:t>
            </a:r>
            <a:r>
              <a:rPr lang="ta-IN" sz="2000" dirty="0">
                <a:latin typeface="Anek Tamil Expanded Medium" pitchFamily="2" charset="0"/>
                <a:cs typeface="Anek Tamil Expanded Medium" pitchFamily="2" charset="0"/>
              </a:rPr>
              <a:t> வாரம் 9</a:t>
            </a:r>
            <a:endParaRPr lang="en-IN" sz="2000" dirty="0">
              <a:latin typeface="Anek Tamil Expanded Medium" pitchFamily="2" charset="0"/>
              <a:cs typeface="Anek Tamil Expanded Mediu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86A86A-6FB5-BCC7-C372-F9B700BC9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0" b="98632" l="4603" r="92190">
                        <a14:foregroundMark x1="48257" y1="48936" x2="52720" y2="48176"/>
                        <a14:foregroundMark x1="33891" y1="26900" x2="40028" y2="16261"/>
                        <a14:foregroundMark x1="40028" y1="16261" x2="51743" y2="9878"/>
                        <a14:foregroundMark x1="51743" y1="9878" x2="58020" y2="11854"/>
                        <a14:foregroundMark x1="56904" y1="9119" x2="48257" y2="6383"/>
                        <a14:foregroundMark x1="48257" y1="6383" x2="39191" y2="8815"/>
                        <a14:foregroundMark x1="39191" y1="8815" x2="31520" y2="18085"/>
                        <a14:foregroundMark x1="31520" y1="18085" x2="32078" y2="20821"/>
                        <a14:foregroundMark x1="38912" y1="11246" x2="52720" y2="5775"/>
                        <a14:foregroundMark x1="49372" y1="3495" x2="51883" y2="4407"/>
                        <a14:foregroundMark x1="22176" y1="72036" x2="16457" y2="80547"/>
                        <a14:foregroundMark x1="16457" y1="80547" x2="11018" y2="97112"/>
                        <a14:foregroundMark x1="11855" y1="91185" x2="89819" y2="97720"/>
                        <a14:foregroundMark x1="74198" y1="71277" x2="85077" y2="87994"/>
                        <a14:foregroundMark x1="85077" y1="87994" x2="86332" y2="92553"/>
                        <a14:foregroundMark x1="85635" y1="80395" x2="92190" y2="98784"/>
                        <a14:foregroundMark x1="92190" y1="98784" x2="92190" y2="98784"/>
                        <a14:foregroundMark x1="5718" y1="84802" x2="4603" y2="97720"/>
                        <a14:foregroundMark x1="52022" y1="3647" x2="58159" y2="7295"/>
                        <a14:foregroundMark x1="48815" y1="4103" x2="56625" y2="4711"/>
                        <a14:foregroundMark x1="56625" y1="4711" x2="57322" y2="5623"/>
                        <a14:foregroundMark x1="51185" y1="4407" x2="58159" y2="5167"/>
                        <a14:foregroundMark x1="52022" y1="4103" x2="55509" y2="5319"/>
                        <a14:foregroundMark x1="18410" y1="70669" x2="20921" y2="69453"/>
                        <a14:foregroundMark x1="16876" y1="70669" x2="21478" y2="69149"/>
                        <a14:foregroundMark x1="17434" y1="70821" x2="19526" y2="691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921" y="0"/>
            <a:ext cx="6215921" cy="5994652"/>
          </a:xfrm>
          <a:prstGeom prst="rect">
            <a:avLst/>
          </a:prstGeom>
          <a:effectLst>
            <a:glow rad="228600">
              <a:srgbClr val="BCB8B1">
                <a:alpha val="40000"/>
              </a:srgbClr>
            </a:glow>
            <a:softEdge rad="3175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66EE5C-3307-E6C7-A5C8-E6FCCCAE470B}"/>
              </a:ext>
            </a:extLst>
          </p:cNvPr>
          <p:cNvSpPr txBox="1"/>
          <p:nvPr/>
        </p:nvSpPr>
        <p:spPr>
          <a:xfrm>
            <a:off x="8516864" y="119921"/>
            <a:ext cx="3550218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a-IN" sz="2800" dirty="0">
                <a:solidFill>
                  <a:srgbClr val="F4F3EE"/>
                </a:solidFill>
                <a:latin typeface="Anek Tamil Expanded ExtraBold" pitchFamily="2" charset="0"/>
                <a:cs typeface="Anek Tamil Expanded ExtraBold" pitchFamily="2" charset="0"/>
              </a:rPr>
              <a:t>வாழ்க்கையை மாற்றிய சவாரி</a:t>
            </a:r>
            <a:endParaRPr lang="en-IN" sz="2800" dirty="0">
              <a:solidFill>
                <a:srgbClr val="F4F3EE"/>
              </a:solidFill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15" name="Graphic 14" descr="South America with solid fill">
            <a:extLst>
              <a:ext uri="{FF2B5EF4-FFF2-40B4-BE49-F238E27FC236}">
                <a16:creationId xmlns:a16="http://schemas.microsoft.com/office/drawing/2014/main" id="{26C2E4B8-75C8-29FF-D482-033E564A5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8744" y="4613223"/>
            <a:ext cx="2380939" cy="212485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A8C8FE-1AB7-F377-1481-B2B2D7B9B0E9}"/>
              </a:ext>
            </a:extLst>
          </p:cNvPr>
          <p:cNvSpPr txBox="1"/>
          <p:nvPr/>
        </p:nvSpPr>
        <p:spPr>
          <a:xfrm>
            <a:off x="10122094" y="5702264"/>
            <a:ext cx="1635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3200" dirty="0">
                <a:ln>
                  <a:solidFill>
                    <a:srgbClr val="463F3A"/>
                  </a:solidFill>
                </a:ln>
                <a:solidFill>
                  <a:srgbClr val="F4F3EE"/>
                </a:solidFill>
                <a:latin typeface="Anek Tamil Expanded ExtraBold" pitchFamily="2" charset="0"/>
                <a:cs typeface="Anek Tamil Expanded ExtraBold" pitchFamily="2" charset="0"/>
              </a:rPr>
              <a:t>சிலி</a:t>
            </a:r>
            <a:endParaRPr lang="en-IN" sz="3200" dirty="0">
              <a:ln>
                <a:solidFill>
                  <a:srgbClr val="463F3A"/>
                </a:solidFill>
              </a:ln>
              <a:solidFill>
                <a:srgbClr val="F4F3EE"/>
              </a:solidFill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8B89C975-D73C-27E3-A5BA-0EC48FD423C3}"/>
              </a:ext>
            </a:extLst>
          </p:cNvPr>
          <p:cNvSpPr/>
          <p:nvPr/>
        </p:nvSpPr>
        <p:spPr>
          <a:xfrm>
            <a:off x="1045258" y="6062814"/>
            <a:ext cx="4122295" cy="727023"/>
          </a:xfrm>
          <a:prstGeom prst="homePlate">
            <a:avLst/>
          </a:prstGeom>
          <a:solidFill>
            <a:srgbClr val="463F3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800" b="1" dirty="0">
                <a:solidFill>
                  <a:srgbClr val="F4F3EE"/>
                </a:solidFill>
                <a:latin typeface="Anek Tamil Expanded ExtraBold" pitchFamily="2" charset="0"/>
                <a:cs typeface="Anek Tamil Expanded ExtraBold" pitchFamily="2" charset="0"/>
              </a:rPr>
              <a:t>வரின்னியா</a:t>
            </a:r>
            <a:endParaRPr lang="en-IN" sz="2800" b="1" dirty="0">
              <a:solidFill>
                <a:srgbClr val="F4F3EE"/>
              </a:solidFill>
              <a:latin typeface="Anek Tamil Expanded ExtraBold" pitchFamily="2" charset="0"/>
              <a:cs typeface="Anek Tamil Expand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549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B8351353-A6B5-07E6-AAA5-40F98838A4DC}"/>
              </a:ext>
            </a:extLst>
          </p:cNvPr>
          <p:cNvSpPr/>
          <p:nvPr/>
        </p:nvSpPr>
        <p:spPr>
          <a:xfrm>
            <a:off x="0" y="0"/>
            <a:ext cx="404734" cy="794479"/>
          </a:xfrm>
          <a:prstGeom prst="homePlate">
            <a:avLst/>
          </a:prstGeom>
          <a:solidFill>
            <a:srgbClr val="463F3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  <a:endParaRPr lang="en-IN" sz="2400" dirty="0"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4800C-B109-31E5-CABE-6C9A0C95B579}"/>
              </a:ext>
            </a:extLst>
          </p:cNvPr>
          <p:cNvSpPr txBox="1"/>
          <p:nvPr/>
        </p:nvSpPr>
        <p:spPr>
          <a:xfrm>
            <a:off x="4315326" y="76159"/>
            <a:ext cx="7731577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ஒரு ஊபர் வண்டியின் சவாரி அநேகரது வாழ்க்கையை மாற்றிய சம்பவம் இது.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பத்தொன்பது வயது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வரின்னியா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தான் படித்து வந்த சிலி அட்வென்ட்டிஸ்ட் பல்கலைக்கழகத்திற்கு ஒரு ஊபர் வண்டியில் பயணித்தாள். அவள் அந்த வண்டியில் இரண்டு நீளமான உலோக கம்பிகளை ஏற்றவே அது என்னவென்று ஓட்டுனர் விசாரித்தார். வரின்னியா பாத்பைண்டர் குழுவில் இருந்தாள்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அவை அக்குழுவின் கொடிகளைக் கட்டுவதற்குப் பயன்படுபவை.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“இந்தக் கம்பிகளை எதற்காகப் பயன்படுத்துகிறீர்கள்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?”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கேட்டார் 50 வயதைத் தாண்டிய அந்த ஓட்டுனர்.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“பாத்பைண்டர் குழு சார்பில் நடக்கிற விசேஷித்த கூட்டத்தில் பயன்படுத்துவதற்காக அவற்றைக் கொண்டு செல்கிறேன்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சொன்னாள்.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ஓட்டுனருக்கு ஒன்றும் புரியவில்லை. “பாத்பைண்டர் என்றால் என்ன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?”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கேட்டார்.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CD5B9-8BE0-9359-E9E1-2846B1490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749" y="689038"/>
            <a:ext cx="5165558" cy="54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04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8A52A4-24DD-3A5C-F006-CDF877523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A018E731-6A1A-F963-7597-E6C6250E7A65}"/>
              </a:ext>
            </a:extLst>
          </p:cNvPr>
          <p:cNvSpPr/>
          <p:nvPr/>
        </p:nvSpPr>
        <p:spPr>
          <a:xfrm>
            <a:off x="0" y="0"/>
            <a:ext cx="404734" cy="794479"/>
          </a:xfrm>
          <a:prstGeom prst="homePlate">
            <a:avLst/>
          </a:prstGeom>
          <a:solidFill>
            <a:srgbClr val="463F3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  <a:endParaRPr lang="en-IN" sz="2400" dirty="0"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6CE3E-E293-7E99-BD53-CF3CCA507CF0}"/>
              </a:ext>
            </a:extLst>
          </p:cNvPr>
          <p:cNvSpPr txBox="1"/>
          <p:nvPr/>
        </p:nvSpPr>
        <p:spPr>
          <a:xfrm>
            <a:off x="4315326" y="76159"/>
            <a:ext cx="7731577" cy="712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பள்ளிகளில் நடத்தப்படுகிற தேசிய மாணவர் படை போன்ற ஒன்றுதான்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பாத்பைண்டர் குழு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ஆனால் வேதாகமத்தை அடிப்படையாகக் கொண்டது என்று வரின்னியா விளக்கினாள்.</a:t>
            </a:r>
            <a:endParaRPr lang="en-US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“சுவிசேஷ ஊழியம் செய்வோம்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வெளிப்புற நடவடிக்கைகளிலும் ஈடுபடுவோம்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ஆனால் அந்த நடவடிக்கைகள் வேதாகமத்தை அடிப்படையாகக் கொண்டிருக்கும்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கூறினாள்.</a:t>
            </a:r>
            <a:endParaRPr lang="en-US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 ஓட்டுனர் அதுபற்றி அதிகம் அறிந்து கொள்ள விரும்பினார்.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“நீங்கள் எந்தச் சபையைச் சேர்ந்தவர்கள்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கேட்டார்.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“செவந்த்-டே அட்வென்ட்டிஸ்ட் சபை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”.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“நீங்கள் சிலி அட்வென்ட்டிஸ்ட் பல்கலைக்கழகத்தின் வளாகத்தில் வசிக்கிறீர்களா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?”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“ஆம்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நான் அங்குள்ள விடுதியில் வசிக்கிறேன்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”.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“அப்படியானால்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நீங்கள் ஒரு ஊழியக்காரியா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?”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“இல்லை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நான் ஒரு மாணவி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”.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அவர்களுடைய பேச்சு தேவன்பற்றியும் வேதாகமம்பற்றியும் திரும்பியது. 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 ஓட்டுனரின் வீட்டில் வேதாகமம் இருக்கிறதா என்று வரின்னியா கேட்டாள்.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022133-7FEA-8F1B-46A7-D2A3269DD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349" y="732416"/>
            <a:ext cx="4860758" cy="580866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69892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9955F7-13A9-0532-18D9-DF03C2BFB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F493285-E9F1-5BC0-A518-50B510761B86}"/>
              </a:ext>
            </a:extLst>
          </p:cNvPr>
          <p:cNvSpPr/>
          <p:nvPr/>
        </p:nvSpPr>
        <p:spPr>
          <a:xfrm>
            <a:off x="0" y="0"/>
            <a:ext cx="404734" cy="794479"/>
          </a:xfrm>
          <a:prstGeom prst="homePlate">
            <a:avLst/>
          </a:prstGeom>
          <a:solidFill>
            <a:srgbClr val="463F3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  <a:endParaRPr lang="en-IN" sz="2400" dirty="0"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21B792-E5CA-A0EB-00DC-709DCF89CC4C}"/>
              </a:ext>
            </a:extLst>
          </p:cNvPr>
          <p:cNvSpPr txBox="1"/>
          <p:nvPr/>
        </p:nvSpPr>
        <p:spPr>
          <a:xfrm>
            <a:off x="4347410" y="283908"/>
            <a:ext cx="7731577" cy="629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“இருக்கிறது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அடிக்கடி வாசிப்பேன். எனக்கு அது பிடிக்கும்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“நாம் இருவரும் சேர்ந்து வேத ஆராய்ச்சியில் ஈடுபட உங்களுக்கு விருப்பமா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?”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கேட்டாள்.</a:t>
            </a:r>
            <a:endParaRPr lang="en-US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அதற்குள்ளாக அவர்கள் இறங்கவேண்டிய சிலி அட்வென்ட்டிஸ்ட் பல்கலைக்கழகம் வந்தது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ஓட்டுனர்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வரின்னியாவையும் அந்தக் கம்பிகளையும் இறக்கிவிட்டுச் சென்றார். பிறகு சிறிது நாட்களில் வரின்னியா அந்த ஓட்டுனருடைய வீட்டிற்குச் சென்று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அவருக்கும் அவரது மனைவிக்கும் அவருடைய மகளுக்கும் வேதப்பாடம் நடத்தினாள்.</a:t>
            </a:r>
            <a:endParaRPr lang="en-US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 ஊபர் வண்டி சவாரி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 ஓட்டுனர் மற்றும் அவரது குடும்பத்தினரை மட்டும் மாற்றினதாக எண்ண வேண்டாம். அதில் பயணம் செய்த வரின்னியா மற்றும் அவரது பெற்றோரின் வாழ்க்கையையும் மாற்றியது.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வரின்னியாவில் பெற்றோர் தன் மகளின் பாதுகாப்பில் அதிக அளவு அக்கறை காட்டினார்கள்.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2DA31-3E0F-D3C4-1064-B42C833F5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94479"/>
            <a:ext cx="4924926" cy="569387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02590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043625-88BC-119F-6FC7-1A9FD716F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A8A6EFFA-FE2C-933F-E8BD-79F45754F590}"/>
              </a:ext>
            </a:extLst>
          </p:cNvPr>
          <p:cNvSpPr/>
          <p:nvPr/>
        </p:nvSpPr>
        <p:spPr>
          <a:xfrm>
            <a:off x="0" y="0"/>
            <a:ext cx="404734" cy="794479"/>
          </a:xfrm>
          <a:prstGeom prst="homePlate">
            <a:avLst/>
          </a:prstGeom>
          <a:solidFill>
            <a:srgbClr val="463F3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  <a:endParaRPr lang="en-IN" sz="2400" dirty="0"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C55F4-D132-BF0B-936D-47E3BC16ACB2}"/>
              </a:ext>
            </a:extLst>
          </p:cNvPr>
          <p:cNvSpPr txBox="1"/>
          <p:nvPr/>
        </p:nvSpPr>
        <p:spPr>
          <a:xfrm>
            <a:off x="4315325" y="0"/>
            <a:ext cx="7731577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அவள் பாத்பைண்டர் குழுவில் சேருவதிலும் அல்லது சிலி அட்வென்ட்டிஸ்ட்  பல்கலைக்கழகத்தில் சேருவதிலும் அவர்களுக்கு விருப்பமில்லை. பாத்பைண்டர் குழுவில் சேர்ந்தால்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வீட்டுப்பாடங்கள் செய்ய முடியாது என்றும்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சிலி அட்வென்ட்டிஸ்ட் பல்கலைக்கழகத்தில் சேர்ந்தால்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வீட்டிலிருந்து வெகு தொலைவிற்குச் செல்ல நேரிடும் என்றும் கருதினார்கள். சான்டியாகோவிலிருந்து சிலி அட்வென்ட்டிஸ்ட் பல்கலைக்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கழகத்திற்கு சுமார் 650 மைல்கள் (1040 கி.மீ).</a:t>
            </a:r>
            <a:endParaRPr lang="en-US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அதனால் வரின்னியா அவர்களுடைய உதவி இல்லாமல்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தான் சிலி அட்வென்ட்டிஸ்ட் பல்கலைக்கழகத்தில் சேர்ந்தாள். உதவித் தொகையை வைத்து கல்விக்கட்டணம் செலுத்தினாள். பல்கலைக் கழகத்தில் சேர்ந்த பிறகுதான் பாத்பைண்டர் குழுவில் சேர்ந்தாள்.</a:t>
            </a:r>
            <a:endParaRPr lang="en-US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தன் பெற்றோருடன் தன் உறவு சீராகவேண்டும் என்று பல வருடங்களாக ஜெபித்து வந்தாள்.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 அந்த ஊபர் வண்டி பயணம் பற்றி பெற்றோரிடம் சொன்னதும் அதிர்ச்சியடைந்தார்கள்.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13DD5D-83A9-A72B-82A2-F08448DDF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770" y="1181485"/>
            <a:ext cx="5181600" cy="491212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89746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45843F-3928-E186-6318-270546888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9229C163-63B4-92A0-0A32-5C8FECCDE976}"/>
              </a:ext>
            </a:extLst>
          </p:cNvPr>
          <p:cNvSpPr/>
          <p:nvPr/>
        </p:nvSpPr>
        <p:spPr>
          <a:xfrm>
            <a:off x="0" y="0"/>
            <a:ext cx="404734" cy="794479"/>
          </a:xfrm>
          <a:prstGeom prst="homePlate">
            <a:avLst/>
          </a:prstGeom>
          <a:solidFill>
            <a:srgbClr val="463F3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  <a:endParaRPr lang="en-IN" sz="2400" dirty="0"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38094-A40A-E939-002F-ED22A2E4E074}"/>
              </a:ext>
            </a:extLst>
          </p:cNvPr>
          <p:cNvSpPr txBox="1"/>
          <p:nvPr/>
        </p:nvSpPr>
        <p:spPr>
          <a:xfrm>
            <a:off x="4331367" y="76159"/>
            <a:ext cx="7731577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“உன்னால் எப்படி அவ்வாறு செய்ய முடிந்தது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?”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அம்மா கேட்டார்.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“தேவனுடயை உதவியாலும் பரிசுத்த ஆவியானவரின் உதவியாலும் முடிந்தது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என்றாள்.</a:t>
            </a:r>
            <a:endParaRPr lang="en-US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அவளுடைய பெற்றோர் அதன் பிறகு ஒன்றும் சொல்லவில்லை. அன்று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முதல் அவளிடம் வித்தியாசமாக நடந்துகொள்ள ஆரம்பித்தார்கள். ஒரு ஊபர் வண்டியின் ஓட்டுனருக்கு வேதபாடம் நடத்துமளவிற்கு தேவன் அவளைப் பயன்படுத்தியதால்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அவளுக்கு சுதந்தரத்தைக் கொடுத்தார்கள்.</a:t>
            </a:r>
            <a:endParaRPr lang="en-US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ஊபர் வண்டியில் மேற்கொண்ட ஒரு பயணம்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பலரது  வாழ்க்கையை மாற்றியது.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“என் பெற்றோரிடம் மாற்றத்தை கண்டபோது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அது தேவனாலும் பரிசுத்த ஆவியினாலும் மட்டுமே சாத்தியமானதைக் கண்டு கொண்டேன்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சொன்னாள்.</a:t>
            </a:r>
            <a:endParaRPr lang="en-US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இந்த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பதின்மூன்றாம் வாரக் காணிக்கையின் ஒரு பகுதி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வரின்னியா படித்து வருகிற சிலி அட்வென்ட்டிஸ்ட் பல்கலைக்கழகத்தில் இரண்டு திட்டங்களுக்காகப் பயன்படப்போகிறது. 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EAE3E-7D5D-0D95-E216-B006DDE44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9003" y="1155032"/>
            <a:ext cx="5133475" cy="500513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98356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2C4CC3-DE5C-DF8D-717F-AF66467E7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3914F-2ECD-558F-1744-8060209B3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071000" cy="68350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3F3FA1C-05FD-9B77-42CD-8C9F84CEFD74}"/>
              </a:ext>
            </a:extLst>
          </p:cNvPr>
          <p:cNvSpPr/>
          <p:nvPr/>
        </p:nvSpPr>
        <p:spPr>
          <a:xfrm>
            <a:off x="0" y="0"/>
            <a:ext cx="404734" cy="794479"/>
          </a:xfrm>
          <a:prstGeom prst="homePlate">
            <a:avLst/>
          </a:prstGeom>
          <a:solidFill>
            <a:srgbClr val="463F3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nek Tamil Expanded ExtraBold" pitchFamily="2" charset="0"/>
                <a:cs typeface="Anek Tamil Expanded ExtraBold" pitchFamily="2" charset="0"/>
              </a:rPr>
              <a:t>6</a:t>
            </a:r>
            <a:endParaRPr lang="en-IN" sz="2400" dirty="0"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10DA49-A463-9E32-959C-AFBEB15F3B49}"/>
              </a:ext>
            </a:extLst>
          </p:cNvPr>
          <p:cNvSpPr txBox="1"/>
          <p:nvPr/>
        </p:nvSpPr>
        <p:spPr>
          <a:xfrm>
            <a:off x="5053982" y="76159"/>
            <a:ext cx="7025723" cy="6705682"/>
          </a:xfrm>
          <a:prstGeom prst="rect">
            <a:avLst/>
          </a:prstGeom>
          <a:solidFill>
            <a:srgbClr val="BCB8B1">
              <a:alpha val="21000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ஒரு திட்டம்</a:t>
            </a:r>
            <a:r>
              <a:rPr lang="en-US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மேலும் 50 மாணவர்கள் தங்குவதற்கு வசதியாக ஒரு கட்டிடம் கட்டுவதாகும். தற்சமயம்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அந்தப் பல்கலைக்கழகத்தில் 3000 மாணவர்கள் படிக்கிறார்கள்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அவர்களில் பலர் அட்வென்ட்டிஸ்டுகள் கிடையாது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மேலும்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அவர்கள் பல்கலைக்கழக வளாகத்திற்கு வெளியே தங்கியிருக்கிறார்கள். புதிதாகக் கட்டப்படப்போகிற விடுதி எல்லா மாணவர்களுக்கும் உதவியாக இருக்கும்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இரண்டாவது திட்டம்</a:t>
            </a:r>
            <a:r>
              <a:rPr lang="en-US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அந்தப் பல்கலைக்கழகத்தில் அட்வென்டிஸ்ட் தன்னார்வ சேவை மையம் ஆரம்பிப்பதாகும்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அதன்மூலமாக ஒவ்வொரு வருடமும் உலகின் வெவ்வேறு பகுதிகளுக்கு 30 ஊழியர்களை அனுப்பி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வைக்க முடியும். மாணவர்களை அந்த ஊழியத்திற்காகப் பயிற்றுவிக்க 5 வகுப்பறைகளும்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250 பேர் அமரக்கூடிய வசதியுடன் ஒரு அரங்கமும் கட்டப்படப் போகிறது. </a:t>
            </a:r>
            <a:endParaRPr lang="en-US" dirty="0">
              <a:latin typeface="Anek Tamil" pitchFamily="2" charset="0"/>
              <a:cs typeface="Anek Tamil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ta-IN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உதாரத்துவமாகக் கொடுக்கப் போவதற்காக நன்றி.</a:t>
            </a:r>
            <a:endParaRPr lang="en-IN" dirty="0">
              <a:solidFill>
                <a:srgbClr val="FF0000"/>
              </a:solidFill>
              <a:highlight>
                <a:srgbClr val="FFFF00"/>
              </a:highlight>
              <a:latin typeface="Anek Tamil" pitchFamily="2" charset="0"/>
              <a:cs typeface="Anek Tami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87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579</Words>
  <Application>Microsoft Office PowerPoint</Application>
  <PresentationFormat>Panorámica</PresentationFormat>
  <Paragraphs>31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5" baseType="lpstr">
      <vt:lpstr>Anek Tamil</vt:lpstr>
      <vt:lpstr>Anek Tamil Expanded ExtraBold</vt:lpstr>
      <vt:lpstr>Anek Tamil Expanded Medium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J</dc:creator>
  <cp:lastModifiedBy>Sergio</cp:lastModifiedBy>
  <cp:revision>9</cp:revision>
  <dcterms:created xsi:type="dcterms:W3CDTF">2025-11-25T05:39:31Z</dcterms:created>
  <dcterms:modified xsi:type="dcterms:W3CDTF">2025-11-25T15:56:13Z</dcterms:modified>
</cp:coreProperties>
</file>