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1BF"/>
    <a:srgbClr val="8A817C"/>
    <a:srgbClr val="463F3A"/>
    <a:srgbClr val="F4F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48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968C-4AC1-ABB7-6E5E-760EB471C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D3506-328C-B4DD-4C55-7319FE8B9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BA5B-9C84-D343-54F7-352DF94E6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6862-76B6-4A0E-8AF9-78858ED0072D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C5645-4CD7-72E7-3DB6-DE2E2A756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99612-AF1F-7DA8-6CB2-1AC8F416A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CF03-4182-4B0B-9309-805EC75FB298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918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B77DE-66D1-9E57-DBC7-B8BE961CA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71BF2-05DC-BD2A-ABE6-BA6D1B260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B9C58-DCCD-CB23-8F2F-DB95942E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6862-76B6-4A0E-8AF9-78858ED0072D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D57B1-846F-3024-5492-D11D62D8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0B00D-6354-C46E-98DE-A8A3762C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CF03-4182-4B0B-9309-805EC75FB298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64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15CCF5-41D9-EECE-8A7E-D1427B827B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212E9-2DB0-1ABE-BA82-3E6F203B2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D7396-811F-864F-8118-87A44EC8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6862-76B6-4A0E-8AF9-78858ED0072D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8BBDF-9BCD-893D-0062-172FC3C2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FCE5D-227D-77CF-8E1E-074F3685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CF03-4182-4B0B-9309-805EC75FB298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918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2E356-0130-BAAA-525D-945731932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77E8A-ADA5-47D1-216B-DD0346A0A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42BFE-9030-51BF-0FA1-75A2A74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6862-76B6-4A0E-8AF9-78858ED0072D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70CA8-C749-D055-D73A-1F3394A4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1DCEE-85C5-0F6A-294B-31B529E4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CF03-4182-4B0B-9309-805EC75FB298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542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94DF-623D-2C50-0226-3252A012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60517-73F2-FF71-863E-863ECFC87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FDAA5-3109-76A7-87BD-58DAEF60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6862-76B6-4A0E-8AF9-78858ED0072D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A3296-E0AC-7296-6B4F-568DAC1C5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E61EE-3BE2-8C75-0A5E-61CD04B0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CF03-4182-4B0B-9309-805EC75FB298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711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4A865-1BF8-75B1-4092-61B049F4D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43C74-97AD-4594-31BD-0A16C1AE3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12AE6-8301-AA21-5CB0-245DE9DD5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480B6-5581-9C2A-6A44-2162F55D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6862-76B6-4A0E-8AF9-78858ED0072D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6166D-1761-1AE5-94E4-120B694D6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B6776-678D-53B7-6381-26ADFC34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CF03-4182-4B0B-9309-805EC75FB298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211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28229-E58F-2689-A4B5-97C29FBF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772FC-44C9-D2B9-0E74-6C54439D2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84E70-E6F9-CF36-643F-33578D5AA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7DB81-AD76-54E9-9DA1-C023CEABF2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C3C98-6F04-5F26-AC10-B47528D171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4E75C3-4452-7ACA-C836-51D1DD473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6862-76B6-4A0E-8AF9-78858ED0072D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7FB43-5C57-7BDE-39B6-B6E195B0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31C46E-C3A3-2C16-5F93-6E72EC01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CF03-4182-4B0B-9309-805EC75FB298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290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B1E63-2543-5D31-A387-CDE0E15F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4F214-12AB-1A8C-3BE8-DC7811C7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6862-76B6-4A0E-8AF9-78858ED0072D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288C2-6C69-D6D6-6FA5-A505EF3A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FAEFD-E1C8-11B7-14DA-0BF8B137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CF03-4182-4B0B-9309-805EC75FB298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14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DACBDB-E2AB-E7A6-5562-071CF878F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6862-76B6-4A0E-8AF9-78858ED0072D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FAEB7-4F47-2086-ACB6-66196755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B27BE-9CBE-DDE0-182E-7D56B5C9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CF03-4182-4B0B-9309-805EC75FB298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87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0674-DA76-2F6E-3480-8C47CC7B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81E69-226B-4A61-641B-C88DF5785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0A3B8-205A-BE6E-11A9-9DE8E0D7C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3A319-4ECA-5BF5-A827-692F0052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6862-76B6-4A0E-8AF9-78858ED0072D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DE485-3BD2-B743-9383-25CCB8EC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3B484-61FE-D1A1-10E0-38DEF26D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CF03-4182-4B0B-9309-805EC75FB298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486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2F05E-8FF4-B88A-C970-71698D77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30D4A-6906-0F76-4AAE-E3398F2259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EE805-2D72-B83E-684E-6D7F927C5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A95EB-0A20-0EA3-BFD9-2043D67D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6862-76B6-4A0E-8AF9-78858ED0072D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9B93A-46C9-690F-34DC-D51F33B3C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C964B-FE16-5DF2-5B1B-7E781AAB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CF03-4182-4B0B-9309-805EC75FB298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986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FB84B-A5E1-FB9E-88D0-360E2CFF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14C0D-C975-8284-7FE0-3F392503E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7571F-D42B-3564-7BF6-8E36AD151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416862-76B6-4A0E-8AF9-78858ED0072D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810B6-E3DF-BDD1-14B9-917E82A9B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178AE-38C9-28EC-A81C-1A2F77116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88CF03-4182-4B0B-9309-805EC75FB298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339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3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3854BE16-090E-F6DC-8A75-0EA63C93D3A5}"/>
              </a:ext>
            </a:extLst>
          </p:cNvPr>
          <p:cNvSpPr/>
          <p:nvPr/>
        </p:nvSpPr>
        <p:spPr>
          <a:xfrm>
            <a:off x="444708" y="667466"/>
            <a:ext cx="11302584" cy="5746400"/>
          </a:xfrm>
          <a:prstGeom prst="snip2DiagRect">
            <a:avLst>
              <a:gd name="adj1" fmla="val 0"/>
              <a:gd name="adj2" fmla="val 7276"/>
            </a:avLst>
          </a:prstGeom>
          <a:solidFill>
            <a:srgbClr val="F4F3EE"/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/>
              <a:t>மோஹப்</a:t>
            </a:r>
            <a:endParaRPr lang="en-IN"/>
          </a:p>
        </p:txBody>
      </p:sp>
      <p:sp>
        <p:nvSpPr>
          <p:cNvPr id="10" name="Decagon 9">
            <a:extLst>
              <a:ext uri="{FF2B5EF4-FFF2-40B4-BE49-F238E27FC236}">
                <a16:creationId xmlns:a16="http://schemas.microsoft.com/office/drawing/2014/main" id="{93DCF5B6-CBE6-ED3A-7DBB-3DD44A5D8C90}"/>
              </a:ext>
            </a:extLst>
          </p:cNvPr>
          <p:cNvSpPr/>
          <p:nvPr/>
        </p:nvSpPr>
        <p:spPr>
          <a:xfrm>
            <a:off x="104932" y="552050"/>
            <a:ext cx="6100995" cy="5536539"/>
          </a:xfrm>
          <a:prstGeom prst="decagon">
            <a:avLst/>
          </a:prstGeom>
          <a:solidFill>
            <a:srgbClr val="463F3A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87A33E-B1C1-9811-54BF-0ED48D3EF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87" b="99401" l="668" r="99332">
                        <a14:foregroundMark x1="45434" y1="6587" x2="56347" y2="7485"/>
                        <a14:foregroundMark x1="31849" y1="77844" x2="20045" y2="91317"/>
                        <a14:foregroundMark x1="20045" y1="91317" x2="77283" y2="97305"/>
                        <a14:foregroundMark x1="77283" y1="97305" x2="84633" y2="83533"/>
                        <a14:foregroundMark x1="84633" y1="83533" x2="73497" y2="69760"/>
                        <a14:foregroundMark x1="73497" y1="69760" x2="43207" y2="64671"/>
                        <a14:foregroundMark x1="43207" y1="64671" x2="25835" y2="88024"/>
                        <a14:foregroundMark x1="24944" y1="77844" x2="13808" y2="94910"/>
                        <a14:foregroundMark x1="13808" y1="94910" x2="97996" y2="97904"/>
                        <a14:foregroundMark x1="83964" y1="83533" x2="98664" y2="96108"/>
                        <a14:foregroundMark x1="98664" y1="96108" x2="98664" y2="96108"/>
                        <a14:foregroundMark x1="85746" y1="78743" x2="93541" y2="82036"/>
                        <a14:foregroundMark x1="82851" y1="75449" x2="99332" y2="83234"/>
                        <a14:foregroundMark x1="99332" y1="83234" x2="99332" y2="83234"/>
                        <a14:foregroundMark x1="16704" y1="82635" x2="12249" y2="92814"/>
                        <a14:foregroundMark x1="12918" y1="78443" x2="5568" y2="91916"/>
                        <a14:foregroundMark x1="5568" y1="91916" x2="4677" y2="99401"/>
                        <a14:foregroundMark x1="6236" y1="91018" x2="668" y2="99401"/>
                      </a14:backgroundRemoval>
                    </a14:imgEffect>
                  </a14:imgLayer>
                </a14:imgProps>
              </a:ext>
            </a:extLst>
          </a:blip>
          <a:srcRect l="4097" r="5461"/>
          <a:stretch>
            <a:fillRect/>
          </a:stretch>
        </p:blipFill>
        <p:spPr>
          <a:xfrm>
            <a:off x="637081" y="1237589"/>
            <a:ext cx="5036695" cy="416545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188D39-D5DF-DF28-1E1F-5C894149D961}"/>
              </a:ext>
            </a:extLst>
          </p:cNvPr>
          <p:cNvSpPr txBox="1"/>
          <p:nvPr/>
        </p:nvSpPr>
        <p:spPr>
          <a:xfrm>
            <a:off x="3245367" y="137653"/>
            <a:ext cx="643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400" dirty="0">
                <a:solidFill>
                  <a:srgbClr val="F4F3EE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nek Tamil Expanded ExtraBold" pitchFamily="2" charset="0"/>
                <a:cs typeface="Anek Tamil Expanded ExtraBold" pitchFamily="2" charset="0"/>
              </a:rPr>
              <a:t>வாழ்நாள் முழுவதும் தேவபணி</a:t>
            </a:r>
            <a:endParaRPr lang="en-IN" sz="2400" dirty="0">
              <a:solidFill>
                <a:srgbClr val="F4F3EE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7A0E8C-742F-6489-D2AB-9A822275133E}"/>
              </a:ext>
            </a:extLst>
          </p:cNvPr>
          <p:cNvSpPr/>
          <p:nvPr/>
        </p:nvSpPr>
        <p:spPr>
          <a:xfrm>
            <a:off x="6096000" y="1454046"/>
            <a:ext cx="5036695" cy="1499016"/>
          </a:xfrm>
          <a:prstGeom prst="rect">
            <a:avLst/>
          </a:prstGeom>
          <a:solidFill>
            <a:srgbClr val="463F3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</a:t>
            </a:r>
            <a:r>
              <a:rPr lang="ta-IN" sz="2000" dirty="0">
                <a:latin typeface="Anek Tamil Expanded SemiBold" pitchFamily="2" charset="0"/>
                <a:cs typeface="Anek Tamil Expanded SemiBold" pitchFamily="2" charset="0"/>
              </a:rPr>
              <a:t>ஜனவரி 31</a:t>
            </a:r>
            <a:r>
              <a:rPr lang="en-US" sz="2000" dirty="0">
                <a:latin typeface="Anek Tamil Expanded SemiBold" pitchFamily="2" charset="0"/>
                <a:cs typeface="Anek Tamil Expanded SemiBold" pitchFamily="2" charset="0"/>
              </a:rPr>
              <a:t>, </a:t>
            </a:r>
            <a:r>
              <a:rPr lang="ta-IN" sz="2000" dirty="0">
                <a:latin typeface="Anek Tamil Expanded SemiBold" pitchFamily="2" charset="0"/>
                <a:cs typeface="Anek Tamil Expanded SemiBold" pitchFamily="2" charset="0"/>
              </a:rPr>
              <a:t>வாரம் 5</a:t>
            </a:r>
            <a:endParaRPr lang="en-IN" dirty="0">
              <a:latin typeface="Anek Tamil Expanded SemiBold" pitchFamily="2" charset="0"/>
              <a:cs typeface="Anek Tamil Expanded SemiBold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8E18B5-ED17-DE9D-8112-1412BE5A65BB}"/>
              </a:ext>
            </a:extLst>
          </p:cNvPr>
          <p:cNvSpPr/>
          <p:nvPr/>
        </p:nvSpPr>
        <p:spPr>
          <a:xfrm>
            <a:off x="6096000" y="1454045"/>
            <a:ext cx="1489023" cy="1499015"/>
          </a:xfrm>
          <a:prstGeom prst="rect">
            <a:avLst/>
          </a:prstGeom>
          <a:solidFill>
            <a:srgbClr val="8A817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1939A6-69DA-7A8B-7418-AF6AF150013F}"/>
              </a:ext>
            </a:extLst>
          </p:cNvPr>
          <p:cNvSpPr/>
          <p:nvPr/>
        </p:nvSpPr>
        <p:spPr>
          <a:xfrm>
            <a:off x="6150964" y="3739638"/>
            <a:ext cx="5036695" cy="1499016"/>
          </a:xfrm>
          <a:prstGeom prst="rect">
            <a:avLst/>
          </a:prstGeom>
          <a:solidFill>
            <a:srgbClr val="463F3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4F3EE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nek Tamil Expanded ExtraBold" pitchFamily="2" charset="0"/>
                <a:cs typeface="Anek Tamil Expanded ExtraBold" pitchFamily="2" charset="0"/>
              </a:rPr>
              <a:t>             </a:t>
            </a:r>
            <a:r>
              <a:rPr lang="ta-IN" sz="2400" dirty="0">
                <a:solidFill>
                  <a:srgbClr val="F4F3EE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nek Tamil Expanded ExtraBold" pitchFamily="2" charset="0"/>
                <a:cs typeface="Anek Tamil Expanded ExtraBold" pitchFamily="2" charset="0"/>
              </a:rPr>
              <a:t>ஃபிஜி</a:t>
            </a:r>
            <a:endParaRPr lang="en-IN" sz="2400" dirty="0">
              <a:solidFill>
                <a:srgbClr val="F4F3EE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8826A6-469D-D7C9-2FD0-6080DCC54EE6}"/>
              </a:ext>
            </a:extLst>
          </p:cNvPr>
          <p:cNvSpPr/>
          <p:nvPr/>
        </p:nvSpPr>
        <p:spPr>
          <a:xfrm>
            <a:off x="6150965" y="3739639"/>
            <a:ext cx="1543986" cy="1499015"/>
          </a:xfrm>
          <a:prstGeom prst="rect">
            <a:avLst/>
          </a:prstGeom>
          <a:solidFill>
            <a:srgbClr val="8A817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Graphic 17" descr="Monthly calendar with solid fill">
            <a:extLst>
              <a:ext uri="{FF2B5EF4-FFF2-40B4-BE49-F238E27FC236}">
                <a16:creationId xmlns:a16="http://schemas.microsoft.com/office/drawing/2014/main" id="{CF713071-8901-6B77-FE51-2CF17590A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3311" y="1774530"/>
            <a:ext cx="914400" cy="914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Graphic 19" descr="Earth Globe - Asia with solid fill">
            <a:extLst>
              <a:ext uri="{FF2B5EF4-FFF2-40B4-BE49-F238E27FC236}">
                <a16:creationId xmlns:a16="http://schemas.microsoft.com/office/drawing/2014/main" id="{D880862D-7C22-80A0-0BCB-10052407E1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48268" y="4063623"/>
            <a:ext cx="914400" cy="914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A0A1F46-3F6A-0FE5-B7CC-3E416F8D419D}"/>
              </a:ext>
            </a:extLst>
          </p:cNvPr>
          <p:cNvSpPr txBox="1"/>
          <p:nvPr/>
        </p:nvSpPr>
        <p:spPr>
          <a:xfrm>
            <a:off x="2453388" y="5620411"/>
            <a:ext cx="1603947" cy="400110"/>
          </a:xfrm>
          <a:prstGeom prst="rect">
            <a:avLst/>
          </a:prstGeom>
          <a:solidFill>
            <a:srgbClr val="F4F3EE"/>
          </a:solidFill>
        </p:spPr>
        <p:txBody>
          <a:bodyPr wrap="square" rtlCol="0">
            <a:spAutoFit/>
          </a:bodyPr>
          <a:lstStyle/>
          <a:p>
            <a:r>
              <a:rPr lang="ta-IN" sz="2000" dirty="0">
                <a:solidFill>
                  <a:srgbClr val="463F3A"/>
                </a:solidFill>
                <a:latin typeface="Anek Tamil Expanded ExtraBold" pitchFamily="2" charset="0"/>
                <a:cs typeface="Anek Tamil Expanded ExtraBold" pitchFamily="2" charset="0"/>
              </a:rPr>
              <a:t>மோஹப்</a:t>
            </a:r>
            <a:endParaRPr lang="en-IN" sz="2000" dirty="0">
              <a:solidFill>
                <a:srgbClr val="463F3A"/>
              </a:solidFill>
              <a:latin typeface="Anek Tamil Expanded ExtraBold" pitchFamily="2" charset="0"/>
              <a:cs typeface="Anek Tamil Expanded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9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63A9B114-3B5C-7531-F483-25802489C7B3}"/>
              </a:ext>
            </a:extLst>
          </p:cNvPr>
          <p:cNvSpPr/>
          <p:nvPr/>
        </p:nvSpPr>
        <p:spPr>
          <a:xfrm>
            <a:off x="0" y="1"/>
            <a:ext cx="464695" cy="359764"/>
          </a:xfrm>
          <a:prstGeom prst="snip2DiagRect">
            <a:avLst/>
          </a:prstGeom>
          <a:solidFill>
            <a:srgbClr val="463F3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nek Tamil Expanded ExtraBold" pitchFamily="2" charset="0"/>
                <a:cs typeface="Anek Tamil Expanded ExtraBold" pitchFamily="2" charset="0"/>
              </a:rPr>
              <a:t>1</a:t>
            </a:r>
            <a:endParaRPr lang="en-IN" dirty="0"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A88831-9645-4483-4001-AC0CC2AB6171}"/>
              </a:ext>
            </a:extLst>
          </p:cNvPr>
          <p:cNvSpPr txBox="1"/>
          <p:nvPr/>
        </p:nvSpPr>
        <p:spPr>
          <a:xfrm>
            <a:off x="4272196" y="76159"/>
            <a:ext cx="7779895" cy="67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சூரியன் உதிக்கிற நேரத்தில் </a:t>
            </a:r>
            <a:r>
              <a:rPr lang="ta-IN" b="1" dirty="0">
                <a:solidFill>
                  <a:srgbClr val="FF0000"/>
                </a:solidFill>
                <a:latin typeface="Anek Tamil" pitchFamily="2" charset="0"/>
                <a:cs typeface="Anek Tamil" pitchFamily="2" charset="0"/>
              </a:rPr>
              <a:t>மோஹப்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 எழுந்துவிடுவார். 77 வயதிலும் ஓர் ஒழுங்கைக் கடைப்பிடித்தார்: விடிவதற்கு முன்னரே எழும்புவார்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சிறிய ஜெபம் ஏறெடுப்பார்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நேரடியாக தன் மேசையில் அமர்வார்.</a:t>
            </a:r>
            <a:endParaRPr lang="en-IN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“நான்தான் வேலைக்கு முதல் ஆளாகச் செல்லவேண்டும். என்னுடைய சிறந்த நேரங்கள் தேவனுக்குச் சொந்தமானவை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சிரித்தவாறே சொல்கிறார்.</a:t>
            </a:r>
            <a:endParaRPr lang="en-IN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ஃபிஜியில் உள்ள ரா என்கிற மலைப்பாங்கான பகுதியில் வளர்ந்தவர் மோஹப். சபைப்போதகரான அவருடைய அப்பா மீன் வலைகளைச் செப்பனிடவும்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ஆலயத்தைப் பெருக்கி சுத்தம் செய்யவும்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ஒவ்வொருவரையும் பெயர்ச்சொல்லி வரவேற்கவும் சொல்லிக்கொடுத்தார். “ஆலயத்திற்கு வருகிறவர்களுக்கு அப்பா சேவை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செய்வதைப் பார்த்திருக்கிறேன். அவ்வாறுதான் நானும் வாழவேண்டும் என்று முடிவு செய்தேன்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சொன்னார்.</a:t>
            </a:r>
            <a:endParaRPr lang="en-IN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ஃபுல்டன் பல்கலைக்கழகத்தில் படித்தார்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;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அது மலை அரளி மரங்கள் நிறைந்த வளாகமுடைய பல்கலைக்கழகம். படிப்பு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.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E57DEC-897B-5077-6B73-E2A72E452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21088" y="919808"/>
            <a:ext cx="5179068" cy="517070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5177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272E49-24F6-D4B6-66F6-509EECE28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74562D06-C087-F2A6-AC91-1C432EDF3C4B}"/>
              </a:ext>
            </a:extLst>
          </p:cNvPr>
          <p:cNvSpPr/>
          <p:nvPr/>
        </p:nvSpPr>
        <p:spPr>
          <a:xfrm>
            <a:off x="0" y="1"/>
            <a:ext cx="464695" cy="359764"/>
          </a:xfrm>
          <a:prstGeom prst="snip2DiagRect">
            <a:avLst/>
          </a:prstGeom>
          <a:solidFill>
            <a:srgbClr val="463F3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nek Tamil Expanded ExtraBold" pitchFamily="2" charset="0"/>
                <a:cs typeface="Anek Tamil Expanded ExtraBold" pitchFamily="2" charset="0"/>
              </a:rPr>
              <a:t>2</a:t>
            </a:r>
            <a:endParaRPr lang="en-IN" dirty="0"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DF780-CABE-BE25-14DF-9F7520897699}"/>
              </a:ext>
            </a:extLst>
          </p:cNvPr>
          <p:cNvSpPr txBox="1"/>
          <p:nvPr/>
        </p:nvSpPr>
        <p:spPr>
          <a:xfrm>
            <a:off x="4257205" y="76159"/>
            <a:ext cx="7779895" cy="67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மாணவர்களுக்கான அச்சகத்தில்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கனமான உருளைகளை உருட்டுகிற வேலையைச் செய்தார். விரல்களில் எப்போதும் மை கறை இருக்கும்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;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இருதயம் நம்பிக்கையால் நிறைந்திருந்தது. 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திருச்சபையின் பிரசங்கமேடை அருகே முழங்காலிட்டு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தனக்கு துணையாக பக்தியுள்ள ஒரு பெண்ணைத் தரும்படி வேண்டினார்: ‘உம்மை நேசிக்கிற ஒரு பெண்ணை எனக்குத் தாரும்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’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ஜெபித்தார்.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தேவன் பதிலளித்தார். அச்சுப் பணிக்குமுன் எழுத்துக்களைத் திருத்துகிற வேலைசெய்த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மிகவும் அன்பான குணமுள்ள மேரே என்கிற பெண்னைத் திருமணம் செய்தார். தேவன் வழிநடத்துகிற இடங்களுக்குச் செல்ல ஆயத்தமாக இருப்பதாக அந்தத் தம்பதியர்  பொருத்தனை பண்ணினார்கள்.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சுவாவில் உள்ள டிரான்ஸ்- பசிஃபிக் வெளியீட்டு நிறுவனத்தில் முதன்முதலாக பணிக்கு அமர்த்தப்பட்டார்கள். மோஹப் காலையிலேயே சுவிசேஷப் பிரதிகளை மிகவும் கவனமுடன் அச்சிடுவார்.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A1749-0560-9746-CCE5-B1EDDEF51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8407" r="18053"/>
          <a:stretch>
            <a:fillRect/>
          </a:stretch>
        </p:blipFill>
        <p:spPr>
          <a:xfrm>
            <a:off x="-854439" y="476779"/>
            <a:ext cx="5381469" cy="590444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6747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F55F23-2B76-46EB-AFF6-303343F8D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75450496-399B-8365-E256-41002574DA45}"/>
              </a:ext>
            </a:extLst>
          </p:cNvPr>
          <p:cNvSpPr/>
          <p:nvPr/>
        </p:nvSpPr>
        <p:spPr>
          <a:xfrm>
            <a:off x="0" y="1"/>
            <a:ext cx="464695" cy="359764"/>
          </a:xfrm>
          <a:prstGeom prst="snip2DiagRect">
            <a:avLst/>
          </a:prstGeom>
          <a:solidFill>
            <a:srgbClr val="463F3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nek Tamil Expanded ExtraBold" pitchFamily="2" charset="0"/>
                <a:cs typeface="Anek Tamil Expanded ExtraBold" pitchFamily="2" charset="0"/>
              </a:rPr>
              <a:t>3</a:t>
            </a:r>
            <a:endParaRPr lang="en-IN" dirty="0"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CF95EA-759E-371B-490C-893DC5D5BE4C}"/>
              </a:ext>
            </a:extLst>
          </p:cNvPr>
          <p:cNvSpPr txBox="1"/>
          <p:nvPr/>
        </p:nvSpPr>
        <p:spPr>
          <a:xfrm>
            <a:off x="4257205" y="76159"/>
            <a:ext cx="7779895" cy="67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மோஹப் ஒரு போதகராக விரும்புவதாக அச்சகத்தின் மேலாளர் கேள்விப்பட்டார்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அதில் அவருக்கு சம்மதம் இல்லை.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“அச்சகத்திலேயே வேலை செய்யுங்கள். நீங்கள் அச்சிடுகிற ஒவ்வொரு பக்கமும் எந்தப் பிரசங்கத்தையும்விட அதிக தூரத்திற்குச் செல்லக்கூடியது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சொன்னார்.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அந்த வார்த்தைகள் மோஹபைத் தொட்டன. “அமைதியான என்னைப் போன்ற ஒருவர்கூட நம்பிக்கையைப் பரப்பமுடிகிறது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சொல்லுகிறார்.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மோஹப் அந்த அச்சகத்தில் ஒன்பது வருடங்கள் வேலை செய்தார். கடின வேலையால் இயந்திரப் பணியாளர்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மேற்பார்வையாளர்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நிதி அலுவலர் என பணியில் உயர்வு பெற்றார். ஒவ்வொரு படியிலும் தேவனே தன்னை உயரஉயரக் கொண்டு சென்றதை உணர்ந்தார்.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1978இல்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அச்சகங்களில் பணி நடைபெறவில்லை. யூனியன் அச்சகத்தை மூடியது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ஃபுல்டன் கல்லூரியில் கணக்குவழக்குகளைப் பார்க்கிற பணியில் மோஹபை நியமித்தது. </a:t>
            </a:r>
            <a:endParaRPr lang="en-IN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DFA60C-021C-1396-3EFF-4018FE77E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73" y="715306"/>
            <a:ext cx="4574755" cy="542738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3472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BC8C56-8B40-CBA9-4D9E-E46AF690D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AD5EF942-C01C-0CF2-C6EA-9E55B95F5E51}"/>
              </a:ext>
            </a:extLst>
          </p:cNvPr>
          <p:cNvSpPr/>
          <p:nvPr/>
        </p:nvSpPr>
        <p:spPr>
          <a:xfrm>
            <a:off x="0" y="1"/>
            <a:ext cx="464695" cy="359764"/>
          </a:xfrm>
          <a:prstGeom prst="snip2DiagRect">
            <a:avLst/>
          </a:prstGeom>
          <a:solidFill>
            <a:srgbClr val="463F3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nek Tamil Expanded ExtraBold" pitchFamily="2" charset="0"/>
                <a:cs typeface="Anek Tamil Expanded ExtraBold" pitchFamily="2" charset="0"/>
              </a:rPr>
              <a:t>4</a:t>
            </a:r>
            <a:endParaRPr lang="en-IN" dirty="0"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60C24-D8C6-E5DE-A7A9-4EAC00495D8E}"/>
              </a:ext>
            </a:extLst>
          </p:cNvPr>
          <p:cNvSpPr txBox="1"/>
          <p:nvPr/>
        </p:nvSpPr>
        <p:spPr>
          <a:xfrm>
            <a:off x="4257205" y="76159"/>
            <a:ext cx="7779895" cy="67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அந்தக் குடும்பத்தினர் தங்களிடமிருந்த கொஞ்ச சாமான்களை எடுத்துக்கொண்டு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மலைப்பகுதியிலிருந்த பல்கலைக்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கலகத்திற்கு காரில் சென்றார்கள். அங்கு தங்களுக்கு சிறப்பான வீடு இருக்கும் என்று எதிர்பார்த்தார்கள். மாறாக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அவர்களுக்கு ஒதுக்கப்பட்ட வீடு ஒழுகியது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;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சுவர்கள் உடைந்திருந்தன.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மேரே அழுதார்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;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“நாம் மீண்டும் சுவாவுக்கே செல்வோம்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சொன்னார்.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மோஹப் அவரை அரவணைத் தக்கொண்டு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“நாம் இங்கு சொகுசாக வாழ்வதற்காக வரவில்லை. கர்த்தருக்காகப் பணிசெய்வதற்கு வந்தோம்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கூறினார்.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அந்தத் தம்பதியர் சுவர்களைச் சுரண்டி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செப்பனிட்டு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சுத்தமாக்கினார்கள். இப்போது பார்ப்பதற்கு வீடு அழகாக இருந்தது. காலப்போக்கில் தலைவர்கள் வந்து தங்குகிற ஓர் இடமாக அது மாறியது. “மிகவும் மோசன ஒரு வீட்டை தேவன் மிகவும் சிறப்பான ஒரு வீடாக மாற்றினார்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மேரே சிரித்தவாறே சொன்னார்.</a:t>
            </a:r>
            <a:endParaRPr lang="en-IN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E7745-D8C3-BB4B-EC98-334C94039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10264"/>
            <a:ext cx="4646951" cy="582288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8398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B925A5-8304-4C3E-8792-59531A85C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FAF15D28-DC7A-BFA1-E06D-C7CB399EB5F0}"/>
              </a:ext>
            </a:extLst>
          </p:cNvPr>
          <p:cNvSpPr/>
          <p:nvPr/>
        </p:nvSpPr>
        <p:spPr>
          <a:xfrm>
            <a:off x="0" y="1"/>
            <a:ext cx="464695" cy="359764"/>
          </a:xfrm>
          <a:prstGeom prst="snip2DiagRect">
            <a:avLst/>
          </a:prstGeom>
          <a:solidFill>
            <a:srgbClr val="463F3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nek Tamil Expanded ExtraBold" pitchFamily="2" charset="0"/>
                <a:cs typeface="Anek Tamil Expanded ExtraBold" pitchFamily="2" charset="0"/>
              </a:rPr>
              <a:t>5</a:t>
            </a:r>
            <a:endParaRPr lang="en-IN" dirty="0"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7531D-3F8F-AFFA-65DF-2407D9856099}"/>
              </a:ext>
            </a:extLst>
          </p:cNvPr>
          <p:cNvSpPr txBox="1"/>
          <p:nvPr/>
        </p:nvSpPr>
        <p:spPr>
          <a:xfrm>
            <a:off x="4257205" y="76159"/>
            <a:ext cx="7779895" cy="67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வருடங்கள் கடந்தன. மாணவர்கள் அவர்களிடம் ஆலோசனை கேட்பதற்கா வர ஆரம்பித்தார்கள். கணக்குவழக்குகளை மிகவும் சரியாகப் பார்த்துவந்தார்.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ஒரு மதியவேளையில்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டஹிடி தீவைச் சேர்ந்த ஒரு முன்னாள் மாணவன்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ஸ்டைலான உடையணிந்து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அங்கு வந்தான்.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“நான் ஒரு தொழில் தொடங்குகிறேன். அதை நீங்கள் கவனிக்க வேண்டும். உங்களுக்கு மூன்று மடங்கு சம்பளமும்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ஒரு காரும்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ஒரு புதிய வீடும் தருகிறேன்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சொன்னான்.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அது அற்புதமான சலுகைதான்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ஆனாலும் மோஹபிடமும் எந்தத் தயக்கமும் இல்லை. மிகவும் உறுதியாகப் பேசினார்.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“நான் ஓய்வுபெறுகிற வரையிலும் தேவனுக்குச் சேவைசெய்யத் தீர்மானித்திருக்கிறேன். பணத்தால் அதை மாற்றமுடியாது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  சொன்னார்.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வந்தவருக்கு என்ன சொல்வதென்று தெரியவில்லை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அடுத்த நாளே ஃபிஜிக்குப் புறப்பட்டுவிட்டார்.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ஒவ்வொரு சோதனையும் நான் தேவனை உறுதியாகச் சார்ந்திருப்பதற்கு உதவியது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சொன்னார். </a:t>
            </a:r>
            <a:endParaRPr lang="en-IN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039554-E333-E929-E2EA-F93C6264D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89546"/>
            <a:ext cx="4267198" cy="589863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5439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FEBB4-AFBE-BF49-5BFF-5FCEED1D6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3A7034-3825-296C-A7AF-DC4875D657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804"/>
          <a:stretch>
            <a:fillRect/>
          </a:stretch>
        </p:blipFill>
        <p:spPr>
          <a:xfrm>
            <a:off x="-269823" y="-133701"/>
            <a:ext cx="6629994" cy="407611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87E007D8-398A-E311-2B37-B035A866B1A9}"/>
              </a:ext>
            </a:extLst>
          </p:cNvPr>
          <p:cNvSpPr/>
          <p:nvPr/>
        </p:nvSpPr>
        <p:spPr>
          <a:xfrm>
            <a:off x="0" y="1"/>
            <a:ext cx="464695" cy="359764"/>
          </a:xfrm>
          <a:prstGeom prst="snip2DiagRect">
            <a:avLst/>
          </a:prstGeom>
          <a:solidFill>
            <a:srgbClr val="463F3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nek Tamil Expanded ExtraBold" pitchFamily="2" charset="0"/>
                <a:cs typeface="Anek Tamil Expanded ExtraBold" pitchFamily="2" charset="0"/>
              </a:rPr>
              <a:t>6</a:t>
            </a:r>
            <a:endParaRPr lang="en-IN" dirty="0"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8E2F5D-E5AA-5111-D9CE-11DE0C34A8F2}"/>
              </a:ext>
            </a:extLst>
          </p:cNvPr>
          <p:cNvSpPr txBox="1"/>
          <p:nvPr/>
        </p:nvSpPr>
        <p:spPr>
          <a:xfrm>
            <a:off x="5891135" y="76159"/>
            <a:ext cx="6145966" cy="6705682"/>
          </a:xfrm>
          <a:prstGeom prst="rect">
            <a:avLst/>
          </a:prstGeom>
          <a:solidFill>
            <a:srgbClr val="C5C1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52 ஆண்டுகள் அங்கு பணியாற்றி முடித்தார். சுவாவில் முன்பு அச்சகத்தில் வேலைசெய்தபோது சுறுசுறுப்பான இளைஞனாக இருந்தார்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ஆனால் இப்போது முதுமை காரணமாக அவ்வாறு வேலை செய்ய முடியாவிட்டாலும்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மிகுந்த மகிழ்ச்சியாக இருக்கிறார். மனைவி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மகள்கள்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பேரப்பிள்ளைகள் என அவரது வாழ்க்கை சந்தோஷமாகக் கழிகிறது.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இளைய தலைமுறையினருக்கு அவர் சொல்லுகிற செய்தி என்ன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?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“ஒவ்வொரு காலை நேரத்திலும்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ஒவ்வொரு தீர்மானத்திலும் தேவனுக்கு முதலிடம் கொடுக்க வேண்டும். பழைய வீடாக இருக்கலாம்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அச்சகப்பணி போன்ற ஒரு சிறிய பணியாக இருக்கலாம்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தேவனுக்கு முதலிடம் கொடுத்தால்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நீங்கள் இருக்கவேண்டிய உயரத்திற்கு அவர் உங்களை உயர்த்துவார்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சொன்னார்.</a:t>
            </a:r>
            <a:endParaRPr lang="en-IN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5B2BA-743B-F68C-7CE1-E08711586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894" y="3105807"/>
            <a:ext cx="5941101" cy="375219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819826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598</Words>
  <Application>Microsoft Office PowerPoint</Application>
  <PresentationFormat>Panorámica</PresentationFormat>
  <Paragraphs>32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Anek Tamil</vt:lpstr>
      <vt:lpstr>Anek Tamil Expanded ExtraBold</vt:lpstr>
      <vt:lpstr>Anek Tamil Expanded SemiBold</vt:lpstr>
      <vt:lpstr>Aptos</vt:lpstr>
      <vt:lpstr>Aptos Display</vt:lpstr>
      <vt:lpstr>Arial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Johnson J</dc:creator>
  <cp:lastModifiedBy>Sergio</cp:lastModifiedBy>
  <cp:revision>7</cp:revision>
  <dcterms:created xsi:type="dcterms:W3CDTF">2026-01-27T09:45:29Z</dcterms:created>
  <dcterms:modified xsi:type="dcterms:W3CDTF">2026-01-27T14:48:55Z</dcterms:modified>
</cp:coreProperties>
</file>