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D2C5"/>
    <a:srgbClr val="2F3E46"/>
    <a:srgbClr val="354F52"/>
    <a:srgbClr val="527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7" autoAdjust="0"/>
  </p:normalViewPr>
  <p:slideViewPr>
    <p:cSldViewPr snapToGrid="0">
      <p:cViewPr varScale="1">
        <p:scale>
          <a:sx n="101" d="100"/>
          <a:sy n="101" d="100"/>
        </p:scale>
        <p:origin x="91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411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7A7F8-40F8-4786-BCB5-2F40CC28DA75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F455B-2321-40D7-A677-B670D12EB2EB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5691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F455B-2321-40D7-A677-B670D12EB2EB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842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1C27AF-1566-9F92-5201-01DF21DC1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F2065A-5EA0-5FED-8D08-E287275017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B5642E-C30D-7809-1E0F-DED5CEB27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78EEA3-9F0A-3681-3FD2-CB3103DE58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F455B-2321-40D7-A677-B670D12EB2EB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403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FE32F-3611-5901-418B-10A11C3CD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963006-D9F7-38F4-E64D-8BAE519A4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75FF4-0955-1FB6-F7EB-40E378110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92493-29BE-1A00-2D4A-4C4D029755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F455B-2321-40D7-A677-B670D12EB2EB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92144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890BF-A333-2996-9C48-6750EE96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D3AC30-8FFB-E750-5EBB-F0B28AF66F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12A211-B3FF-C25B-5DB7-2FE6C1ADC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D2A68-613E-A72F-9CE8-BFC82AC22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F455B-2321-40D7-A677-B670D12EB2EB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7884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C1D92-8D20-1F08-336A-48491ECC0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D9883D-45CB-D0F5-20E6-F22B4E81B8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99EC8-B8DE-CD14-12AE-3A294DF35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C67C9-5DDC-5F4D-FA7C-A1262DF4C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F455B-2321-40D7-A677-B670D12EB2EB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7658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85874-EB39-51CE-7DE1-4492A312C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0B99B8-666D-20FF-0743-B5A5E35F22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B39972-0627-8686-5517-E8B6E81C2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DF653-F170-A091-2A7A-A89A86D26A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3F455B-2321-40D7-A677-B670D12EB2EB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410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3415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9071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5193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2950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5449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3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4205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9175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1789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404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549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E1B464-EF14-4749-86E3-4011CD2696CC}" type="datetimeFigureOut">
              <a:rPr lang="en-IN" smtClean="0"/>
              <a:t>16-02-2026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84F444-EB3E-4D2D-81F7-46F672C0F18C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2753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3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row: Pentagon 7">
            <a:extLst>
              <a:ext uri="{FF2B5EF4-FFF2-40B4-BE49-F238E27FC236}">
                <a16:creationId xmlns:a16="http://schemas.microsoft.com/office/drawing/2014/main" id="{BEE4507F-F0D2-2095-236A-6B560FA81488}"/>
              </a:ext>
            </a:extLst>
          </p:cNvPr>
          <p:cNvSpPr/>
          <p:nvPr/>
        </p:nvSpPr>
        <p:spPr>
          <a:xfrm rot="10800000">
            <a:off x="6322881" y="1803015"/>
            <a:ext cx="1047320" cy="1615670"/>
          </a:xfrm>
          <a:prstGeom prst="homePlate">
            <a:avLst>
              <a:gd name="adj" fmla="val 35294"/>
            </a:avLst>
          </a:prstGeom>
          <a:solidFill>
            <a:srgbClr val="354F52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83792876-14D5-685E-AF25-2BA0F4075CB8}"/>
              </a:ext>
            </a:extLst>
          </p:cNvPr>
          <p:cNvSpPr/>
          <p:nvPr/>
        </p:nvSpPr>
        <p:spPr>
          <a:xfrm>
            <a:off x="0" y="0"/>
            <a:ext cx="12192000" cy="742520"/>
          </a:xfrm>
          <a:prstGeom prst="round1Rect">
            <a:avLst/>
          </a:prstGeom>
          <a:solidFill>
            <a:srgbClr val="2F3E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rPr>
              <a:t>ஆராதிக்க ஒரு வீடு</a:t>
            </a:r>
            <a:endParaRPr lang="en-IN" sz="2000" dirty="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0" name="Rectangle: Single Corner Rounded 9">
            <a:extLst>
              <a:ext uri="{FF2B5EF4-FFF2-40B4-BE49-F238E27FC236}">
                <a16:creationId xmlns:a16="http://schemas.microsoft.com/office/drawing/2014/main" id="{8292B415-A0FA-FD01-BF13-65F12564CDE9}"/>
              </a:ext>
            </a:extLst>
          </p:cNvPr>
          <p:cNvSpPr/>
          <p:nvPr/>
        </p:nvSpPr>
        <p:spPr>
          <a:xfrm>
            <a:off x="7370201" y="1803015"/>
            <a:ext cx="4070111" cy="1615669"/>
          </a:xfrm>
          <a:prstGeom prst="round1Rect">
            <a:avLst/>
          </a:prstGeom>
          <a:solidFill>
            <a:srgbClr val="354F52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latin typeface="Anek Tamil Expanded SemiBold" pitchFamily="2" charset="0"/>
                <a:cs typeface="Anek Tamil Expanded SemiBold" pitchFamily="2" charset="0"/>
              </a:rPr>
              <a:t>பெப்ருவரி 21</a:t>
            </a:r>
            <a:r>
              <a:rPr lang="en-US" dirty="0">
                <a:latin typeface="Anek Tamil Expanded SemiBold" pitchFamily="2" charset="0"/>
                <a:cs typeface="Anek Tamil Expanded SemiBold" pitchFamily="2" charset="0"/>
              </a:rPr>
              <a:t>, </a:t>
            </a:r>
            <a:r>
              <a:rPr lang="ta-IN" dirty="0">
                <a:latin typeface="Anek Tamil Expanded SemiBold" pitchFamily="2" charset="0"/>
                <a:cs typeface="Anek Tamil Expanded SemiBold" pitchFamily="2" charset="0"/>
              </a:rPr>
              <a:t>வாரம் 8</a:t>
            </a:r>
            <a:endParaRPr lang="en-IN" dirty="0">
              <a:latin typeface="Anek Tamil Expanded SemiBold" pitchFamily="2" charset="0"/>
              <a:cs typeface="Anek Tamil Expanded SemiBold" pitchFamily="2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184056E5-89BF-FAD7-B196-E74FFFA206A5}"/>
              </a:ext>
            </a:extLst>
          </p:cNvPr>
          <p:cNvSpPr/>
          <p:nvPr/>
        </p:nvSpPr>
        <p:spPr>
          <a:xfrm rot="10800000">
            <a:off x="6385903" y="4052347"/>
            <a:ext cx="1047320" cy="1615670"/>
          </a:xfrm>
          <a:prstGeom prst="homePlate">
            <a:avLst>
              <a:gd name="adj" fmla="val 35294"/>
            </a:avLst>
          </a:prstGeom>
          <a:solidFill>
            <a:srgbClr val="2F3E4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2F80988C-8951-5F83-BC53-C872CD30DBAE}"/>
              </a:ext>
            </a:extLst>
          </p:cNvPr>
          <p:cNvSpPr/>
          <p:nvPr/>
        </p:nvSpPr>
        <p:spPr>
          <a:xfrm>
            <a:off x="7433223" y="4052347"/>
            <a:ext cx="4070111" cy="1615669"/>
          </a:xfrm>
          <a:prstGeom prst="round1Rect">
            <a:avLst/>
          </a:prstGeom>
          <a:solidFill>
            <a:srgbClr val="2F3E46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000" dirty="0">
                <a:effectLst>
                  <a:glow rad="101600">
                    <a:schemeClr val="accent3">
                      <a:lumMod val="50000"/>
                      <a:alpha val="6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rPr>
              <a:t>ஃபிஜி</a:t>
            </a:r>
            <a:endParaRPr lang="en-IN" sz="2000" dirty="0">
              <a:effectLst>
                <a:glow rad="101600">
                  <a:schemeClr val="accent3">
                    <a:lumMod val="50000"/>
                    <a:alpha val="6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FB0A11-1484-E854-D525-9F7AF93B4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90" b="99796" l="265" r="92939">
                        <a14:foregroundMark x1="34157" y1="11963" x2="43071" y2="7464"/>
                        <a14:foregroundMark x1="43071" y1="7464" x2="54810" y2="7464"/>
                        <a14:foregroundMark x1="54810" y1="7464" x2="58164" y2="9305"/>
                        <a14:foregroundMark x1="44042" y1="4601" x2="49338" y2="4294"/>
                        <a14:foregroundMark x1="60900" y1="71268" x2="73169" y2="95092"/>
                        <a14:foregroundMark x1="73169" y1="95092" x2="27979" y2="89877"/>
                        <a14:foregroundMark x1="27979" y1="89877" x2="25331" y2="80470"/>
                        <a14:foregroundMark x1="25331" y1="80470" x2="40159" y2="69427"/>
                        <a14:foregroundMark x1="40159" y1="69427" x2="58782" y2="73006"/>
                        <a14:foregroundMark x1="58782" y1="73006" x2="68226" y2="78834"/>
                        <a14:foregroundMark x1="68226" y1="78834" x2="69109" y2="80164"/>
                        <a14:foregroundMark x1="28420" y1="73313" x2="12533" y2="93047"/>
                        <a14:foregroundMark x1="12533" y1="93047" x2="39453" y2="97751"/>
                        <a14:foregroundMark x1="39453" y1="97751" x2="41836" y2="81288"/>
                        <a14:foregroundMark x1="41836" y1="81288" x2="31421" y2="73620"/>
                        <a14:foregroundMark x1="31421" y1="73620" x2="12533" y2="79039"/>
                        <a14:foregroundMark x1="12533" y1="79039" x2="3934" y2="85000"/>
                        <a14:foregroundMark x1="710" y1="93122" x2="265" y2="95910"/>
                        <a14:foregroundMark x1="265" y1="95910" x2="265" y2="95910"/>
                        <a14:foregroundMark x1="5737" y1="94785" x2="2471" y2="99693"/>
                        <a14:foregroundMark x1="11386" y1="96421" x2="38041" y2="98978"/>
                        <a14:foregroundMark x1="67079" y1="73620" x2="77052" y2="79550"/>
                        <a14:foregroundMark x1="77052" y1="79550" x2="92939" y2="99796"/>
                        <a14:backgroundMark x1="2560" y1="84458" x2="0" y2="92843"/>
                        <a14:backgroundMark x1="68049" y1="33845" x2="70079" y2="47137"/>
                        <a14:backgroundMark x1="69638" y1="44581" x2="68491" y2="48978"/>
                        <a14:backgroundMark x1="69197" y1="43661" x2="68756" y2="47955"/>
                        <a14:backgroundMark x1="69109" y1="44683" x2="68491" y2="48364"/>
                        <a14:backgroundMark x1="66990" y1="53476" x2="66372" y2="55930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8384" r="7040"/>
          <a:stretch>
            <a:fillRect/>
          </a:stretch>
        </p:blipFill>
        <p:spPr>
          <a:xfrm>
            <a:off x="591266" y="1238544"/>
            <a:ext cx="4292411" cy="4380912"/>
          </a:xfrm>
          <a:prstGeom prst="rect">
            <a:avLst/>
          </a:prstGeom>
          <a:effectLst>
            <a:glow rad="228600">
              <a:schemeClr val="bg2">
                <a:lumMod val="50000"/>
                <a:alpha val="40000"/>
              </a:schemeClr>
            </a:glow>
            <a:softEdge rad="31750"/>
          </a:effectLst>
        </p:spPr>
      </p:pic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C68E5202-E926-E99E-3C5B-89189FBE2200}"/>
              </a:ext>
            </a:extLst>
          </p:cNvPr>
          <p:cNvSpPr/>
          <p:nvPr/>
        </p:nvSpPr>
        <p:spPr>
          <a:xfrm>
            <a:off x="1420873" y="5788908"/>
            <a:ext cx="2633196" cy="653143"/>
          </a:xfrm>
          <a:prstGeom prst="round1Rect">
            <a:avLst/>
          </a:prstGeom>
          <a:solidFill>
            <a:srgbClr val="2F3E4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rPr>
              <a:t>அலைஸ்</a:t>
            </a:r>
            <a:endParaRPr lang="en-IN" dirty="0"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18" name="Graphic 17" descr="Architecture with solid fill">
            <a:extLst>
              <a:ext uri="{FF2B5EF4-FFF2-40B4-BE49-F238E27FC236}">
                <a16:creationId xmlns:a16="http://schemas.microsoft.com/office/drawing/2014/main" id="{E351806B-B9A4-8821-E25A-3CD27658E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98054" y="2199341"/>
            <a:ext cx="823016" cy="823016"/>
          </a:xfrm>
          <a:prstGeom prst="rect">
            <a:avLst/>
          </a:prstGeom>
        </p:spPr>
      </p:pic>
      <p:pic>
        <p:nvPicPr>
          <p:cNvPr id="20" name="Graphic 19" descr="Asia with solid fill">
            <a:extLst>
              <a:ext uri="{FF2B5EF4-FFF2-40B4-BE49-F238E27FC236}">
                <a16:creationId xmlns:a16="http://schemas.microsoft.com/office/drawing/2014/main" id="{4FDFB40F-5969-E99B-FA67-C08EE60AE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18823" y="4479179"/>
            <a:ext cx="80224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65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F1566A-7C0F-9FDD-7881-BED1F155D0AE}"/>
              </a:ext>
            </a:extLst>
          </p:cNvPr>
          <p:cNvSpPr txBox="1"/>
          <p:nvPr/>
        </p:nvSpPr>
        <p:spPr>
          <a:xfrm>
            <a:off x="4023361" y="85981"/>
            <a:ext cx="794948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என் பெயர் அலைஸ்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நான் சாலமோன் தீவுகளைச் சேர்ந்தவள். பல வருடங்கள் பள்ளி ஆசிரியையாக வேலைசெய்தேன்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இப்போது வீட்டிலிருந்தே கிடைக்கிற வேலைகளைச் செய்கிறேன்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ஆராய்ச்சியாளராகவும் இருக்கிறேன். வாலிபர்களுக்கான நிகழ்ச்சிகளைத் திட்டமிடுவேன்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நான் வாழும் பகுதியின் மக்கள் மத்தியில் ஊழியம் செய்வேன். நான் செய்கிற எல்லா பணிகளிலும்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 விசுவாச வளர்ச்சியில் மிகமுக்கிய பங்கு வகித்த பசிஃபிக் டெர்சியரி இவாஞ்சலிக் மையத்தை என்னால் மறக்கவே முடியாது.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அந்தச் சுவிசேஷ மையத்தை வெறும் கட்டிடமாக பார்க்கமுடியாது. ஃபிஜியிலுள்ள சுவாவில் படிக்கிற பசிஃபிக் பகுதியின் மாணவர்களுக்கு அது ஒரு ஆவிக்குரிய வீடாக இருக்கிறது.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2000ம் ஆண்டின் துவக்கத்தில் எங்கள் மாணவர்கள் அடங்கிய ஆராதனை குழுக்கள் வார இறுதிகளில்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குறிப்பிட்ட இடம் எதுவுமில்லாததால் வெவ்வேறு இடங்களில் வைத்து ஆராதனை செய்வார்கள். 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6608F-07B3-FC96-8743-A069C0F42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4299" y="1501140"/>
            <a:ext cx="4389120" cy="437388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E1CDFC4-9FD8-3365-E6BC-9A2DB14FD3CA}"/>
              </a:ext>
            </a:extLst>
          </p:cNvPr>
          <p:cNvSpPr/>
          <p:nvPr/>
        </p:nvSpPr>
        <p:spPr>
          <a:xfrm>
            <a:off x="0" y="0"/>
            <a:ext cx="335280" cy="502920"/>
          </a:xfrm>
          <a:prstGeom prst="homePlate">
            <a:avLst>
              <a:gd name="adj" fmla="val 28947"/>
            </a:avLst>
          </a:prstGeom>
          <a:solidFill>
            <a:srgbClr val="2F3E4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61840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4B4603-5200-48DA-CCE9-333F34023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EE3A24-0D1F-2B39-41D1-2EA35283E1C7}"/>
              </a:ext>
            </a:extLst>
          </p:cNvPr>
          <p:cNvSpPr txBox="1"/>
          <p:nvPr/>
        </p:nvSpPr>
        <p:spPr>
          <a:xfrm>
            <a:off x="4023361" y="85981"/>
            <a:ext cx="794948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பொதுவாக பல்கலைக்கழக வகுப்பறைகளிலும் அல்லது சமூக அறைகளிலும் ஆராதனைகளை நடத்துவார்கள். ஒலிப்பெருக்கி சாதனங்களை டாக்ஸியில்தான் கொண்டு செல்லவேண்டும். சிலசமயங்களில் ஓட்டுனர்கள் அதற்கு கூடுதல் கட்டணம் வசூலிப்பார்கள். மற்ற நேரங்களில்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மழை பெய்தால் பூச்சாடிகள்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திருவிருந்து பாத்திரங்கள்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மேசை விரிப்புகள் போன்றவற்றை வைத்துதான் எங்களை மறைத்துக்கொள்வோம்.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“ஒவ்வோர் ஓய்வுநாளும் ஒரு சாகசம்தான். வாடகைக்கு அறை கிடைக்குமா அல்லது மழை பெய்யாமல் இருக்குமா என்று குழப்பமாகவே இருக்கும்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ஒருவர்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பல சவால்களைச் சந்தித்தோம். அதாவது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போதுமான இடமிருக்காது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குறிப்பிட்ட நேரத்தில் ஆராதனையை முடிக்க வேண்டியதிருக்கும்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மழைபெய்து ஆராதனைகளை நடத்தவிடாமல் செய்துவிடும். இவ்வளவு பிரச்சினைகள் இருந்தாலும்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எங்களுக்கென்று சொந்தமாக ஓர் இடமிருந்தால் நன்றாக இருக்குமே என்று தோன்றியது.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0718BFD2-3A96-2422-E4B5-96FBFE545C1A}"/>
              </a:ext>
            </a:extLst>
          </p:cNvPr>
          <p:cNvSpPr/>
          <p:nvPr/>
        </p:nvSpPr>
        <p:spPr>
          <a:xfrm>
            <a:off x="0" y="0"/>
            <a:ext cx="335280" cy="502920"/>
          </a:xfrm>
          <a:prstGeom prst="homePlate">
            <a:avLst>
              <a:gd name="adj" fmla="val 28947"/>
            </a:avLst>
          </a:prstGeom>
          <a:solidFill>
            <a:srgbClr val="2F3E4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65A4DA-4D95-4F28-0B42-F3DADA273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87680" y="969942"/>
            <a:ext cx="5090161" cy="493776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797172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F510DC-25CA-CA00-509A-73C29FA4C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4EFC53-A9A4-88B3-A81A-8E08786E9180}"/>
              </a:ext>
            </a:extLst>
          </p:cNvPr>
          <p:cNvSpPr txBox="1"/>
          <p:nvPr/>
        </p:nvSpPr>
        <p:spPr>
          <a:xfrm>
            <a:off x="4023361" y="85981"/>
            <a:ext cx="794948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இத்தேவையை அறிந்த சபைத்தலைவர்கள் நல்லதொரு தீர்வு கிடைக்கவேண்டும் என்று ஜெபித்தார்கள். சுவாவிலுள்ள பல்கலைக்கழகங்களுக்கு மத்தியில் மையம் ஒன்றைக் கட்டவேண்டும் என்பதில் தீர்மானமாக இருந்தார்கள். அப்போதுதான் அங்கிருந்து மாணவர்கள் படித்துமுடித்து எங்கு சென்றாலும்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போதுமான பயிற்சியையும் திறனையும் ஊக்கத்தையும் பெற்று கிறிஸ்துவின் தூதுவர்களாகப் பணியாற்றமுடியும்.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அது சாதாரணமான பணியல்ல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பலருடைய உதவியாலும்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தாராளமனதாலும் அது    சாத்தியமாகியது. 2006ம் வருடம் மூன்றாம் காலாண்டில் எடுக்கப்பட்ட காணிக்கையின் ஒரு பகுதி. செவந்த்-டே அட்வென்டிஸ்ட் சபையின் தலைவர்கள் இத்திட்டத்திற்கு உதவிசெய்யத் தீர்மானித்தார்கள். உலகம் முழுவதிலுமுள்ள விசுவாசிகள் அதற்கு உதாரத்துவமாக காணிக்கை கொடுத்தார்கள். அந்தக் காணிக்கைதான் எங்களுடைய எதிர்காலத்திற்கு அடித்தளம் போட்டது. 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9B8B1AF0-5212-AC26-4283-393A7CBD3305}"/>
              </a:ext>
            </a:extLst>
          </p:cNvPr>
          <p:cNvSpPr/>
          <p:nvPr/>
        </p:nvSpPr>
        <p:spPr>
          <a:xfrm>
            <a:off x="0" y="0"/>
            <a:ext cx="335280" cy="502920"/>
          </a:xfrm>
          <a:prstGeom prst="homePlate">
            <a:avLst>
              <a:gd name="adj" fmla="val 28947"/>
            </a:avLst>
          </a:prstGeom>
          <a:solidFill>
            <a:srgbClr val="2F3E4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4E151-C680-6FDD-1644-110FEF943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360" y="1026539"/>
            <a:ext cx="4579620" cy="501612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79063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826A53-B62E-42DA-9195-0A7E30D78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C99C29-9589-C06F-86DF-661C5DAAC984}"/>
              </a:ext>
            </a:extLst>
          </p:cNvPr>
          <p:cNvSpPr txBox="1"/>
          <p:nvPr/>
        </p:nvSpPr>
        <p:spPr>
          <a:xfrm>
            <a:off x="4023361" y="85981"/>
            <a:ext cx="794948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பணத்தை வைத்துதான் சுவாவின் கிராந்தாம் சாலையில் நிலம் வாங்கப்பட்டது. பின்னர் அங்கு கட்டிடம் கட்டப்பட்டு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தொழுகைக்கும் ஊழியத்திற்கும் உதவக்கூடிய அந்தச் சுவிசேஷ மையம் உருவானது.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இன்று அந்தச் சுவிசேஷ மையமானது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உற்சாகமான ஒரு விசுவாச சமூகமாகச் செயல்பட்டு வருகிறது. அங்கு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இன்றைய காலத்திற்கேற்ப பாடற்குழு உள்ளது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இசை மூலம் உற்சாகமாக ஊழியம் நடைபெறுகிறது. இம்பேக்ட் என்கிற ஊழியக்குழு உள்ளூர் பகுதியில் ஊழியம் செய்கிறது.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மாணவர்கள் விசுவாசத்தில் வளருவதற்கு அட்வென்டிஸ்ட் மாணவர் சங்கம் ஊழியம் செய்கிறது. ஆனால் அந்த நிகழ்ச்சிகளைவிட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மக்கள்தாம் அந்தச் சுவிசேஷ மையத்திற்கு அர்த்தம் சேர்க்கிறார்கள். அநேகர் அங்கு தங்கள் அழைப்பைக் கண்டுகொண்டுள்ளார்கள். சிலருக்கு அங்கு நல்ல நண்பர்கள் கிடைத்துள்ளார்கள். அந்த மையம் தங்கள் வாழ்க்கையை மாற்றியிருப்பதாக சாட்சி சொல்கிறார்கள்.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64FB8A1E-CFB3-DFE6-6FE0-4E9D1854E70F}"/>
              </a:ext>
            </a:extLst>
          </p:cNvPr>
          <p:cNvSpPr/>
          <p:nvPr/>
        </p:nvSpPr>
        <p:spPr>
          <a:xfrm>
            <a:off x="0" y="0"/>
            <a:ext cx="335280" cy="502920"/>
          </a:xfrm>
          <a:prstGeom prst="homePlate">
            <a:avLst>
              <a:gd name="adj" fmla="val 28947"/>
            </a:avLst>
          </a:prstGeom>
          <a:solidFill>
            <a:srgbClr val="2F3E4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44835-B42A-C1E7-BB4A-7F95EECAA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3360" y="251460"/>
            <a:ext cx="4628385" cy="648462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049495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B82706-BA11-CF65-0F03-FC79A195A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CC603D-278C-7242-5546-38F247A50C7B}"/>
              </a:ext>
            </a:extLst>
          </p:cNvPr>
          <p:cNvSpPr txBox="1"/>
          <p:nvPr/>
        </p:nvSpPr>
        <p:spPr>
          <a:xfrm>
            <a:off x="4183381" y="0"/>
            <a:ext cx="794948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“என்னுடைய ஆவிக்குரிய வாழ்க்கையில் அந்தச் சுவிசேஷ மையத்தின் பங்கு பெரிது. தேவன் உண்மையுள்ளவர்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நல்லவர்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சாண்ட்ரா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அந்தச் சுவிசேஷ மையத்தில் மாணவர்களின் ஆவிக்குரிய பயணத்திற்கு தேவையான ஆதரவு கிடைக்கிறது. தலைமைத்தாங்கவும்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சேவைசெய்யவும்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நம்பிக்கையுடன் தங்கள் விசுவாசத்தை சாட்சி பகிரவும் கற்றுக்கொள்கிறார்கள். அதற்கு உதவுகிற வகையில் தேவையான பொறுப்புகளும் கடமைகளும் அவர்களுக்கு வழங்கப்படுகின்றன. அது அவர்களை சபை அங்கத்தினர்களாக மட்டுமல்ல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வருங்கால தலைவர்களாகவும் வடிவமைக்கிறது.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இந்தக் கட்டிடத்தை நாங்கள் வெறும் கல்லாலும் மரத்தாலும் உருவான ஒன்றாகமட்டும் பார்ப்பதில்லை. அது விசுவாசத்திற்கும்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தாராளக் குணத்திற்கும்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ஒற்றுமைக்கும் உயிருள்ள ஒரு சாட்சியாக இருக்கிறது. இந்த ஊழியத்தில் நாங்கள் தனியாக இல்லை என்பதை எங்களுக்கு நினைவூட்டுகிறது.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C4791DA6-FDD4-20FA-5B9B-F6ACEB7106AD}"/>
              </a:ext>
            </a:extLst>
          </p:cNvPr>
          <p:cNvSpPr/>
          <p:nvPr/>
        </p:nvSpPr>
        <p:spPr>
          <a:xfrm>
            <a:off x="0" y="0"/>
            <a:ext cx="335280" cy="502920"/>
          </a:xfrm>
          <a:prstGeom prst="homePlate">
            <a:avLst>
              <a:gd name="adj" fmla="val 28947"/>
            </a:avLst>
          </a:prstGeom>
          <a:solidFill>
            <a:srgbClr val="2F3E4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DB118-A935-6D5E-B96A-EDF9E242E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6700" y="1112520"/>
            <a:ext cx="4853940" cy="480627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47354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2C5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357622-A300-2D9E-D2F7-FFD0BBAFE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ACCBAA-BED1-960D-EF19-FA1B7098BB61}"/>
              </a:ext>
            </a:extLst>
          </p:cNvPr>
          <p:cNvSpPr txBox="1"/>
          <p:nvPr/>
        </p:nvSpPr>
        <p:spPr>
          <a:xfrm>
            <a:off x="6370320" y="63655"/>
            <a:ext cx="5753100" cy="6730689"/>
          </a:xfrm>
          <a:prstGeom prst="rect">
            <a:avLst/>
          </a:prstGeom>
          <a:solidFill>
            <a:srgbClr val="CAD2C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உலக சபைக்கு நன்றி சொல்ல விரும்புகிறேன். இளைஞர்கள் ஒரு நோக்கத்தையும் இணைப்பையும் கண்டுகொள்வதற்கு உங்களுடைய காணிக்கை உதவியிருக்கிறது. இது வெறும் சபையாக மட்டுமல்ல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ஒரு வீடாக உருவாவதற்கு உதவி செய்திருக்கிறீர்கள்.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தேவனுடைய அன்பு என்கிற பொற்கயிறு நாம் அனைவரையும் ஒன்றாகச் சேர்த்துக் கட்டவேண்டும்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மேலும் நாம் செல்லும் இடங்களில் எல்லாம் நாம் சந்திக்கிறவர்களின் வாழ்க்கையில்</a:t>
            </a:r>
            <a:r>
              <a:rPr lang="en-US" sz="1700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அவரது வெளிச்சம் தொடர்ந்து ஒளிவீசவேண்டும்.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2009ம் வருடத்தின் மூன்றாம் காலாண்டின் காணிக்கையின் ஒரு பகுதி பசிஃபிக் டெர்சியரி இவாஞ்சலிஸ்டிக் மையத்திற்குப் பயன்பட்டது. இந்தக் காலாண்டின் பதின்மூன்றாம் காணிக்கையும் அந்தச் சுவிசேஷ மையத்திற்குப் பயன்படும்.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4B19422-4624-28FE-CD28-0B6E1CEEE922}"/>
              </a:ext>
            </a:extLst>
          </p:cNvPr>
          <p:cNvSpPr/>
          <p:nvPr/>
        </p:nvSpPr>
        <p:spPr>
          <a:xfrm>
            <a:off x="0" y="0"/>
            <a:ext cx="335280" cy="502920"/>
          </a:xfrm>
          <a:prstGeom prst="homePlate">
            <a:avLst>
              <a:gd name="adj" fmla="val 28947"/>
            </a:avLst>
          </a:prstGeom>
          <a:solidFill>
            <a:srgbClr val="2F3E4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541237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545</Words>
  <Application>Microsoft Office PowerPoint</Application>
  <PresentationFormat>Panorámica</PresentationFormat>
  <Paragraphs>33</Paragraphs>
  <Slides>7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5" baseType="lpstr">
      <vt:lpstr>Anek Tamil</vt:lpstr>
      <vt:lpstr>Anek Tamil Expanded ExtraBold</vt:lpstr>
      <vt:lpstr>Anek Tamil Expanded SemiBold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7</cp:revision>
  <dcterms:created xsi:type="dcterms:W3CDTF">2026-02-16T12:36:33Z</dcterms:created>
  <dcterms:modified xsi:type="dcterms:W3CDTF">2026-02-16T15:36:36Z</dcterms:modified>
</cp:coreProperties>
</file>