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5AB"/>
    <a:srgbClr val="FAE0E4"/>
    <a:srgbClr val="450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24FD3-495F-41B6-8DBC-BE716C228678}" type="datetimeFigureOut">
              <a:rPr lang="en-IN" smtClean="0"/>
              <a:t>03-03-2026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85E87-6FD2-4A4D-9A49-9B4B4ED1271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8409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85E87-6FD2-4A4D-9A49-9B4B4ED1271B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9092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58E9F-3B85-F616-A79E-292C1EC19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100490-1B69-B3E1-1D4E-DA09C194F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E3B5F4-9A5C-200B-CA2F-E055E5EEA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8F5E7-65E2-85EF-7AA3-703DF1C22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85E87-6FD2-4A4D-9A49-9B4B4ED1271B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3083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7D817-73BA-95B8-0E83-53BF257F1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DF1208-ACE0-7849-9EC6-C8B59DD81A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0AF01D-10B6-9821-394D-AB1086D072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DA082-C167-FB82-E58E-5EA4D9A51C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85E87-6FD2-4A4D-9A49-9B4B4ED1271B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1775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F7557-7B47-E602-98F5-578ECA250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C27460-A148-E41C-1E47-9D8B5080C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7AFFC8-A0BF-E0F4-BB2A-83BC1A0E1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81F20-BFE0-CFFA-7139-091FFBA8E9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85E87-6FD2-4A4D-9A49-9B4B4ED1271B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0764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66CAD-A2D3-F56A-2326-1C0A0B54E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313CDD-6709-2A35-C7AA-D851F680C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9C17C6-0B5F-D5AF-719B-B761B78F4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ACC80-C2D8-738E-507A-C6D0706E6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85E87-6FD2-4A4D-9A49-9B4B4ED1271B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883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B72C5-1A8E-113F-7ED7-FF321D0C1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17C6E-1BE7-E708-38A1-257B37E0F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9F495-7501-A258-92EA-F55F27E3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FB45-FDC6-4D80-A521-339E2FA53627}" type="datetimeFigureOut">
              <a:rPr lang="en-IN" smtClean="0"/>
              <a:t>03-03-2026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832A4-EE49-06BB-B1B9-C7904B62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EB5C2-27A7-07BC-7356-FD6A93679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66D6-835C-4D97-89C5-E25E721B721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857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8FA3E-3449-3899-E71A-40ACD540F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FB6EDF-52B7-C98F-15F1-EB8B89B6A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DAB0A-5C00-1BCC-4F68-6042498E8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FB45-FDC6-4D80-A521-339E2FA53627}" type="datetimeFigureOut">
              <a:rPr lang="en-IN" smtClean="0"/>
              <a:t>03-03-2026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57F3E-D231-0F5C-A570-709031EF0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A6ED9-3ABF-76A0-2A00-3C1077AF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66D6-835C-4D97-89C5-E25E721B721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74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A0378A-9183-BFFB-07BA-082D973DB6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5D248-058D-606A-DB2E-02526F751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A704B-F4A6-4470-51BC-BD8A849C4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FB45-FDC6-4D80-A521-339E2FA53627}" type="datetimeFigureOut">
              <a:rPr lang="en-IN" smtClean="0"/>
              <a:t>03-03-2026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9E52E-DDD5-E2B0-CB57-F9C8DBCCD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BFFA7-47D8-65FD-2AD5-6FF5214E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66D6-835C-4D97-89C5-E25E721B721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3900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DA7BA-729D-68F7-DBAD-1DF2FFE86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8428A-E781-D7D9-247A-593B3718A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BF35B-5307-66C0-830E-67D61DFBD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FB45-FDC6-4D80-A521-339E2FA53627}" type="datetimeFigureOut">
              <a:rPr lang="en-IN" smtClean="0"/>
              <a:t>03-03-2026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202BB-8F15-BC9D-A8CE-943BDADE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68432-81D0-0D09-35F6-6FE67D351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66D6-835C-4D97-89C5-E25E721B721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4679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42E14-8C9F-CC48-FD24-D9C58AAE9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73BE1-0F28-3F09-B35F-E01E3656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C0BB2-062E-DE57-E2EF-447479CBC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FB45-FDC6-4D80-A521-339E2FA53627}" type="datetimeFigureOut">
              <a:rPr lang="en-IN" smtClean="0"/>
              <a:t>03-03-2026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495F8-B37D-60B6-40CE-CA18D9453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3D19D-1498-5D9C-EB6E-DA6B5D259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66D6-835C-4D97-89C5-E25E721B721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3259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0CCE-3D2E-F3EF-556F-AC9905C16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CDD5-4AE0-FA62-E9F8-58440567E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408CA-258B-BD58-B0CA-CF5908C78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D7ACB-D2E6-6870-1788-87B5679B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FB45-FDC6-4D80-A521-339E2FA53627}" type="datetimeFigureOut">
              <a:rPr lang="en-IN" smtClean="0"/>
              <a:t>03-03-2026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4925E-D226-22CE-7100-D1B3A5D9C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E7B23-1A3D-F017-AC4A-158DBF2D2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66D6-835C-4D97-89C5-E25E721B721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964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79306-2A69-F01F-EDD3-B5585FFE7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C4C7A-CE45-4DA4-AB00-09D8D988D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1841-24DA-FB49-C53A-7AD478986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A84EC8-C721-5F15-E800-03B1B9940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C09335-32E6-66C6-B162-1FAF3685FE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7E277C-5806-BB5A-9497-C2293393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FB45-FDC6-4D80-A521-339E2FA53627}" type="datetimeFigureOut">
              <a:rPr lang="en-IN" smtClean="0"/>
              <a:t>03-03-2026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49ADD1-B609-AFE6-D317-3D37DDA61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BF49D6-997F-0BA9-8862-911C05FC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66D6-835C-4D97-89C5-E25E721B721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59310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59A3-351F-2DF4-1577-120590339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9679-3456-756C-5E41-BC336AEB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FB45-FDC6-4D80-A521-339E2FA53627}" type="datetimeFigureOut">
              <a:rPr lang="en-IN" smtClean="0"/>
              <a:t>03-03-2026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ACB1-DC2A-8288-B5F7-569461F6B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84EB5-8929-3358-C516-D0B55D399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66D6-835C-4D97-89C5-E25E721B721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4515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5E9876-B854-BC69-9CDB-FBCB56A1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FB45-FDC6-4D80-A521-339E2FA53627}" type="datetimeFigureOut">
              <a:rPr lang="en-IN" smtClean="0"/>
              <a:t>03-03-2026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61659A-3D1A-D0A3-3449-709643FA2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75AF5-2E1C-2708-FCC8-3D8426B7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66D6-835C-4D97-89C5-E25E721B721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2941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1DB54-CFCE-C82C-C03C-C1682FDF6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FA0C2-987F-ED61-243E-853C9CA17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CBD35-3EE7-BD29-944C-6A12D89A3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1FD62-07C4-9A9C-5DC6-1EBCC2E7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FB45-FDC6-4D80-A521-339E2FA53627}" type="datetimeFigureOut">
              <a:rPr lang="en-IN" smtClean="0"/>
              <a:t>03-03-2026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AABE4-2E09-7A19-DE2C-F93E46334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7BB07-B00D-CF0D-D165-7F2E51125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66D6-835C-4D97-89C5-E25E721B721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2985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62FB3-134F-8D78-1B40-B4EAB46C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0DB3C6-4D45-CBC2-2BD9-2614548B83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B855BF-9AB8-44F7-396C-DFD29A47A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9B3D9E-05B2-D632-814C-F7F120325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FB45-FDC6-4D80-A521-339E2FA53627}" type="datetimeFigureOut">
              <a:rPr lang="en-IN" smtClean="0"/>
              <a:t>03-03-2026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FE220-DE12-9793-504D-CE10F3B09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AF81E-7A8A-8490-24B1-721B8706C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66D6-835C-4D97-89C5-E25E721B721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60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3D764-1EE6-5BF7-8641-CA58AD302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49749-A30A-9033-AB19-1C76D1A37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9CF0E-A541-C735-9EB9-A8E6E12F3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E1FB45-FDC6-4D80-A521-339E2FA53627}" type="datetimeFigureOut">
              <a:rPr lang="en-IN" smtClean="0"/>
              <a:t>03-03-2026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5334E-6BB5-349F-8438-6C7CD6CDA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50A14-F4D6-0FB8-468F-010610AEE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5466D6-835C-4D97-89C5-E25E721B721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747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0E4">
            <a:alpha val="9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9162F2-5EF1-A152-879A-B31FA5692BEC}"/>
              </a:ext>
            </a:extLst>
          </p:cNvPr>
          <p:cNvCxnSpPr>
            <a:cxnSpLocks/>
          </p:cNvCxnSpPr>
          <p:nvPr/>
        </p:nvCxnSpPr>
        <p:spPr>
          <a:xfrm flipH="1">
            <a:off x="4234375" y="0"/>
            <a:ext cx="3080826" cy="7181557"/>
          </a:xfrm>
          <a:prstGeom prst="line">
            <a:avLst/>
          </a:prstGeom>
          <a:ln>
            <a:solidFill>
              <a:srgbClr val="FAE0E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32D3C85-AF4E-6AA5-48CC-1F0A19D7D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" b="99765" l="7767" r="99515">
                        <a14:foregroundMark x1="38026" y1="6122" x2="62217" y2="7143"/>
                        <a14:foregroundMark x1="47977" y1="2826" x2="53641" y2="1413"/>
                        <a14:foregroundMark x1="38188" y1="4631" x2="45307" y2="2198"/>
                        <a14:foregroundMark x1="39320" y1="3689" x2="47896" y2="1413"/>
                        <a14:foregroundMark x1="47896" y1="1413" x2="49191" y2="1413"/>
                        <a14:foregroundMark x1="30421" y1="72606" x2="28479" y2="89953"/>
                        <a14:foregroundMark x1="28479" y1="89953" x2="38997" y2="97724"/>
                        <a14:foregroundMark x1="38997" y1="97724" x2="64887" y2="97174"/>
                        <a14:foregroundMark x1="64887" y1="97174" x2="83495" y2="86656"/>
                        <a14:foregroundMark x1="83495" y1="86656" x2="64644" y2="69231"/>
                        <a14:foregroundMark x1="64644" y1="69231" x2="35194" y2="66876"/>
                        <a14:foregroundMark x1="35194" y1="66876" x2="24919" y2="71586"/>
                        <a14:foregroundMark x1="24919" y1="71586" x2="22896" y2="88069"/>
                        <a14:foregroundMark x1="22896" y1="88069" x2="36731" y2="94427"/>
                        <a14:foregroundMark x1="36731" y1="94427" x2="53964" y2="96468"/>
                        <a14:foregroundMark x1="88188" y1="69388" x2="93770" y2="74333"/>
                        <a14:foregroundMark x1="93770" y1="74333" x2="99272" y2="86656"/>
                        <a14:foregroundMark x1="99272" y1="86656" x2="99595" y2="92151"/>
                        <a14:foregroundMark x1="79369" y1="61774" x2="98786" y2="67661"/>
                        <a14:foregroundMark x1="77751" y1="59733" x2="86327" y2="62088"/>
                        <a14:foregroundMark x1="86327" y1="62088" x2="88188" y2="63344"/>
                        <a14:foregroundMark x1="82039" y1="60361" x2="85680" y2="61381"/>
                        <a14:foregroundMark x1="15939" y1="70251" x2="38026" y2="58242"/>
                        <a14:foregroundMark x1="25162" y1="65542" x2="35032" y2="59027"/>
                        <a14:foregroundMark x1="11937" y1="82495" x2="10113" y2="92151"/>
                        <a14:foregroundMark x1="10113" y1="92151" x2="11165" y2="99765"/>
                        <a14:foregroundMark x1="10634" y1="86148" x2="9142" y2="92622"/>
                        <a14:foregroundMark x1="8927" y1="89203" x2="10032" y2="97645"/>
                        <a14:foregroundMark x1="10598" y1="86248" x2="8900" y2="98823"/>
                        <a14:foregroundMark x1="23706" y1="66405" x2="29773" y2="62480"/>
                        <a14:foregroundMark x1="9304" y1="89560" x2="13916" y2="73312"/>
                        <a14:foregroundMark x1="13916" y1="73312" x2="15210" y2="71272"/>
                        <a14:foregroundMark x1="9709" y1="87755" x2="9869" y2="85451"/>
                        <a14:foregroundMark x1="10356" y1="78414" x2="13673" y2="72998"/>
                        <a14:foregroundMark x1="10680" y1="80926" x2="15210" y2="72449"/>
                        <a14:foregroundMark x1="13835" y1="74176" x2="10444" y2="80245"/>
                        <a14:foregroundMark x1="8565" y1="90139" x2="7767" y2="96703"/>
                        <a14:foregroundMark x1="10585" y1="81014" x2="13188" y2="72920"/>
                        <a14:foregroundMark x1="13188" y1="72920" x2="22168" y2="68838"/>
                        <a14:foregroundMark x1="13592" y1="72214" x2="29126" y2="62873"/>
                        <a14:foregroundMark x1="20550" y1="66954" x2="27023" y2="63344"/>
                        <a14:foregroundMark x1="8900" y1="91915" x2="14320" y2="73783"/>
                        <a14:foregroundMark x1="9223" y1="84380" x2="11408" y2="76766"/>
                        <a14:foregroundMark x1="11408" y1="76766" x2="11731" y2="76295"/>
                        <a14:foregroundMark x1="8414" y1="90895" x2="8738" y2="87127"/>
                        <a14:backgroundMark x1="14401" y1="70487" x2="14324" y2="70704"/>
                        <a14:backgroundMark x1="8414" y1="74882" x2="8900" y2="83359"/>
                        <a14:backgroundMark x1="8900" y1="83359" x2="5987" y2="90188"/>
                        <a14:backgroundMark x1="9223" y1="80926" x2="9142" y2="82104"/>
                        <a14:backgroundMark x1="9142" y1="82104" x2="9142" y2="82104"/>
                        <a14:backgroundMark x1="8900" y1="82104" x2="5583" y2="9474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884" r="8363"/>
          <a:stretch>
            <a:fillRect/>
          </a:stretch>
        </p:blipFill>
        <p:spPr>
          <a:xfrm>
            <a:off x="941160" y="1372182"/>
            <a:ext cx="3293215" cy="3867293"/>
          </a:xfrm>
          <a:prstGeom prst="snipRoundRect">
            <a:avLst>
              <a:gd name="adj1" fmla="val 8782"/>
              <a:gd name="adj2" fmla="val 7706"/>
            </a:avLst>
          </a:prstGeom>
          <a:solidFill>
            <a:srgbClr val="FFA5A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1B9AA3D7-799E-1CBB-9597-354145B9A93A}"/>
              </a:ext>
            </a:extLst>
          </p:cNvPr>
          <p:cNvSpPr/>
          <p:nvPr/>
        </p:nvSpPr>
        <p:spPr>
          <a:xfrm>
            <a:off x="0" y="0"/>
            <a:ext cx="12192000" cy="745589"/>
          </a:xfrm>
          <a:prstGeom prst="flowChartTerminator">
            <a:avLst/>
          </a:prstGeom>
          <a:solidFill>
            <a:srgbClr val="45092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2C257-2FF6-2A62-C216-1DAF014D1510}"/>
              </a:ext>
            </a:extLst>
          </p:cNvPr>
          <p:cNvSpPr txBox="1"/>
          <p:nvPr/>
        </p:nvSpPr>
        <p:spPr>
          <a:xfrm>
            <a:off x="3397082" y="184666"/>
            <a:ext cx="626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dirty="0">
                <a:solidFill>
                  <a:srgbClr val="450920"/>
                </a:solidFill>
                <a:effectLst>
                  <a:glow rad="101600">
                    <a:srgbClr val="FFA5AB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Anek Tamil Expanded ExtraBold" pitchFamily="2" charset="0"/>
                <a:cs typeface="Anek Tamil Expanded ExtraBold" pitchFamily="2" charset="0"/>
              </a:rPr>
              <a:t>மீண்டும் கிடைத்த நம்பிக்கை</a:t>
            </a:r>
            <a:endParaRPr lang="en-IN" dirty="0">
              <a:solidFill>
                <a:srgbClr val="450920"/>
              </a:solidFill>
              <a:effectLst>
                <a:glow rad="101600">
                  <a:srgbClr val="FFA5AB">
                    <a:alpha val="60000"/>
                  </a:srgbClr>
                </a:glow>
                <a:innerShdw blurRad="114300">
                  <a:prstClr val="black"/>
                </a:innerShd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5" name="Star: 7 Points 14">
            <a:extLst>
              <a:ext uri="{FF2B5EF4-FFF2-40B4-BE49-F238E27FC236}">
                <a16:creationId xmlns:a16="http://schemas.microsoft.com/office/drawing/2014/main" id="{F627D8EB-529F-2D28-98C2-5D959DC9761B}"/>
              </a:ext>
            </a:extLst>
          </p:cNvPr>
          <p:cNvSpPr/>
          <p:nvPr/>
        </p:nvSpPr>
        <p:spPr>
          <a:xfrm>
            <a:off x="6260125" y="1287034"/>
            <a:ext cx="5746652" cy="4747846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rgbClr val="450920">
              <a:alpha val="81000"/>
            </a:srgbClr>
          </a:solidFill>
          <a:ln>
            <a:solidFill>
              <a:schemeClr val="accent1">
                <a:shade val="15000"/>
              </a:schemeClr>
            </a:solidFill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r>
              <a:rPr lang="ta-IN" dirty="0">
                <a:latin typeface="Anek Tamil SemiExpanded SemiBol" pitchFamily="2" charset="0"/>
                <a:cs typeface="Anek Tamil SemiExpanded SemiBol" pitchFamily="2" charset="0"/>
              </a:rPr>
              <a:t>மார்ச் </a:t>
            </a:r>
            <a:r>
              <a:rPr lang="en-IN" dirty="0">
                <a:latin typeface="Anek Tamil SemiExpanded SemiBol" pitchFamily="2" charset="0"/>
                <a:cs typeface="Anek Tamil SemiExpanded SemiBol" pitchFamily="2" charset="0"/>
              </a:rPr>
              <a:t>07, 2026</a:t>
            </a:r>
          </a:p>
          <a:p>
            <a:pPr algn="ctr"/>
            <a:endParaRPr lang="en-IN" dirty="0">
              <a:latin typeface="Anek Tamil SemiExpanded SemiBol" pitchFamily="2" charset="0"/>
              <a:cs typeface="Anek Tamil SemiExpanded SemiBol" pitchFamily="2" charset="0"/>
            </a:endParaRPr>
          </a:p>
          <a:p>
            <a:pPr algn="ctr"/>
            <a:r>
              <a:rPr lang="ta-IN" dirty="0">
                <a:latin typeface="Anek Tamil SemiExpanded SemiBol" pitchFamily="2" charset="0"/>
                <a:cs typeface="Anek Tamil SemiExpanded SemiBol" pitchFamily="2" charset="0"/>
              </a:rPr>
              <a:t>வாரம் 10</a:t>
            </a:r>
            <a:endParaRPr lang="en-IN" dirty="0">
              <a:latin typeface="Anek Tamil SemiExpanded SemiBol" pitchFamily="2" charset="0"/>
              <a:cs typeface="Anek Tamil SemiExpanded SemiBol" pitchFamily="2" charset="0"/>
            </a:endParaRPr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r>
              <a:rPr lang="ta-IN" sz="2000" dirty="0">
                <a:solidFill>
                  <a:srgbClr val="FAE0E4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Anek Tamil Expanded ExtraBold" pitchFamily="2" charset="0"/>
                <a:cs typeface="Anek Tamil Expanded ExtraBold" pitchFamily="2" charset="0"/>
              </a:rPr>
              <a:t>ஃபிஜி</a:t>
            </a:r>
            <a:endParaRPr lang="en-IN" sz="2000" dirty="0">
              <a:solidFill>
                <a:srgbClr val="FAE0E4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9F0D2098-0A0F-1B5A-3F33-817231AADB00}"/>
              </a:ext>
            </a:extLst>
          </p:cNvPr>
          <p:cNvSpPr/>
          <p:nvPr/>
        </p:nvSpPr>
        <p:spPr>
          <a:xfrm>
            <a:off x="1399736" y="5619884"/>
            <a:ext cx="2110152" cy="710098"/>
          </a:xfrm>
          <a:prstGeom prst="flowChartTerminator">
            <a:avLst/>
          </a:prstGeom>
          <a:solidFill>
            <a:srgbClr val="450920"/>
          </a:solidFill>
          <a:ln>
            <a:noFill/>
          </a:ln>
          <a:effectLst>
            <a:glow rad="101600">
              <a:schemeClr val="bg2">
                <a:lumMod val="75000"/>
                <a:alpha val="6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latin typeface="Anek Tamil Expanded ExtraBold" pitchFamily="2" charset="0"/>
                <a:cs typeface="Anek Tamil Expanded ExtraBold" pitchFamily="2" charset="0"/>
              </a:rPr>
              <a:t>மெரஷெனீ</a:t>
            </a:r>
            <a:endParaRPr lang="en-IN" dirty="0">
              <a:latin typeface="Anek Tamil Expanded ExtraBold" pitchFamily="2" charset="0"/>
              <a:cs typeface="Anek Tamil Expand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631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0E4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9E0775E8-B390-19B1-4682-4331E4670A77}"/>
              </a:ext>
            </a:extLst>
          </p:cNvPr>
          <p:cNvSpPr/>
          <p:nvPr/>
        </p:nvSpPr>
        <p:spPr>
          <a:xfrm>
            <a:off x="0" y="0"/>
            <a:ext cx="344658" cy="302455"/>
          </a:xfrm>
          <a:prstGeom prst="flowChartTerminator">
            <a:avLst/>
          </a:prstGeom>
          <a:solidFill>
            <a:srgbClr val="45092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EAACE3-1BCC-B8A9-35EA-44A3BBC9B87A}"/>
              </a:ext>
            </a:extLst>
          </p:cNvPr>
          <p:cNvSpPr txBox="1"/>
          <p:nvPr/>
        </p:nvSpPr>
        <p:spPr>
          <a:xfrm>
            <a:off x="4002258" y="56271"/>
            <a:ext cx="8067822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ஃபிஜியின் மையத்தில் உள்ள சுவாவில்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வாழ்க்கையை மாற்றுகிற ஒரு மையமாகச் செயல்பட்டு வருகிறது ஹோப் கிளினிக். அது ஒரு பதின்மூன்றாம் வாரக் காணிக்கையின் உதவியால் நிறுவப்பட்டது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அங்கு மருத்துவ சேவைகள் மட்டுமல்ல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ஜீவனுக்கடுத்த சேவைகளும் வழங்கப்படுகின்றன. சரிரீரீதியாகவும் மனரீதியாகவும் பாதிக்கப்பட்டவர்களுக்கு அது புத்துணர்வு மையமாக விளங்கிவருகிறது.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மெரஷெனீ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என்கிற 55 வயது பெண்மணி ஒரு வரும் அங்கு புத்துணர்வைப் பெற்றவர்தான்.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மெரஷெனீக்கு பல வருடங்களாக உயர் இரத்த அழுத்தப்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பிரச்சினை இருந்தது. மருத்துவரின் அறிவுரைகளின்படி செய்தார். ஆனாலும் தலைசுற்று நிற்கவில்லை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பெலவீனமாகவே உணர்ந்தார்.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“எதைச் செய்தும் பிரயோஜனமே இல்லை என்பதால் எனக்கு என்ன செய்வதென்றே தெரியவில்லை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ஒருநாள்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ஏதாவது மாற்றம் ஏற்பட்டுவிடாதா என்கிற ஆர்வத்தால்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ஹோப் கிளினிக்கிற்கு வந்தார் மெரஷெனீ.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2AD79F-B126-87FE-D871-7E90B3D40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606" y="1043940"/>
            <a:ext cx="4408129" cy="49530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00327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0E4">
            <a:alpha val="8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BB9278-AB7D-58D8-E344-4170FC024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645B7E7F-DED5-B053-14B6-8FB86A5401B9}"/>
              </a:ext>
            </a:extLst>
          </p:cNvPr>
          <p:cNvSpPr/>
          <p:nvPr/>
        </p:nvSpPr>
        <p:spPr>
          <a:xfrm>
            <a:off x="0" y="0"/>
            <a:ext cx="344658" cy="302455"/>
          </a:xfrm>
          <a:prstGeom prst="flowChartTerminator">
            <a:avLst/>
          </a:prstGeom>
          <a:solidFill>
            <a:srgbClr val="45092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AC0917-2A22-70FE-60CA-A9F76E465ED1}"/>
              </a:ext>
            </a:extLst>
          </p:cNvPr>
          <p:cNvSpPr txBox="1"/>
          <p:nvPr/>
        </p:nvSpPr>
        <p:spPr>
          <a:xfrm>
            <a:off x="4002258" y="56271"/>
            <a:ext cx="8067822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“அங்கு எனக்கு என்ன கிடைக்குமென எனக்குத் தெரியவில்லை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சுகமானால் போதும் என்று நினைத்தேன்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அங்கிருந்த பணியாளர்கள் இவருடைய நோய்க்கு சிகிச்சை அளித்தது மட்டுமல்லாமல்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 சொன்னவற்றை காதுகொடுத்துக் கேட்டார்கள்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ஊக்கப்படுத்தினார்கள்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விபரங்களைக் கூறினார்கள்.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மருத்துவர் அகுய்லா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வின் நம்பிக்கையான வார்த்தைகள் அவரை ஊக்குவித்தன. இயற்கையான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எளிமையான வாழ்க்கைமுறை மாற்றங்கள் அவர் நோயைக் குணமாக்கும் என்று கூறினார்.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“உப்பு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இறைச்சி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பதப்படுத்தப்பட்ட உணவு ஆகியவற்றைத் தவிர்த்துவிடுங்கள். நிலத்தில் விளைகிறவற்றை உட்கொள்ளுங்கள். உங்களுக்கு நிச்சயமாக சுகம் கிடைக்கும்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ஆனால் அதற்கு நீங்கள் உதவவேண்டும்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கூறினார்.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மெரஷெனீ சம்மதித்தார். ஒவ்வொரு வார்த்தையையும் கவனமாகக் கேட்கும்போது செய்வது சாத்தியமா என்கிற கேள்வி எழுந்தது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ஏதோ ஒரு நம்பிக்கை துளிர்த்தது.</a:t>
            </a:r>
            <a:r>
              <a:rPr lang="ta-IN" dirty="0"/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சரி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அதையும் முயன்று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பார்க்கலாம் என்று அதற்கான நடவடிக்கைகளில் இறங்கினார்.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63C23-C2C6-040C-EFAA-13C509597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360" y="526435"/>
            <a:ext cx="4442460" cy="562823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21115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0E4">
            <a:alpha val="8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B5F9E9-0D94-5D70-F18B-9A02C8BA1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06733EC7-8C75-5018-73D8-4E03B2856BE3}"/>
              </a:ext>
            </a:extLst>
          </p:cNvPr>
          <p:cNvSpPr/>
          <p:nvPr/>
        </p:nvSpPr>
        <p:spPr>
          <a:xfrm>
            <a:off x="0" y="0"/>
            <a:ext cx="344658" cy="302455"/>
          </a:xfrm>
          <a:prstGeom prst="flowChartTerminator">
            <a:avLst/>
          </a:prstGeom>
          <a:solidFill>
            <a:srgbClr val="45092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A0E6EA-6260-5564-3771-14336A709C4A}"/>
              </a:ext>
            </a:extLst>
          </p:cNvPr>
          <p:cNvSpPr txBox="1"/>
          <p:nvPr/>
        </p:nvSpPr>
        <p:spPr>
          <a:xfrm>
            <a:off x="4028051" y="76159"/>
            <a:ext cx="8067822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முதலாவது உப்பை ஓரங்கட்டினார். அதன்பிறகு இறைச்சி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வெள்ளை அரிசி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சில வகை கிழங்குகளை ஓரங்கட்டினார்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அவற்றிற்கு பதிலாக சீனிக்கிழங்கு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வாழைக்காய்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கீரைகள் போன்றவற்றைச் சாப்பிட ஆரம்பித்தார்.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அதன்பிறகுதான் உண்மையான சவால் உண்டானது. 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10 நாட்கள் தண்ணீர்மட்டும் குடிக்கிற உபவாசத்தைக் கடைப்பிடிக்கும்படி மருத்துவர் அகுய்லா பரிந்துரைத்தார். அதாவது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இலேசாக எலுமிச்சைமட்டும் சேர்த்துக்கொள்ளலாம்.* இவ்வாறு சொன்னால் அநேகர் தயங்குவார்கள்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உடனடியாக அந்த உபவாசத்தைத் துவங்கினார்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எந்தக் குறையும் சொல்லவில்லை. சாப்பாடு நேரம் வந்ததும்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பிள்ளைகள் மேசை மேல் அமர்ந்திருக்க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அவர்மட்டும் அறைக்குள் சென்றுவிடுவார்.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“அவர்களுக்கு எப்போதும்போல உணவு சமைத்தேன்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ஆனால் நான்மட்டும் ஜெபித்துக்கொள்வேன். அவ்வாறு பட்டினிகிடக்கும் சிகிச்சைமுறைக்கு உதவுமாறு தேவனிடம் கேட்பேன்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8CBD3-C745-FE7A-1899-14DAEB06A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1540"/>
            <a:ext cx="4130040" cy="50749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00344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0E4">
            <a:alpha val="8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44F387-E5DC-3C14-162C-88B4B7CC5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7A141FA2-DE9A-0135-92A5-E0A3A7B2DBAE}"/>
              </a:ext>
            </a:extLst>
          </p:cNvPr>
          <p:cNvSpPr/>
          <p:nvPr/>
        </p:nvSpPr>
        <p:spPr>
          <a:xfrm>
            <a:off x="0" y="0"/>
            <a:ext cx="344658" cy="302455"/>
          </a:xfrm>
          <a:prstGeom prst="flowChartTerminator">
            <a:avLst/>
          </a:prstGeom>
          <a:solidFill>
            <a:srgbClr val="45092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447F54-9823-ABB6-4E83-2AA500CDDAAA}"/>
              </a:ext>
            </a:extLst>
          </p:cNvPr>
          <p:cNvSpPr txBox="1"/>
          <p:nvPr/>
        </p:nvSpPr>
        <p:spPr>
          <a:xfrm>
            <a:off x="4028051" y="76159"/>
            <a:ext cx="8067822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நாட்கள் கடந்தன. அவருடைய பிள்ளைகளும் அதைக் கவனிக்க ஆரம்பித்தார்கள்.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“அம்மா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நீங்கள் அதிகமாக மெலிந்துவிட்டீர்கள்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நீங்கள் சாப்பிடவேண்டும்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அவருடைய பிள்ளைகள் கவலையோடு சொல்ல ஆரம்பித்தார்கள்.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“சாப்பிடுகிறேன். ஆனால் இப்போது இல்லை. இந்தச் சிகிச்சையை சீக்கிரத்தில் முடித்துவிடுவேன்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சொன்னார். முன்பை விட பெலமாக உணர்ந்ததால்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அந்தச் சிகிச்சையையே தொடர ஆரம்பித்தார்.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 அனுபவத்தைப்பற்றி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“எனக்கு அதிகம் பசியே உண்டாகவில்லை. நான் பெலவீனமாகவும் உணரவில்லை. எப்போதும்போல வேலை செய்தேன்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ஜெபித்தேன்.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தேவன் என்னைச் சுமந்து செல்வதுபோல உணர்ந்தேன். முன்பு ஒரு நாள் உபவாசம் இருந்தால்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உபவாசம் எப்போது முடியும் என்கிற ஞாபகமே இருக்கும். ஆனால் இந்த முறை அப்படி இல்லை. இப்போது ஒரு நோக்கத்துடன் சாப்பிடாமல் இருந்தேன்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சொன்னார். உபவாசம் முடிகிற கடைசி நாளில் மெரஷெனீ ஹோப் கிளினிக்கிற்குச் சென்றார்.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A1D78A-E3EC-ECA4-0AC5-5EF77E40E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3900"/>
            <a:ext cx="4282440" cy="56083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54771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0E4">
            <a:alpha val="8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D0E73A-915D-FEF0-87C7-1C834F119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8F1C6CAB-7149-CEF6-0CE9-1E809AD284FA}"/>
              </a:ext>
            </a:extLst>
          </p:cNvPr>
          <p:cNvSpPr/>
          <p:nvPr/>
        </p:nvSpPr>
        <p:spPr>
          <a:xfrm>
            <a:off x="0" y="0"/>
            <a:ext cx="344658" cy="302455"/>
          </a:xfrm>
          <a:prstGeom prst="flowChartTerminator">
            <a:avLst/>
          </a:prstGeom>
          <a:solidFill>
            <a:srgbClr val="45092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CBB89A-09E4-9A77-C80F-2FAD3A959DCF}"/>
              </a:ext>
            </a:extLst>
          </p:cNvPr>
          <p:cNvSpPr txBox="1"/>
          <p:nvPr/>
        </p:nvSpPr>
        <p:spPr>
          <a:xfrm>
            <a:off x="4043291" y="283908"/>
            <a:ext cx="8067822" cy="629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செவிலியர்கள் அவரை ஆச்சரியத்துடன் பார்த்தார்கள். மருத்துவப் பரிசோதனைகளைச் செய்தார்கள். எடை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நாடித்துடிப்பு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இரத்த அழுத்தம் என அனைத்துமே இயல்பான அளவுக்கு வந்துவிட்டன.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“உபவாசம் இருந்த நாட்களில் நான் ஒருமுறைகூட மருந்துகளை எடுத்துக்கொள்ளவில்லை. அதன் பிறகு அவை தேவைப்பட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வுமில்லை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இப்போது உணவில் உப்பு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இறைச்சி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பதப்படுத்தப்பட்ட உணவுகள் போன்றவற்றைத் தவிர்த்துவிட்டார். சீனிக்கிழங்கு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வாழை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காய்கறிகள்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பழங்கள் போன்றவற்றைச் சாப்பிடுகிறார். அவருடைய வாழ்க்கையின் எல்லாப் பகுதியிலும் மாற்றம் உண்டாயிருக்கிறது.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“என்னால் ஆலயம் செல்லமுடிகிறது. பள்ளிக்குச் சென்று பேரப்பிள்ளைகளை அழைத்துவர முடிகிறது. களைப்பில்லாமல் நடக்கமுடிகிறது. புத்துயிர் கிடைத்திருக்கிறது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தான் சுகமானதுபற்றி மட்டுமல்ல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தான் கற்றுக்கொண்ட விஷயங்கள்பற்றியும் நம்பிக்கையுடன் பேசுகிறார்.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211A5-27DD-C7B2-F84D-D2F07F905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58" y="906780"/>
            <a:ext cx="4308233" cy="535686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92689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0E4">
            <a:alpha val="8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747C3-F960-93AE-2E67-CFFDFD3A7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9D183BE3-8D38-EDB2-6EE3-B673D4E661B4}"/>
              </a:ext>
            </a:extLst>
          </p:cNvPr>
          <p:cNvSpPr/>
          <p:nvPr/>
        </p:nvSpPr>
        <p:spPr>
          <a:xfrm>
            <a:off x="0" y="0"/>
            <a:ext cx="344658" cy="302455"/>
          </a:xfrm>
          <a:prstGeom prst="flowChartTerminator">
            <a:avLst/>
          </a:prstGeom>
          <a:solidFill>
            <a:srgbClr val="45092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A92CC-0168-754F-B3F0-185908AEFDC9}"/>
              </a:ext>
            </a:extLst>
          </p:cNvPr>
          <p:cNvSpPr txBox="1"/>
          <p:nvPr/>
        </p:nvSpPr>
        <p:spPr>
          <a:xfrm>
            <a:off x="5722620" y="76159"/>
            <a:ext cx="6385560" cy="6705682"/>
          </a:xfrm>
          <a:prstGeom prst="rect">
            <a:avLst/>
          </a:prstGeom>
          <a:solidFill>
            <a:srgbClr val="FFA5AB">
              <a:alpha val="5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“நாம் சாப்பிடுகிற விஷயத்தில் ஞானமாக இருக்கவேண்டும். நம்மைக் குணப்படுத்தவே தேவன் உணவைக் கொடுத்திருக்கிறார்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நம்மில் பாதிப்பை உண்டாக்குவதற்காக அல்ல. நான் மற்றவர்களிடம் இவ்வாறு செய்யுங்கள் என்று சொல்வதில்லை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நான் இவ்வாறு செய்தேன் என்று சொல்லுகிறேன். நாம் தேவனை நம்பி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நம் சரீரங்களைப் பாதுகாக்கும்போது என்ன நடக்கிறது என்பதைப் பார்த்திருக்கிறேன்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சொல்லுகிறேன்.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ஹோப் கிளினிக்கில் வெறும் தகவல்களை மட்டுமல்ல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வாழ்க்கை முறையையும் மெரஷெனீ கற்றுக்கொண்டார். அது அவரை பெருமையடையச் செய்கிற ஒரு பாதையாகவும் இருக்கிறது.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“ஹோப் கிளினிக் உண்மையிலேயே ஒரு நல்ல ஊழியக்களம்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நானே அதன்மூலம் பயனடைந்திருக்கிறேன்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E4214C-A577-6F2F-5003-3E70ED394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2512" y="1043940"/>
            <a:ext cx="5835132" cy="536448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149443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612</Words>
  <Application>Microsoft Office PowerPoint</Application>
  <PresentationFormat>Panorámica</PresentationFormat>
  <Paragraphs>41</Paragraphs>
  <Slides>7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5" baseType="lpstr">
      <vt:lpstr>Anek Tamil</vt:lpstr>
      <vt:lpstr>Anek Tamil Expanded ExtraBold</vt:lpstr>
      <vt:lpstr>Anek Tamil SemiExpanded SemiBol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11</cp:revision>
  <dcterms:created xsi:type="dcterms:W3CDTF">2026-03-03T13:17:59Z</dcterms:created>
  <dcterms:modified xsi:type="dcterms:W3CDTF">2026-03-03T18:51:56Z</dcterms:modified>
</cp:coreProperties>
</file>