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0E5"/>
    <a:srgbClr val="1B263B"/>
    <a:srgbClr val="ED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6089B-A843-45CB-B2FC-E826B1A2556A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5AB15-D7F0-4D6A-9C42-38B8965558B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869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5AB15-D7F0-4D6A-9C42-38B8965558BD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053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4AF1B-6674-FEDD-59CB-684DC7127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29FB5-6533-0E9C-D85C-F9D903388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821D7-0E2D-CDF2-6C7C-FB35655B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5FED1-EC98-9928-E85D-2DF30D1A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99A36-FA8A-6927-788C-36E892AC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72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3075-F756-7E70-F4F3-136324A8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AA163-FDF1-6AC1-BD12-3EE90C698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18462-2C94-0AD5-36F3-66EA8DF9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507D-D3F8-F8A5-0563-22FDBBFC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E1B54-29DD-1515-55A2-0BE4DAB8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93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CA0A5-8D88-4E05-A7A4-49CF7334B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DCDD8-F2A5-94EC-A8B9-BFFA79CB0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CFEFF-F0CD-14A8-71B4-917942D6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1C6E-CCBB-D282-C818-7B44C5B8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83B23-064E-3D13-3BCA-448430E5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611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4415-062B-8CA1-AC5F-B34B73C8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F58DC-0FDE-A817-345A-944F0563D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23B1B-87BC-1D07-0B54-F1E7D389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4620-ADC1-3FEE-E3AD-5B294BC6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02818-1A77-555B-5C39-718580E7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564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B017-22FF-B0E1-9AB7-1897B57F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0C930-829F-7B02-08A4-39A5ED3A0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0980F-1932-5488-8D29-C591D4B3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80CCB-9D2E-1F1D-59D7-E2E4202C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FD498-5E26-BF70-A62F-038B7F0F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36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7F71-2D22-8DC5-8554-6DFB137F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4C248-CFBB-33E8-E0DD-BD08637C7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C8B49-B936-6334-060C-A83E34E5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65DD2-D7F2-83DB-F1F0-D863BA6E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4AF1E-4DBE-0F9F-0CA8-49D348CB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B5796-487E-B346-67DB-509C73C8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020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51F1F-C3F3-298F-44BD-ACB744D0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9BE25-28DB-4C36-1A6F-650CCD84D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9DB33-C746-019D-CD62-51225600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3E12B8-C1F8-07AC-89B1-448641630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E14206-58D6-082E-F690-791C57D91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0FACF-5295-7150-3431-F9B3E485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B69740-021A-8DCC-EB19-ABDF3D1F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34CA5-7A16-27A2-B763-90A82543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401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E857-1813-FD0B-ADFC-D2DF0F7A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0037D-6647-043F-3990-B421AD0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4C9C6-4E5A-F082-4A4D-67F43F3E2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12EB9-FDDA-ACD4-81E9-86816A9B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263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C57F20-E78F-699C-F7C1-FA447065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05F39-F338-C341-FBB8-9F0280CF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6A18B-95FE-F222-9CDF-FE239CDA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44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0AAC-FE80-7F5E-6FD1-8168DA2D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14B9-8890-D6DF-F9F4-C930001C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3EFB3-B3B4-766B-F872-F32089F7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ABB3D-2F8C-A5B1-6B29-D539D14E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F9C82-1242-2296-397B-14498112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F63E4-9FE0-60C8-7423-F583520F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611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DB909-4B25-7933-98CF-85BB5381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E80520-83BE-1BFD-6406-E87E9077D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FBCE2-DEF5-582E-C09B-1CBFA15B5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805F8-6DA3-9949-0D83-1544E6D2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3D975-F93A-5337-74BB-7B4B6C76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98A54-A15E-CD6F-1794-7460D2B0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090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32753-086A-ECC2-A377-F6CA71C3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A03BF-A291-238B-FE21-778402178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31F06-D0B5-2DCD-4F21-58784B101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D8A256-B446-4E23-B2DD-7E58B262A263}" type="datetimeFigureOut">
              <a:rPr lang="en-IN" smtClean="0"/>
              <a:t>17-03-2026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9973-1605-6B99-DDE0-1B2F2806B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16DE4-D419-6005-0DF2-61A3BDEFD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5378CC-384B-477D-BFE0-6C0FE1B196B5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1672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E7D269-3A85-8325-E78D-E7680596AC13}"/>
              </a:ext>
            </a:extLst>
          </p:cNvPr>
          <p:cNvSpPr/>
          <p:nvPr/>
        </p:nvSpPr>
        <p:spPr>
          <a:xfrm>
            <a:off x="363939" y="605018"/>
            <a:ext cx="11464119" cy="5947036"/>
          </a:xfrm>
          <a:prstGeom prst="roundRect">
            <a:avLst>
              <a:gd name="adj" fmla="val 1673"/>
            </a:avLst>
          </a:prstGeom>
          <a:solidFill>
            <a:srgbClr val="EDF2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D1752A-4594-20D0-30B5-1328D87430ED}"/>
              </a:ext>
            </a:extLst>
          </p:cNvPr>
          <p:cNvSpPr/>
          <p:nvPr/>
        </p:nvSpPr>
        <p:spPr>
          <a:xfrm>
            <a:off x="921685" y="1255466"/>
            <a:ext cx="4374107" cy="4189862"/>
          </a:xfrm>
          <a:prstGeom prst="ellipse">
            <a:avLst/>
          </a:prstGeom>
          <a:solidFill>
            <a:srgbClr val="1B263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A416D-2520-109A-57F5-5E96B9515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9" b="99090" l="106" r="99045">
                        <a14:foregroundMark x1="44055" y1="8190" x2="57431" y2="11628"/>
                        <a14:foregroundMark x1="29830" y1="79171" x2="10085" y2="91507"/>
                        <a14:foregroundMark x1="10085" y1="91507" x2="55096" y2="97978"/>
                        <a14:foregroundMark x1="55096" y1="97978" x2="89066" y2="92720"/>
                        <a14:foregroundMark x1="89066" y1="92720" x2="80786" y2="76036"/>
                        <a14:foregroundMark x1="80786" y1="76036" x2="57219" y2="69970"/>
                        <a14:foregroundMark x1="57219" y1="69970" x2="22611" y2="78868"/>
                        <a14:foregroundMark x1="22611" y1="78868" x2="7749" y2="91507"/>
                        <a14:foregroundMark x1="7749" y1="91507" x2="6263" y2="95248"/>
                        <a14:foregroundMark x1="5520" y1="90597" x2="19851" y2="99697"/>
                        <a14:foregroundMark x1="19851" y1="99697" x2="97134" y2="94944"/>
                        <a14:foregroundMark x1="97134" y1="94944" x2="94161" y2="84530"/>
                        <a14:foregroundMark x1="94161" y1="84530" x2="78238" y2="77958"/>
                        <a14:foregroundMark x1="78238" y1="77958" x2="28769" y2="81193"/>
                        <a14:foregroundMark x1="28769" y1="81193" x2="2442" y2="88675"/>
                        <a14:foregroundMark x1="2442" y1="88675" x2="1062" y2="94338"/>
                        <a14:foregroundMark x1="14331" y1="97674" x2="33015" y2="99090"/>
                        <a14:foregroundMark x1="33015" y1="99090" x2="39703" y2="98382"/>
                        <a14:foregroundMark x1="90127" y1="83923" x2="99045" y2="94641"/>
                        <a14:foregroundMark x1="99045" y1="94641" x2="99045" y2="94641"/>
                        <a14:foregroundMark x1="106" y1="88777" x2="20170" y2="77351"/>
                        <a14:foregroundMark x1="743" y1="88675" x2="9342" y2="82912"/>
                        <a14:backgroundMark x1="10403" y1="40950" x2="5839" y2="7452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738" y="923641"/>
            <a:ext cx="4500000" cy="4399749"/>
          </a:xfrm>
          <a:prstGeom prst="ellipse">
            <a:avLst/>
          </a:prstGeom>
          <a:effectLst>
            <a:glow rad="127000">
              <a:schemeClr val="tx1">
                <a:lumMod val="85000"/>
              </a:schemeClr>
            </a:glow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50BB6-C11A-7B9D-D6B0-9EB318FD6FA6}"/>
              </a:ext>
            </a:extLst>
          </p:cNvPr>
          <p:cNvSpPr txBox="1"/>
          <p:nvPr/>
        </p:nvSpPr>
        <p:spPr>
          <a:xfrm>
            <a:off x="4528457" y="127498"/>
            <a:ext cx="3135085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ta-IN" dirty="0">
                <a:latin typeface="Anek Tamil Expanded ExtraBold" pitchFamily="2" charset="0"/>
                <a:cs typeface="Anek Tamil Expanded ExtraBold" pitchFamily="2" charset="0"/>
              </a:rPr>
              <a:t>தெருப் பிரசங்கியார்</a:t>
            </a:r>
            <a:endParaRPr lang="en-IN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9BCD2-5316-E74D-CFD4-FF3D35DB40F7}"/>
              </a:ext>
            </a:extLst>
          </p:cNvPr>
          <p:cNvSpPr txBox="1"/>
          <p:nvPr/>
        </p:nvSpPr>
        <p:spPr>
          <a:xfrm>
            <a:off x="2475069" y="5649421"/>
            <a:ext cx="1045027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nek Tamil Expanded ExtraBold" pitchFamily="2" charset="0"/>
                <a:cs typeface="Anek Tamil Expanded ExtraBold" pitchFamily="2" charset="0"/>
              </a:defRPr>
            </a:lvl1pPr>
          </a:lstStyle>
          <a:p>
            <a:r>
              <a:rPr lang="ta-IN" dirty="0"/>
              <a:t>பீட்டர்</a:t>
            </a:r>
            <a:endParaRPr lang="en-IN" dirty="0"/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C37E1045-A8B6-4D3A-7C11-BBAA1C2D5D7A}"/>
              </a:ext>
            </a:extLst>
          </p:cNvPr>
          <p:cNvSpPr/>
          <p:nvPr/>
        </p:nvSpPr>
        <p:spPr>
          <a:xfrm>
            <a:off x="6416867" y="1511285"/>
            <a:ext cx="4716379" cy="3678223"/>
          </a:xfrm>
          <a:prstGeom prst="horizontalScroll">
            <a:avLst>
              <a:gd name="adj" fmla="val 8015"/>
            </a:avLst>
          </a:prstGeom>
          <a:solidFill>
            <a:srgbClr val="1B263B"/>
          </a:solidFill>
          <a:ln>
            <a:solidFill>
              <a:srgbClr val="EDF2F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மார்ச் 21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 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12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ta-IN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பப்புவ நியூ கினீ</a:t>
            </a:r>
            <a:endParaRPr lang="en-IN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5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1">
                <a:lumMod val="95000"/>
              </a:schemeClr>
            </a:gs>
            <a:gs pos="95000">
              <a:srgbClr val="EDF2FB"/>
            </a:gs>
            <a:gs pos="40592">
              <a:srgbClr val="F0F2F6"/>
            </a:gs>
            <a:gs pos="0">
              <a:srgbClr val="848C9B"/>
            </a:gs>
            <a:gs pos="100000">
              <a:srgbClr val="1B26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6EB2EE-1FDB-6F89-7115-8CB75F1B469C}"/>
              </a:ext>
            </a:extLst>
          </p:cNvPr>
          <p:cNvSpPr/>
          <p:nvPr/>
        </p:nvSpPr>
        <p:spPr>
          <a:xfrm>
            <a:off x="0" y="0"/>
            <a:ext cx="275008" cy="378135"/>
          </a:xfrm>
          <a:prstGeom prst="roundRect">
            <a:avLst/>
          </a:prstGeom>
          <a:solidFill>
            <a:srgbClr val="1B26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4BADD-C199-5267-C73B-F1D7A4D0CB6D}"/>
              </a:ext>
            </a:extLst>
          </p:cNvPr>
          <p:cNvSpPr txBox="1"/>
          <p:nvPr/>
        </p:nvSpPr>
        <p:spPr>
          <a:xfrm>
            <a:off x="4076986" y="0"/>
            <a:ext cx="80233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தன்னுடைய வாழ்க்கைகுறித்த தேவதிட்டம் என்னவாக இருக்கும் என்று யோசித்தார்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பீட்டர்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.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அவரது பெற்றோர் ஆரம்பப்பள்ளி ஆசிரியர்களாக இருந்தார்கள்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மேலும் அவர்கள் கிறிஸ்தவர்கள்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அதனால் தேவனைப்பற்றியும் ஜெபிக்கவேண்டிய விதம்பற்றியும் சிறுவயதுமுதலே அவருக்குக் கற்றுக்கொடுத்தார்கள். ஆனாலும்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பதின்மவயதில் தீயநண்பர்களின் செல்வாக்கால்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தேவனைவிட்டு வழிவிலகிச் சென்றார்.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பிறகு பீட்டர் பெரியவரான பிறகு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கடற்கரையோரமாக ஒரு வீட்டில் தனியாக வசித்தார். தேவன் எதற்காக தன்னை அங்கு வழிநடத்தினாரென யோசித்தார். “ஆண்டவரே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என்னுடைய வாழ்க்கையில் உம்முடைய நோக்கம் என்ன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என்று ஏழு மாதங்கள் தொடர்ந்து ஜெபித்து வந்தார்.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ஒரு வெள்ளிக்கிழமையன்று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உபவாசமிருந்து ஜெபிக்க பீட்டர் தீர்மானித்தார். அன்று முழுவதும் சாப்பிடாமல்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தேவனைத் தேடுவதிலேயே கவனம் செலுத்தினார். தேவனிடமிருந்து ஒரு தெளிவான பதிலை எதிர்பார்த்தார்.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16D47-11DD-E0A3-A00A-C03E9296C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81050"/>
            <a:ext cx="4431767" cy="52959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1045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1">
                <a:lumMod val="95000"/>
              </a:schemeClr>
            </a:gs>
            <a:gs pos="95000">
              <a:srgbClr val="EDF2FB"/>
            </a:gs>
            <a:gs pos="40592">
              <a:srgbClr val="F0F2F6"/>
            </a:gs>
            <a:gs pos="0">
              <a:srgbClr val="848C9B"/>
            </a:gs>
            <a:gs pos="100000">
              <a:srgbClr val="1B263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34EEC-F662-FE1C-CA4D-4C6F28A8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FBF04A-E8A1-277D-0C7B-A1E9DA12B1F0}"/>
              </a:ext>
            </a:extLst>
          </p:cNvPr>
          <p:cNvSpPr/>
          <p:nvPr/>
        </p:nvSpPr>
        <p:spPr>
          <a:xfrm>
            <a:off x="0" y="0"/>
            <a:ext cx="275008" cy="378135"/>
          </a:xfrm>
          <a:prstGeom prst="roundRect">
            <a:avLst/>
          </a:prstGeom>
          <a:solidFill>
            <a:srgbClr val="1B26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2FD86-EB93-8C1D-93EC-D377283A93FE}"/>
              </a:ext>
            </a:extLst>
          </p:cNvPr>
          <p:cNvSpPr txBox="1"/>
          <p:nvPr/>
        </p:nvSpPr>
        <p:spPr>
          <a:xfrm>
            <a:off x="4076986" y="0"/>
            <a:ext cx="80233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சூரியன் மறைகிற சமயத்தில் தெருவில் மூன்று வாலிபர்கள் நடந்து சென்றதைப் பார்த்தார். அவர்களிடம் செல்லுமாறு அவருடைய மனதில் ஒரு குரல் பேசியது. அந்தச் சத்தத்திற்குக் கீழ்ப்படிந்து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அவர்களிடம் சென்று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தன்னை அறிமுகப்படுத்தினார்.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“நாங்கள்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தெருப் பிரசங்கியார்கள்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என்று அவர்களில் ஒருவர் சொன்னார். அவர்களுடைய பெயர் தாமஸ்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ஜார்ஜ் மற்றும் ஜூனியர். அவர்கள் சுவிசேஷகர்கள்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கடலோரப் பகுதிகளில் சுவிசேஷத்தை அறிவிக்க ஏவுதலைப் பெற்றிருந்தார்கள்.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தெருவிலும்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சந்தையிலும்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மக்கள் கூடுகிற இடங்களிலும் அவர்கள் பிரசங்கம் பண்ணினதை பீட்டர் பார்த்தார்.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சனிக்கிழமை இரவில்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பீட்டர் மீண்டும் தேவனிடம் தம்முடைய திட்டத்தை வெளிப்படுத்துமாறு கேட்டார். வேதாகமத்தை மார்பில் அணைத்தவாறே தூங்கிவிட்டார். அப்போது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கனவில் ஒரு தூதன் அவருடைய கையை எடுத்து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மத்தேயு 10ம் அதிகாரத்திற்குத் திருப்பினதைக் கண்டார்.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பீட்டர் எழுந்ததும்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மத்தேயு 10ம் அதிகாரத்தை வாசிக்க ஆரம்பித்தார்.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323F8-9F97-CED6-CC84-5CDFCE5E5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0519" y="714328"/>
            <a:ext cx="4762500" cy="558864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764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1">
                <a:lumMod val="95000"/>
              </a:schemeClr>
            </a:gs>
            <a:gs pos="95000">
              <a:srgbClr val="EDF2FB"/>
            </a:gs>
            <a:gs pos="40592">
              <a:srgbClr val="F0F2F6"/>
            </a:gs>
            <a:gs pos="0">
              <a:srgbClr val="848C9B"/>
            </a:gs>
            <a:gs pos="100000">
              <a:srgbClr val="1B263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6A187-0C5B-10B2-FF7D-6146BF7BC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206418-3399-75E7-764F-3E49A588F801}"/>
              </a:ext>
            </a:extLst>
          </p:cNvPr>
          <p:cNvSpPr/>
          <p:nvPr/>
        </p:nvSpPr>
        <p:spPr>
          <a:xfrm>
            <a:off x="0" y="0"/>
            <a:ext cx="275008" cy="378135"/>
          </a:xfrm>
          <a:prstGeom prst="roundRect">
            <a:avLst/>
          </a:prstGeom>
          <a:solidFill>
            <a:srgbClr val="1B26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A4BCC-85A2-1C2E-E2F5-2B9047E7EA5C}"/>
              </a:ext>
            </a:extLst>
          </p:cNvPr>
          <p:cNvSpPr txBox="1"/>
          <p:nvPr/>
        </p:nvSpPr>
        <p:spPr>
          <a:xfrm>
            <a:off x="4076986" y="0"/>
            <a:ext cx="80233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அங்கு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இயேசுவைப் பின்பற்றத் தீர்மானித்ததும் அவருடைய சீடர்கள் என்னென்ன அற்புதங்களை எல்லாம் செய்யமுடிந்ததெனக் கண்டார்.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பீட்டர் அதை ஒருமுறை மட்டும் வாசிக்கவில்லை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மீண்டும் மீண்டும் வாசித்தார். பிறகு அதே மெல்லிய சத்தம் அவரிடம்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“இதுதான் உனக்கு என்னுடைய திட்டம்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என்று சொன்னது.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உடனே பீட்டர் முழங்காலில்   விழுந்து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“ஆண்டவே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நீர் என்னை அழைப்பதற்கு நான் யார்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என்று கேட்டார்.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தேவன் தெளிவான விதத்தில் பதிலளித்ததற்காக நன்றி சொன்னார். மத்தேயு 10ம் அதிகாரத்தின் சீடர்களைப்போலவே இயேசுவைப்  பின்பற்றவும் தெருதெருவாகச் சென்று பிரசங்கம்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பண்ணவும் தான் அழைக்கப்பட்டதை உணர்ந்தார்.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சீக்கிரமே பீட்டர் திருமுழுக்கு பெற்று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அந்த மூன்று பிரசங்கியார்களுக்கும் அவர்களுடைய ஊழியத்தில் உதவியாக இருந்தார். அவர்களுடன் பயணித்தார்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அவர்களுடைய பைகளைச் சுமந்தார்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அவர்களுடன் தெருக்களில் பிரசங்கித்தார்.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4776C-1C48-1ECD-D2C4-4F59087B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7" y="808326"/>
            <a:ext cx="4191000" cy="524134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7257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1">
                <a:lumMod val="95000"/>
              </a:schemeClr>
            </a:gs>
            <a:gs pos="95000">
              <a:srgbClr val="EDF2FB"/>
            </a:gs>
            <a:gs pos="40592">
              <a:srgbClr val="F0F2F6"/>
            </a:gs>
            <a:gs pos="0">
              <a:srgbClr val="848C9B"/>
            </a:gs>
            <a:gs pos="100000">
              <a:srgbClr val="1B263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15498-E0F9-B365-5E6C-DD0217BCF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CA80A0-1C58-1C42-475C-8AEC2AECEE3A}"/>
              </a:ext>
            </a:extLst>
          </p:cNvPr>
          <p:cNvSpPr/>
          <p:nvPr/>
        </p:nvSpPr>
        <p:spPr>
          <a:xfrm>
            <a:off x="0" y="0"/>
            <a:ext cx="275008" cy="378135"/>
          </a:xfrm>
          <a:prstGeom prst="roundRect">
            <a:avLst/>
          </a:prstGeom>
          <a:solidFill>
            <a:srgbClr val="1B26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A8960-22AB-D2F3-B48C-F6E8C9F7C804}"/>
              </a:ext>
            </a:extLst>
          </p:cNvPr>
          <p:cNvSpPr txBox="1"/>
          <p:nvPr/>
        </p:nvSpPr>
        <p:spPr>
          <a:xfrm>
            <a:off x="4076986" y="0"/>
            <a:ext cx="80233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ஒரு வருடம் கழித்து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இரண்டு மாத பயிற்சித்திட்டம் ஒன்றில் பீட்டர் சேர்ந்தார்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அங்கு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சபையின் கோட்பாடுகளை எவ்வாறு மற்றவர்களுடன் பகிர்ந்து கொள்ளவேண்டும் என்பதை அறிந்துகொண்டார்.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பயிற்சி முடிந்ததும் முதன்முறையாக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மழைக்காட்டுப் பகுதியின் ஒதுக்குப்புறமான ஒரு கிராமத்தில் அவருக்கு பணி நியமிக்கப்பட்டது. மூன்று நாட்கள் நடந்து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சென்றுதான் அந்தக் கிராமத்தை அடையமுடியும். கனமழையில் நடந்தார்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செடிகளின்கீழ் படுத்து உறங்கினார்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பிஸ்கட்டுகளை மட்டும் சாப்பிட்டு பசியாற்றினார்.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அந்த அடர்ந்த காட்டின் மத்தியில் ஒரு சிறிய அட்வென்டிஸ்ட் சபை இருந்தது. நடுத்தர வயதுடைய ஒரு பெண்மணிதான் அந்தச் சபையைக் கவனித்துவந்தார்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அந்தச் சபை 25 வருடங்களாக இருந்தது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அங்கு ஒரு போதகர் வேண்டுமென நீண்டகாலமாக ஜெபித்து வந்தார்கள்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பீட்டரால் அங்கு ஊழியம் செய்யமுடியுமா என்று அந்தப் பெண் கேட்டார்.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6D60-7978-FCAD-798B-95732AA4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320" y="601623"/>
            <a:ext cx="4602480" cy="54635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6811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1">
                <a:lumMod val="95000"/>
              </a:schemeClr>
            </a:gs>
            <a:gs pos="95000">
              <a:srgbClr val="EDF2FB"/>
            </a:gs>
            <a:gs pos="40592">
              <a:srgbClr val="F0F2F6"/>
            </a:gs>
            <a:gs pos="0">
              <a:srgbClr val="848C9B"/>
            </a:gs>
            <a:gs pos="100000">
              <a:srgbClr val="1B263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ED434-0379-BDE7-6C3F-ED042144E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CEDF98-8DF1-66DE-6637-27601D20DEA7}"/>
              </a:ext>
            </a:extLst>
          </p:cNvPr>
          <p:cNvSpPr/>
          <p:nvPr/>
        </p:nvSpPr>
        <p:spPr>
          <a:xfrm>
            <a:off x="0" y="0"/>
            <a:ext cx="275008" cy="378135"/>
          </a:xfrm>
          <a:prstGeom prst="roundRect">
            <a:avLst/>
          </a:prstGeom>
          <a:solidFill>
            <a:srgbClr val="1B26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0190C-4C5F-25C8-03C1-ECE6651CBCD6}"/>
              </a:ext>
            </a:extLst>
          </p:cNvPr>
          <p:cNvSpPr txBox="1"/>
          <p:nvPr/>
        </p:nvSpPr>
        <p:spPr>
          <a:xfrm>
            <a:off x="4076986" y="0"/>
            <a:ext cx="80233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பீட்டர் சம்மதித்தார்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அங்கு ஒரு வருடம் ஊழியம் செய்த நாட்களில்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தன் வாழ்க்கையில் அடுத்தக் கட்டத்தை தேவன் காட்டவேண்டுமென ஜெபித்தார். ஊழியக்கல்லூரியில் சேர்ந்து படிக்கவேண்டும் என்கிற ஏவுதல் அவருக்குள்ளாக உண்டானது.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ஒரு வெள்ளிக்கிழமை மாலையில் பீட்டர் வீட்டிற்குத் திரும்பிய போது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அங்கு ஒருவர் அவருக்காகக் காத்திருந்தார். கல்லூரிக்கான கட்டணம் செலுத்தப்பட்ட ஒரு வரவுச்சீட்டை அவரிடம் காண்பித்தார். அதாவது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ஓமவ்ரா அட்வென்டிஸ்ட் ஊழியக் கல்லூரியில் சேர்க்கப்பட்டிருந்தார்.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ஓமவ்ராவில்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தோட்டக்கலை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தச்சுக்கலை போன்றவற்றை அங்கத்தினர்களுக்குச் சொல்லிக் கொடுக்கத் திட்டமிட்டிருக்கிறார்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அதனால் அவர்கள் தங்கள் பிழைப்புக்கும்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கைம்பெண்கள்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திக்கற்றோர் போன்றேரை ஆதரிக்கவும் போதுமானவற்றைச் சம்பாதிக்க</a:t>
            </a:r>
            <a:r>
              <a:rPr lang="en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முடியும். எபிரெயப் பாடத்தைக் கற்றுக்கொள்ள கொஞ்சம் கடினமாக இருக்கிறது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ஆனால் தேவன் உதவுவாரென நம்புகிறார்.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CE76D-5F93-2C7D-04B9-E44D13B6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0070" y="1021080"/>
            <a:ext cx="4690215" cy="509778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6146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1">
                <a:lumMod val="95000"/>
              </a:schemeClr>
            </a:gs>
            <a:gs pos="95000">
              <a:srgbClr val="EDF2FB"/>
            </a:gs>
            <a:gs pos="40592">
              <a:srgbClr val="F0F2F6"/>
            </a:gs>
            <a:gs pos="0">
              <a:srgbClr val="848C9B"/>
            </a:gs>
            <a:gs pos="100000">
              <a:srgbClr val="1B263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D49CC0-23A4-D6A7-51A1-77B91C3C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A91A69-BD6C-9A96-E30C-2641E46FE5B8}"/>
              </a:ext>
            </a:extLst>
          </p:cNvPr>
          <p:cNvSpPr/>
          <p:nvPr/>
        </p:nvSpPr>
        <p:spPr>
          <a:xfrm>
            <a:off x="0" y="0"/>
            <a:ext cx="275008" cy="378135"/>
          </a:xfrm>
          <a:prstGeom prst="roundRect">
            <a:avLst/>
          </a:prstGeom>
          <a:solidFill>
            <a:srgbClr val="1B26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DDA5A-BDB1-106A-B141-4D6A27EB68A1}"/>
              </a:ext>
            </a:extLst>
          </p:cNvPr>
          <p:cNvSpPr txBox="1"/>
          <p:nvPr/>
        </p:nvSpPr>
        <p:spPr>
          <a:xfrm>
            <a:off x="6308672" y="0"/>
            <a:ext cx="5829070" cy="6601807"/>
          </a:xfrm>
          <a:prstGeom prst="rect">
            <a:avLst/>
          </a:prstGeom>
          <a:solidFill>
            <a:srgbClr val="C5D0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“தேவனால் எல்லாம் ஆகும்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என்று சொல்லுகிறார். அடுத்து  தான் வேலைசெய்யப் போகிற இடம் தனக்குத் தெரியாவிட்டாலும்கூட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,  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ஓமவ்ராவுக்கு தன்னை வழிநடத்தினவரைப் பின்பற்ற தீர்மானமாக இருக்கிறார். “நான் எப்போதும் அவரது சத்தத்தைக் கேட்டுதான் நடப்பேன்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என்று சொல்லுகிறார்.</a:t>
            </a: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endParaRPr lang="en-IN" dirty="0">
              <a:solidFill>
                <a:srgbClr val="1B263B"/>
              </a:solidFill>
              <a:latin typeface="Anek Tamil" pitchFamily="2" charset="0"/>
              <a:cs typeface="Anek Tamil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பப்புவ நியூ கினீயில் நற்செய்தியைச் சொல்லுவதற்கு ஆண்களையும் பெண்களையும் பயிற்றுவிப்பதற்கு ஓமவ்ரா அட்வென்டிஸ்ட் ஊழியப்பள்ளி பெரும் பங்காற்றுகிறது</a:t>
            </a:r>
            <a:r>
              <a:rPr lang="en-US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solidFill>
                  <a:srgbClr val="1B263B"/>
                </a:solidFill>
                <a:latin typeface="Anek Tamil" pitchFamily="2" charset="0"/>
                <a:cs typeface="Anek Tamil" pitchFamily="2" charset="0"/>
              </a:rPr>
              <a:t>இந்தக் காலாண்டு பதின்மூன்றாம் வாரக் காணிக்கையின் ஒரு பகுதி அந்தக் கல்லூரிக்குப் பயன்படும். </a:t>
            </a: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உதாரத்துவமாகக் கொடுங்கள்.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2D107-F793-112C-60B6-7E4123B5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98942"/>
            <a:ext cx="6469381" cy="560392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9476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570</Words>
  <Application>Microsoft Office PowerPoint</Application>
  <PresentationFormat>Panorámica</PresentationFormat>
  <Paragraphs>33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13</cp:revision>
  <dcterms:created xsi:type="dcterms:W3CDTF">2026-03-17T12:56:14Z</dcterms:created>
  <dcterms:modified xsi:type="dcterms:W3CDTF">2026-03-17T15:13:00Z</dcterms:modified>
</cp:coreProperties>
</file>