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D29"/>
    <a:srgbClr val="C2C5AA"/>
    <a:srgbClr val="656D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DAA8E-D06F-DE7B-0600-F04208584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81E67C-002E-E96D-1516-9AD726138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862A4-69D8-5E49-0870-AAF3C5F6D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2E22-70B9-4F93-8865-DD77CEBA6553}" type="datetimeFigureOut">
              <a:rPr lang="en-IN" smtClean="0"/>
              <a:t>03-04-2026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D79B6-3D2A-613C-D8E6-B8BE78DAA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723B0-DD24-020D-7B67-30374192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433D-1AB2-48CC-A9A8-C76F3F0F9E0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9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849A-337A-D901-73E2-A6A2AC51D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344403-2F5B-F422-EB81-AE00A3AF6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F0CF2-4037-F8B2-FC03-E1BD1FE60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2E22-70B9-4F93-8865-DD77CEBA6553}" type="datetimeFigureOut">
              <a:rPr lang="en-IN" smtClean="0"/>
              <a:t>03-04-2026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BF46-AA88-3BCD-290E-85AC897C3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944E1-4373-E34B-1863-B7E1EBFFA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433D-1AB2-48CC-A9A8-C76F3F0F9E0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645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926CAF-46AA-4D68-02B8-4F93A8B678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39FCB-0049-7622-17C8-C52083C03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8730E-DBBE-4A0D-34AF-34F8539C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2E22-70B9-4F93-8865-DD77CEBA6553}" type="datetimeFigureOut">
              <a:rPr lang="en-IN" smtClean="0"/>
              <a:t>03-04-2026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618D7-3D44-F331-FFBD-68D39CFB4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7C21D-3D15-BD3B-5175-21AE7CBA0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433D-1AB2-48CC-A9A8-C76F3F0F9E0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0451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53D7A-856A-4DF5-72D0-C2614D17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F0D77-71BB-CEBA-21DA-A8B221547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2404F-E060-3ABF-81D1-2309D19CB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2E22-70B9-4F93-8865-DD77CEBA6553}" type="datetimeFigureOut">
              <a:rPr lang="en-IN" smtClean="0"/>
              <a:t>03-04-2026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C3E41-5C8E-5F32-18E4-A6655408B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0E464-4FFF-A2DC-66CE-4C234EA3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433D-1AB2-48CC-A9A8-C76F3F0F9E0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726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1728D-F4CC-960D-C334-9A473130B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89165-1524-B2CD-3E3F-4B5ECA32E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99436-384C-C7EA-8478-3D481299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2E22-70B9-4F93-8865-DD77CEBA6553}" type="datetimeFigureOut">
              <a:rPr lang="en-IN" smtClean="0"/>
              <a:t>03-04-2026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AEF60-84B1-CBD9-57E4-912636862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404E6-40A6-C8C9-1793-98F9CB8E8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433D-1AB2-48CC-A9A8-C76F3F0F9E0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788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BC56A-1549-7A22-08EA-F7D1861B0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90C2A-5BE8-A532-3515-B4E29CDB5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24F26-68D8-747E-7F63-49A6C6848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E45D4-4788-5E29-BE9F-F3EF3D33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2E22-70B9-4F93-8865-DD77CEBA6553}" type="datetimeFigureOut">
              <a:rPr lang="en-IN" smtClean="0"/>
              <a:t>03-04-2026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12E12-A14F-2416-5038-09CF77700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EB617-C915-3933-B7CE-619D5AED2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433D-1AB2-48CC-A9A8-C76F3F0F9E0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142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51F44-FD8F-D421-DE35-95E3F943B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EB9F9-8EF1-DBA8-962D-B9CAF27FC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DE204C-854B-20DA-D9F8-0E0FD1324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3513C0-80A8-EC38-F081-A2031D3872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E68236-3E56-400D-7647-4AF84DB586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32B8B3-E19F-C87D-4E4A-455554D9C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2E22-70B9-4F93-8865-DD77CEBA6553}" type="datetimeFigureOut">
              <a:rPr lang="en-IN" smtClean="0"/>
              <a:t>03-04-2026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9618A9-69EC-1A5F-7E84-76F25FF12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6F8330-2BE7-EEA0-0CD7-8D4E8003F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433D-1AB2-48CC-A9A8-C76F3F0F9E0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1308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807AF-863E-E0E6-7BC0-BB340BCA4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5FAFD6-7C88-EB72-D082-D72C1A56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2E22-70B9-4F93-8865-DD77CEBA6553}" type="datetimeFigureOut">
              <a:rPr lang="en-IN" smtClean="0"/>
              <a:t>03-04-2026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69C26A-66FA-DF77-B706-CF5A3B9AC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81DAB-F3BC-F378-D8BB-B45A1E07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433D-1AB2-48CC-A9A8-C76F3F0F9E0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606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7621F1-96B8-D968-F5F2-02A6D7CA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2E22-70B9-4F93-8865-DD77CEBA6553}" type="datetimeFigureOut">
              <a:rPr lang="en-IN" smtClean="0"/>
              <a:t>03-04-2026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4FF1B8-09BE-A9B1-BC66-FAD239A45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972EB-537A-1728-17BA-EC93E7F07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433D-1AB2-48CC-A9A8-C76F3F0F9E0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6666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E24F3-EE95-521A-D006-D17D7E295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55BD4-AA8B-20B3-15B4-D818DF45C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4CCC3C-23C1-50DD-2DE4-69CC96A6E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6709C-1810-9037-DF65-4EA91867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2E22-70B9-4F93-8865-DD77CEBA6553}" type="datetimeFigureOut">
              <a:rPr lang="en-IN" smtClean="0"/>
              <a:t>03-04-2026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B8BC-846F-C5DC-A91A-F79647B81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2DDFD-2720-AF0A-B1BE-3B4E77428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433D-1AB2-48CC-A9A8-C76F3F0F9E0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7786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F917-133A-5AF6-F8F6-8ACE41178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0B247D-B206-4029-B12A-B13FD32C1E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9DC83E-AABE-BE7F-1375-EC0471607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4CD2D-207B-F75B-CB7C-91451BAA3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2E22-70B9-4F93-8865-DD77CEBA6553}" type="datetimeFigureOut">
              <a:rPr lang="en-IN" smtClean="0"/>
              <a:t>03-04-2026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A1ECA8-AD92-D3B3-19AB-6F4FA57E5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DD0C3-5167-7F1D-5A36-C0CBBBE08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433D-1AB2-48CC-A9A8-C76F3F0F9E0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7239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B80307-F04F-34E1-36A2-73149E6D8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D4880-DA53-E997-301A-6450DDDC2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4E3CB-6D3F-711A-A720-9A9A8D6526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C82E22-70B9-4F93-8865-DD77CEBA6553}" type="datetimeFigureOut">
              <a:rPr lang="en-IN" smtClean="0"/>
              <a:t>03-04-2026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1F22B-6F19-868B-CD49-754AD99EA6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0BB60-967B-0862-CF90-FE4FE48C0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6A433D-1AB2-48CC-A9A8-C76F3F0F9E0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887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5AA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8A722DAD-E472-0F92-BBA5-768262B119B2}"/>
              </a:ext>
            </a:extLst>
          </p:cNvPr>
          <p:cNvSpPr/>
          <p:nvPr/>
        </p:nvSpPr>
        <p:spPr>
          <a:xfrm>
            <a:off x="38959" y="-82501"/>
            <a:ext cx="12114081" cy="1057275"/>
          </a:xfrm>
          <a:prstGeom prst="horizontalScroll">
            <a:avLst/>
          </a:prstGeom>
          <a:solidFill>
            <a:srgbClr val="333D29"/>
          </a:solidFill>
          <a:ln>
            <a:solidFill>
              <a:srgbClr val="656D4A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இருதயங்களை மாற்றும் பல்கலைக்கழகம்</a:t>
            </a:r>
            <a:endParaRPr lang="en-IN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E78A27-1630-F42D-6152-252F9D1E2E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7512" y="1533168"/>
            <a:ext cx="4138862" cy="4180113"/>
          </a:xfrm>
          <a:prstGeom prst="round1Rect">
            <a:avLst>
              <a:gd name="adj" fmla="val 9165"/>
            </a:avLst>
          </a:prstGeom>
          <a:gradFill>
            <a:gsLst>
              <a:gs pos="0">
                <a:srgbClr val="C2C5AA"/>
              </a:gs>
              <a:gs pos="100000">
                <a:srgbClr val="656D4A"/>
              </a:gs>
            </a:gsLst>
            <a:lin ang="5400000" scaled="1"/>
          </a:gradFill>
          <a:effectLst>
            <a:glow rad="101600">
              <a:srgbClr val="333D29">
                <a:alpha val="60000"/>
              </a:srgbClr>
            </a:glo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99B97E-8C44-A9D0-2BB0-9DB95AC59DC5}"/>
              </a:ext>
            </a:extLst>
          </p:cNvPr>
          <p:cNvSpPr/>
          <p:nvPr/>
        </p:nvSpPr>
        <p:spPr>
          <a:xfrm>
            <a:off x="357512" y="6003542"/>
            <a:ext cx="4138862" cy="536265"/>
          </a:xfrm>
          <a:prstGeom prst="roundRect">
            <a:avLst/>
          </a:prstGeom>
          <a:solidFill>
            <a:srgbClr val="333D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மலெம்பே ததாசி ஃபில்ஸ்</a:t>
            </a:r>
            <a:endParaRPr lang="en-IN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492686A4-E78D-EAC5-FD19-0595CE2099BA}"/>
              </a:ext>
            </a:extLst>
          </p:cNvPr>
          <p:cNvSpPr/>
          <p:nvPr/>
        </p:nvSpPr>
        <p:spPr>
          <a:xfrm>
            <a:off x="6151002" y="1687858"/>
            <a:ext cx="5241185" cy="3870731"/>
          </a:xfrm>
          <a:prstGeom prst="flowChartDocument">
            <a:avLst/>
          </a:prstGeom>
          <a:solidFill>
            <a:srgbClr val="656D4A"/>
          </a:solidFill>
          <a:ln>
            <a:noFill/>
          </a:ln>
          <a:effectLst>
            <a:glow rad="101600">
              <a:srgbClr val="333D29">
                <a:alpha val="6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dirty="0">
                <a:latin typeface="Anek Tamil Expanded Medium" pitchFamily="2" charset="0"/>
                <a:cs typeface="Anek Tamil Expanded Medium" pitchFamily="2" charset="0"/>
              </a:rPr>
              <a:t>ஏப்ரல் 4</a:t>
            </a:r>
            <a:r>
              <a:rPr lang="en-US" dirty="0">
                <a:latin typeface="Anek Tamil Expanded Medium" pitchFamily="2" charset="0"/>
                <a:cs typeface="Anek Tamil Expanded Medium" pitchFamily="2" charset="0"/>
              </a:rPr>
              <a:t>, </a:t>
            </a:r>
            <a:r>
              <a:rPr lang="ta-IN" dirty="0">
                <a:latin typeface="Anek Tamil Expanded Medium" pitchFamily="2" charset="0"/>
                <a:cs typeface="Anek Tamil Expanded Medium" pitchFamily="2" charset="0"/>
              </a:rPr>
              <a:t>வாரம் 1</a:t>
            </a:r>
            <a:endParaRPr lang="en-IN" dirty="0">
              <a:latin typeface="Anek Tamil Expanded Medium" pitchFamily="2" charset="0"/>
              <a:cs typeface="Anek Tamil Expanded Medium" pitchFamily="2" charset="0"/>
            </a:endParaRPr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r>
              <a:rPr lang="ta-IN" dirty="0">
                <a:effectLst>
                  <a:glow rad="101600">
                    <a:srgbClr val="333D29">
                      <a:alpha val="60000"/>
                    </a:srgb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காங்கோ ஜனநாயகக் குடியரசு</a:t>
            </a:r>
            <a:endParaRPr lang="en-IN" dirty="0">
              <a:effectLst>
                <a:glow rad="101600">
                  <a:srgbClr val="333D29">
                    <a:alpha val="60000"/>
                  </a:srgb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148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5AA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0A5407-1B12-110A-D6C4-4C6BBB038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53332" y="0"/>
            <a:ext cx="4476284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41899418-D85A-85B0-9AAD-5403EAC15103}"/>
              </a:ext>
            </a:extLst>
          </p:cNvPr>
          <p:cNvSpPr/>
          <p:nvPr/>
        </p:nvSpPr>
        <p:spPr>
          <a:xfrm>
            <a:off x="0" y="0"/>
            <a:ext cx="371260" cy="357510"/>
          </a:xfrm>
          <a:prstGeom prst="flowChartDocument">
            <a:avLst/>
          </a:prstGeom>
          <a:solidFill>
            <a:srgbClr val="333D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DF67F4-DA72-C703-A238-D9182F1B4202}"/>
              </a:ext>
            </a:extLst>
          </p:cNvPr>
          <p:cNvSpPr txBox="1"/>
          <p:nvPr/>
        </p:nvSpPr>
        <p:spPr>
          <a:xfrm>
            <a:off x="3939483" y="74235"/>
            <a:ext cx="8071471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இந்தக் காலாண்டின் சிறப்பு ஊழியத்திட்டங்களில் ஒன்று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காங்கோ ஜனநாயகக் குடியரசின் லுபெரோவில் உள்ள லுகாங்கா அட்வென்டிஸ்ட் பல்கலைக்கழகத்தில் அமையவிருக்கும் ஒரு செவிலியர் பள்ளி ஆகும். பல்கலைக்கழகத்தின் தலைவர் டாக்டர் மலெம்பே ததாசி ஃபில்ஸ்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இப்பல்கலைக்கழகத்தின்மூலம் வாழ்க்கை மாறிய மூன்று நபர்களின் சம்பவங்களை இங்கே பகிர்ந்து கொள்கிறார்.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ta-IN" sz="1600" b="1" u="sng" dirty="0">
                <a:latin typeface="Anek Tamil" pitchFamily="2" charset="0"/>
                <a:cs typeface="Anek Tamil" pitchFamily="2" charset="0"/>
              </a:rPr>
              <a:t>தீவிரமான மோதல்</a:t>
            </a:r>
            <a:endParaRPr lang="en-IN" sz="1600" b="1" u="sng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அந்த இளம்பெண் கிறிஸ்தவம் அல்லாத ஒரு முக்கிய மதத்திலிருந்து வந்தவர். தனது தந்தையின் பரிந்துரையின் பேரில் லுபெரோவில் உள்ள லுகாங்கா அட்வென்டிஸ்ட் பல்கலைக்கழகத்தில் சேர்ந்தார்.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அவருடைய அப்பா பல கிறிஸ்தவப் பிரிவுகளை ஆராய்ந்த பிறகு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அட்வென்டிஸ்ட் பிரிவினர் தங்கள் நம்பிக்கையில் மிகவும் நேர்மையாக இருப்பதாக உணர்ந்து இந்த பல்கலைக்கழகத்தைத் தேர்ந்தெடுத்தார். இருப்பினும்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“நீ அங்கு செல்வது அட்வென்டிஸ்ட் ஆக மாறுவதற்காக அல்ல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அவர் நிபந்தனை விதித்திருந்தார்.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ஆனால்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2024 இல் தனது அப்பாவுக்குத் தெரியாமல் ஞானஸ்நானம் பெற்றார். “அவர் இன்னும் தன் குடும்பத்திடம் சொல்லவில்லை. அப்பவிடமிருந்து கடும் எதிர்ப்பு எழும்பலாம் என்று எதிர்பார்க்கிறார்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தனக்காக ஜெபிக்கும்படி கேட்டுக்கொள்கிறார்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32190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5AA">
            <a:alpha val="42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A746CF-1E31-C780-D828-5DEEBC55C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8D9611-C8EE-E719-2C69-4FBE004A0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4235"/>
            <a:ext cx="3994483" cy="670952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5C5366C7-2A11-8230-820B-3616E532633D}"/>
              </a:ext>
            </a:extLst>
          </p:cNvPr>
          <p:cNvSpPr/>
          <p:nvPr/>
        </p:nvSpPr>
        <p:spPr>
          <a:xfrm>
            <a:off x="0" y="0"/>
            <a:ext cx="371260" cy="357510"/>
          </a:xfrm>
          <a:prstGeom prst="flowChartDocument">
            <a:avLst/>
          </a:prstGeom>
          <a:solidFill>
            <a:srgbClr val="333D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E227AA-6110-9CBA-7967-EE055080B697}"/>
              </a:ext>
            </a:extLst>
          </p:cNvPr>
          <p:cNvSpPr txBox="1"/>
          <p:nvPr/>
        </p:nvSpPr>
        <p:spPr>
          <a:xfrm>
            <a:off x="3939483" y="74235"/>
            <a:ext cx="8071471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a-IN" sz="1600" b="1" u="sng" dirty="0">
                <a:latin typeface="Anek Tamil" pitchFamily="2" charset="0"/>
                <a:cs typeface="Anek Tamil" pitchFamily="2" charset="0"/>
              </a:rPr>
              <a:t>கருவுற்ற தாய்</a:t>
            </a:r>
            <a:endParaRPr lang="en-IN" sz="1600" b="1" u="sng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நிறைமாத கர்ப்பிணியான ஒரு தாய் பரிசோதனைக்காகப் பல்கலைக்கழகத்துடன் இணைந்த மருத்துவமனைக்கு வந்தார். அங்கு எடுக்கப்பட்ட ஒளிவருடல் பரிசோதனையில்தான் தனக்கு இரட்டை குழந்தைகள் பிறக்கப்போவதை அவர் அறிந்தார். அவர் மிகுந்த ஆச்சரியமடைந்தார். அவரது கணவர் அவரை விட்டு பிரிந்துசென்றிருந்த நிலையில்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ஒரு குழந்தைக்குப் பதில் இரண்டு குழந்தைகளைத் தனியாக வளர்க்க வேண்டிய சூழலுக்கு அவர் தள்ளப்பட்டார்.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நோயாளிகள்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பணியாளர்கள் மற்றும் அப்பகுதி மக்களுக்காகக் காலை நேர ஆராதனை கூட்டங்களை மருத்துவமனை நிர்வாகம் நடத்தியது. ஒவ்வொரு காலையிலும் ஒரு பல்கலைக்கழக மாணவர் இந்த ஆராதனையை முன்னின்று நடத்துவார்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ஆராதனை முடிந்ததும் புதிதாகச் சுடப்பட்ட ரொட்டிகள் வழங்கப்படும்.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அந்தத் தாய்க்கு காலைக் கூட்டங்கள் மிகவும் பிடித்திருந்தன. இரண்டு வார கால சிறப்பு சுவிசேஷக் கூட்டங்களை மாணவர்கள் நடத்திய போது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 அனைத்துக் கூட்டங்களிலும் கலந்துகொண்டார். தேவனுடைய வார்த்தை அவரது இதயத்தைத் தொட்டது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 ஞானஸ்நானம் பெற்றார்.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பிறகு அவருக்கு இரட்டை குழந்தைகள் பிறந்தார்கள்.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047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5AA">
            <a:alpha val="42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FEA74B-A8EB-C1B3-5F9F-AA478734B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3E7038-9CB9-2FA3-E4FB-584431886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3252" y="153232"/>
            <a:ext cx="4718061" cy="6551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2706FC96-6CAB-A62E-D4DC-48D8F214A831}"/>
              </a:ext>
            </a:extLst>
          </p:cNvPr>
          <p:cNvSpPr/>
          <p:nvPr/>
        </p:nvSpPr>
        <p:spPr>
          <a:xfrm>
            <a:off x="0" y="0"/>
            <a:ext cx="371260" cy="357510"/>
          </a:xfrm>
          <a:prstGeom prst="flowChartDocument">
            <a:avLst/>
          </a:prstGeom>
          <a:solidFill>
            <a:srgbClr val="333D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7184E0-9DC5-CEAB-E6AB-CE7FEA11E882}"/>
              </a:ext>
            </a:extLst>
          </p:cNvPr>
          <p:cNvSpPr txBox="1"/>
          <p:nvPr/>
        </p:nvSpPr>
        <p:spPr>
          <a:xfrm>
            <a:off x="4023889" y="812899"/>
            <a:ext cx="8071471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தனக்கு இரட்டை குழந்தைகள் பிறந்திருக்கும் செய்தி கணவருக்குத் தெரிந்ததும்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தனது மனைவியைத் தேடி வந்தார். தான் விட்டுச் சென்ற பெண் இப்போது முற்றிலும் மாறி இருப்பதைக்கண்டு அவர் வியப்படைந்தார். மது அருந்துபவளாகவும்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நம்பிக்கையற்றவளாகவும் இருந்தவள்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இப்போது தேவனை நேசிக்கிற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நிதானமான ஒரு தாயாக மாறியிருந்ததைக் அங்கே கண்டார்.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 டாக்டர் மலெம்பேவிடம்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“என் மனைவியிடம் ஏற்பட்டுள்ள இவ்வளவு பெரிய மாற்றத்தைக் கண்டு நான் மிகவும் ஆச்சரியப்படுகிறேன். நானும் உங்கள் போதனைகளைப் பின்பற்ற விரும்புகிறேன்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கூறினார்.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இப்போது அவர் தன்னுடைய மனைவி மற்றும் ஏழு மாதங்களான இரட்டை குழந்தைகளுடன் அட்வென்டிஸ்ட் ஆலயத்தில் ஆராதனை செய்து வருகிறார். அவர் தனது மனைவியைப்போல முழு இதயத்துடன் தேவனை ஏற்றுக்கொண்டு சபையில் இணையவேண்டும் என்று டாக்டர் மலெம்பேவும் மற்றவர்களும் ஜெபித்து வருகின்றனர்.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813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5AA">
            <a:alpha val="42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F48F90-1551-9555-6D76-9D433F24D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EA70B5-8549-EABF-048E-EE4CCB9AB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5765" y="0"/>
            <a:ext cx="4207127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F202370-5223-DE4F-CB05-222C7C475161}"/>
              </a:ext>
            </a:extLst>
          </p:cNvPr>
          <p:cNvSpPr/>
          <p:nvPr/>
        </p:nvSpPr>
        <p:spPr>
          <a:xfrm>
            <a:off x="0" y="0"/>
            <a:ext cx="371260" cy="357510"/>
          </a:xfrm>
          <a:prstGeom prst="flowChartDocument">
            <a:avLst/>
          </a:prstGeom>
          <a:solidFill>
            <a:srgbClr val="333D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F5D494-8C64-1B2D-9A1A-7AAF4A1E21F0}"/>
              </a:ext>
            </a:extLst>
          </p:cNvPr>
          <p:cNvSpPr txBox="1"/>
          <p:nvPr/>
        </p:nvSpPr>
        <p:spPr>
          <a:xfrm>
            <a:off x="3960584" y="74235"/>
            <a:ext cx="8071471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a-IN" sz="1600" b="1" u="sng" dirty="0">
                <a:latin typeface="Anek Tamil" pitchFamily="2" charset="0"/>
                <a:cs typeface="Anek Tamil" pitchFamily="2" charset="0"/>
              </a:rPr>
              <a:t>ஆவியால் பிடிக்கப்பட்ட மாணவர்</a:t>
            </a:r>
            <a:endParaRPr lang="en-IN" sz="1600" b="1" u="sng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ஒரு இளைஞர் இறையியல் படித்து போதகராக வேண்டும் என்கிற உறுதியான ஆசையுடன் பல்கலைக்கழகத்திற்கு வந்தார். அவர் உயர்நிலைப் பள்ளியில் படிக்கும்போதே அட்வென்டிஸ்ட் சபையில் சேர்ந்திருந்தார்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ஆனால் அவரது குடும்பத்தினர் அவரது லட்சியத்தை கடுமையாக எதிர்த்தனர். அவர் ஒரு நாட்டு வைத்தியராக வேண்டும் என்று அவர்கள் விரும்பினர். அவரது கல்விக்கட்டணத்தைச் செலுத்த யாரும் முன்வரவில்லை. அவர் உதவியின்றி நின்றார்.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அந்த இளைஞர் பல்கலைக்கழகத்தில் ஒரு காவலாளியாகப் பணிக்குச் சேர்ந்து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தனது படிப்பைத் தொடங்குவதற்குத் தேவையான பணத்தைச் சேமிக்க இரண்டு ஆண்டுகள் உழைத்தார்.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ஆனால்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 மாணவராகச் சேர்ந்த சிறிது காலத்திலேயே உடல் நலக்குறைவு ஏற்பட்டது. அவரால் எதையும் நினைவில் வைத்துக் கொள்ள முடியவில்லை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மேலும் வளாகத்தைச் சுற்றி அலைந்தார். இதனால் மனச்சோர்வடைந்தவர்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தனது படிப்பைக் கைவிடவும் எண்ணினார்.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அவரது குடும்பத்தினர் அவருக்கு ஆவி பிடித்திருப்பதாகக் கூறினர். “அவன் ஒரு போதகராக அல்லாமல்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ஒரு வைத்தியராக மாறவேண்டியவன் என்பதால்தான் இப்படி நடக்கிறது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அவர்கள் சொன்னார்கள்.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660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5AA">
            <a:alpha val="42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795325-7EB3-C98B-EB92-F4D4FD56E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242D98-926B-4323-2E90-B7F24148D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68752" y="226882"/>
            <a:ext cx="4296992" cy="657611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73BD5448-84F6-FEC8-EE82-17A8ADD9E9C2}"/>
              </a:ext>
            </a:extLst>
          </p:cNvPr>
          <p:cNvSpPr/>
          <p:nvPr/>
        </p:nvSpPr>
        <p:spPr>
          <a:xfrm>
            <a:off x="0" y="0"/>
            <a:ext cx="371260" cy="357510"/>
          </a:xfrm>
          <a:prstGeom prst="flowChartDocument">
            <a:avLst/>
          </a:prstGeom>
          <a:solidFill>
            <a:srgbClr val="333D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084097-4FFF-CFC8-2B97-8EA6114B554E}"/>
              </a:ext>
            </a:extLst>
          </p:cNvPr>
          <p:cNvSpPr txBox="1"/>
          <p:nvPr/>
        </p:nvSpPr>
        <p:spPr>
          <a:xfrm>
            <a:off x="4063711" y="0"/>
            <a:ext cx="8071471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பல்கலைக்கழக மருத்துவமனையின் மருத்துவர்கள் அவரைப் பரிசோதித்துவிட்டு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மருந்துகளால் குணப்படுத்தக்கூடிய எந்தப் பிரச்சினையும் அவரிடம் இல்லை என்று கூறினர்.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“இது ஒரு ஆவிக்குரிய விஷயம்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இறையியல் துறையில் உள்ள நீங்கள் அனைவரும் இவருக்காகப் ஜெபிக்கவேண்டும்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சொன்னார்கள்.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அதன்படி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இறையியல் துறையைச் சேர்ந்த 27 ஆசிரியர்களும் மாணவர்களும் ஒரு வியாழக்கிழமையில் ஒன்றுகூடி சிறப்பு ஜெபம் நடத்தினார்கள்.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அந்த மாணவர் குணமடைந்தார்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 மீண்டும் தெளிவான மனநிலைக்குத் திரும்பினார். இன்று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 பல்கலைக்கழகத்தில் பட்டம் பெற்று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ஒரு சபை போதகராகப் பணியாற்ற அழைப்புக்காகக் காத்திருக்கிறார்.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“அவர் மிகவும் ஆற்றல்மிக்க பேச்சாளர். அவர் சபைக்காக ஒரு சிறந்த பணியைச் செய்வார் என்று நாங்கள் நம்புகிறோம்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டாக்டர் மலெம்பே கூறினார்.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பதின்மூன்றாம் ஓய்வுநாள் காணிக்கை இப்பல்கலைக்கழகத்தின் செவிலியர் பள்ளியில் உள்ள ஐந்து முக்கிய துறைகளுக்கான பெரிய ஆய்வகங்கள் அடங்கிய புதிய கட்டிடத்தைக் கட்டுவதற்கு உதவும். 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ta-IN" sz="1600" dirty="0">
                <a:solidFill>
                  <a:srgbClr val="FF0000"/>
                </a:solidFill>
                <a:highlight>
                  <a:srgbClr val="FFFF00"/>
                </a:highlight>
                <a:latin typeface="Anek Tamil" pitchFamily="2" charset="0"/>
                <a:cs typeface="Anek Tamil" pitchFamily="2" charset="0"/>
              </a:rPr>
              <a:t>இந்த முக்கியமான திட்டத்திற்குத் தாராளமாக காணிக்கை கொடுப்பதற்காக நன்றி.</a:t>
            </a:r>
            <a:endParaRPr lang="en-IN" sz="1600" dirty="0">
              <a:solidFill>
                <a:srgbClr val="FF0000"/>
              </a:solidFill>
              <a:highlight>
                <a:srgbClr val="FFFF00"/>
              </a:highlight>
              <a:latin typeface="Anek Tamil" pitchFamily="2" charset="0"/>
              <a:cs typeface="Anek Tami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87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595</Words>
  <Application>Microsoft Office PowerPoint</Application>
  <PresentationFormat>Panorámica</PresentationFormat>
  <Paragraphs>32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4" baseType="lpstr">
      <vt:lpstr>Anek Tamil</vt:lpstr>
      <vt:lpstr>Anek Tamil Expanded ExtraBold</vt:lpstr>
      <vt:lpstr>Anek Tamil Expanded Medium</vt:lpstr>
      <vt:lpstr>Aptos</vt:lpstr>
      <vt:lpstr>Aptos Display</vt:lpstr>
      <vt:lpstr>Arial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Sergio</cp:lastModifiedBy>
  <cp:revision>14</cp:revision>
  <dcterms:created xsi:type="dcterms:W3CDTF">2026-03-31T12:27:56Z</dcterms:created>
  <dcterms:modified xsi:type="dcterms:W3CDTF">2026-04-03T20:13:31Z</dcterms:modified>
</cp:coreProperties>
</file>