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3DC"/>
    <a:srgbClr val="081C15"/>
    <a:srgbClr val="1B4332"/>
    <a:srgbClr val="2D6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9806-7CFD-D483-34AB-5B392411A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D1AE3-8328-8857-2F80-1DADD4233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2B0DC-7090-58E1-64D0-F296CE34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C83CA-36A5-7E3A-6948-AFCBE82C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9DC47-AA8C-E92D-E8D7-6A059A6D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135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700-1F43-1C82-464F-FB6B8D9A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E7393-4982-EF1F-FE17-5F76543C2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737E3-371C-78A3-8D25-AD77F4E1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F49B9-D0E2-E0AB-D591-2282B928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1CC86-9B90-05B8-4094-FB652419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452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0F7F08-4626-3404-00FF-759734481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8943D-7608-2831-A3CB-1605692C1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AA3BD-7099-7543-011E-5D450A21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DA45B-0B69-100D-B504-9B8E89D1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57C71-2B6A-950D-F859-54092E24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56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76FC-EAFB-63CE-02B3-876543F1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91DB-9FC1-551F-AAC8-8E2761FC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D48AB-E5B3-FFF3-938A-916E29EBC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96E5-55A9-5C58-CB01-7326A70F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EED65-516E-654D-8B93-6999DCC2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89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0917-BF5F-18B5-3A26-FF10667B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DD01F-078C-B194-62C4-50D0F738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C8027-3253-6EA4-26FD-390EBCE0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7F83F-A029-6DAC-E59A-625043CF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817BF-449B-FAB3-13BD-B6D28D9F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559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4D7F-7D08-E3E7-0873-25D15F93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AE33E-DB9E-9F17-4ACD-61898A397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E66E0-ADFD-ADA7-DEEE-847E908AE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DEC52-954A-4EDB-E74B-C96BB600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74F24-ABB9-E5AB-DE7A-B0940E06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FE3B-FA3D-432E-78CE-3C51077D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290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EA7D-2468-AF97-DE0A-4DC1AD6B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B2A1D-2264-A7CF-B7B6-9808B2D23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2A209-FCD5-D70F-D7AD-FFF184A42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1B680-5948-47CC-B490-29F20C0C3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27950-01BE-AA4E-44C3-D7039E1C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C3E595-006B-AFE6-9E79-6E5B8591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A7004-1DC5-53E3-295D-A531CD20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78169-120A-78B7-269D-DE35A89F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085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A767-CFAE-F411-4FE6-999FD485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2D4FC-9960-FC93-6C0E-46911ABA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E7E61-88B7-DC46-A1F0-5324E4E5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3269E-034D-1126-4620-814DEA88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482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8E2F9-B2EF-59E8-5265-E339AAE5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28668-C68F-461B-5DCB-67682607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1E8D5-D23F-D0A2-3D42-69E9B6B1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252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E8F9-E570-9BC7-926B-25BF0BF1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1A99C-6620-2793-1868-3FEF623BB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69139-5990-A9E1-B651-CBC2A7CAA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8E720-1607-8747-D479-A5A4E7D0B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217AC-5002-DB41-D8EC-C9202D4B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E9366-E338-0E6D-F691-89490CAB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94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4A03-D04F-BC6C-B8C4-A74D7F70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653CF-8B58-07CC-A4F7-FA7ED6EA5D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969CD-38AD-FE1A-593E-A27066CB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9F17B-5D46-6EF1-719C-3E077676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840AF-791E-47B8-7247-BABE97E5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7D1AA-92BB-11AE-3901-067A7A4C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678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D73CE7-4B59-AAE4-05B1-F4B59BA3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C3347-4B74-2A8C-5318-A9F199F3E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80176-F6E2-F90E-C713-E69895A14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1083C0-81F8-4041-9B85-9ED5E5E58EFF}" type="datetimeFigureOut">
              <a:rPr lang="en-IN" smtClean="0"/>
              <a:t>14-04-2026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12D97-321B-B087-75BF-0EA2A5F40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7A2BE-B029-D606-7246-3E2224A17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A0CE0C-02E7-4CA6-926E-4737E8B5B428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427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B9887-45F7-7BF8-81B1-E6C01806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63766" y="1281222"/>
            <a:ext cx="3994483" cy="4405558"/>
          </a:xfrm>
          <a:prstGeom prst="flowChartDocument">
            <a:avLst/>
          </a:prstGeom>
          <a:ln>
            <a:noFill/>
          </a:ln>
          <a:effectLst>
            <a:glow rad="457200">
              <a:schemeClr val="accent6">
                <a:lumMod val="50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0069B316-B4BD-F22A-C12B-FD8A4FDA644D}"/>
              </a:ext>
            </a:extLst>
          </p:cNvPr>
          <p:cNvSpPr/>
          <p:nvPr/>
        </p:nvSpPr>
        <p:spPr>
          <a:xfrm>
            <a:off x="0" y="0"/>
            <a:ext cx="12192000" cy="852523"/>
          </a:xfrm>
          <a:prstGeom prst="flowChartDocument">
            <a:avLst/>
          </a:prstGeom>
          <a:solidFill>
            <a:srgbClr val="081C1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தூய சத்தியத்தைத் தேடுதல்</a:t>
            </a:r>
            <a:endParaRPr lang="en-IN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4905270-294A-8528-7EE8-04FFFE8F9AC2}"/>
              </a:ext>
            </a:extLst>
          </p:cNvPr>
          <p:cNvSpPr/>
          <p:nvPr/>
        </p:nvSpPr>
        <p:spPr>
          <a:xfrm rot="21293894">
            <a:off x="1404975" y="5105615"/>
            <a:ext cx="3107750" cy="1162329"/>
          </a:xfrm>
          <a:custGeom>
            <a:avLst/>
            <a:gdLst>
              <a:gd name="csX0" fmla="*/ 2912248 w 3150056"/>
              <a:gd name="csY0" fmla="*/ 0 h 1496090"/>
              <a:gd name="csX1" fmla="*/ 3150056 w 3150056"/>
              <a:gd name="csY1" fmla="*/ 844745 h 1496090"/>
              <a:gd name="csX2" fmla="*/ 127034 w 3150056"/>
              <a:gd name="csY2" fmla="*/ 1496090 h 1496090"/>
              <a:gd name="csX3" fmla="*/ 0 w 3150056"/>
              <a:gd name="csY3" fmla="*/ 906502 h 1496090"/>
              <a:gd name="csX4" fmla="*/ 2912248 w 3150056"/>
              <a:gd name="csY4" fmla="*/ 0 h 1496090"/>
              <a:gd name="csX0" fmla="*/ 3033222 w 3150056"/>
              <a:gd name="csY0" fmla="*/ 0 h 1636591"/>
              <a:gd name="csX1" fmla="*/ 3150056 w 3150056"/>
              <a:gd name="csY1" fmla="*/ 985246 h 1636591"/>
              <a:gd name="csX2" fmla="*/ 127034 w 3150056"/>
              <a:gd name="csY2" fmla="*/ 1636591 h 1636591"/>
              <a:gd name="csX3" fmla="*/ 0 w 3150056"/>
              <a:gd name="csY3" fmla="*/ 1047003 h 1636591"/>
              <a:gd name="csX4" fmla="*/ 3033222 w 3150056"/>
              <a:gd name="csY4" fmla="*/ 0 h 16365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150056" h="1636591">
                <a:moveTo>
                  <a:pt x="3033222" y="0"/>
                </a:moveTo>
                <a:lnTo>
                  <a:pt x="3150056" y="985246"/>
                </a:lnTo>
                <a:lnTo>
                  <a:pt x="127034" y="1636591"/>
                </a:lnTo>
                <a:lnTo>
                  <a:pt x="0" y="1047003"/>
                </a:lnTo>
                <a:cubicBezTo>
                  <a:pt x="1511511" y="721330"/>
                  <a:pt x="1494209" y="198034"/>
                  <a:pt x="3033222" y="0"/>
                </a:cubicBezTo>
                <a:close/>
              </a:path>
            </a:pathLst>
          </a:custGeom>
          <a:solidFill>
            <a:srgbClr val="081C15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prstTxWarp prst="textSlantUp">
              <a:avLst>
                <a:gd name="adj" fmla="val 62611"/>
              </a:avLst>
            </a:prstTxWarp>
            <a:noAutofit/>
          </a:bodyPr>
          <a:lstStyle/>
          <a:p>
            <a:pPr algn="ctr"/>
            <a:r>
              <a:rPr lang="en-IN" dirty="0"/>
              <a:t>           </a:t>
            </a:r>
            <a:r>
              <a:rPr lang="ta-IN" sz="1600" dirty="0">
                <a:latin typeface="Anek Tamil Expanded ExtraBold" pitchFamily="2" charset="0"/>
                <a:cs typeface="Anek Tamil Expanded ExtraBold" pitchFamily="2" charset="0"/>
              </a:rPr>
              <a:t>ச</a:t>
            </a:r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 </a:t>
            </a:r>
            <a:r>
              <a:rPr lang="ta-IN" sz="1600" dirty="0">
                <a:latin typeface="Anek Tamil Expanded ExtraBold" pitchFamily="2" charset="0"/>
                <a:cs typeface="Anek Tamil Expanded ExtraBold" pitchFamily="2" charset="0"/>
              </a:rPr>
              <a:t>ஃ</a:t>
            </a:r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 </a:t>
            </a:r>
            <a:r>
              <a:rPr lang="ta-IN" sz="1600" dirty="0">
                <a:latin typeface="Anek Tamil Expanded ExtraBold" pitchFamily="2" charset="0"/>
                <a:cs typeface="Anek Tamil Expanded ExtraBold" pitchFamily="2" charset="0"/>
              </a:rPr>
              <a:t>பி</a:t>
            </a:r>
            <a:r>
              <a:rPr lang="ta-IN" dirty="0"/>
              <a:t>	</a:t>
            </a:r>
            <a:endParaRPr lang="en-I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A6EF63-FCC3-2E44-3CB9-5CCA01693C37}"/>
              </a:ext>
            </a:extLst>
          </p:cNvPr>
          <p:cNvSpPr/>
          <p:nvPr/>
        </p:nvSpPr>
        <p:spPr>
          <a:xfrm>
            <a:off x="6393926" y="1608794"/>
            <a:ext cx="4682002" cy="1443789"/>
          </a:xfrm>
          <a:prstGeom prst="roundRect">
            <a:avLst/>
          </a:prstGeom>
          <a:solidFill>
            <a:srgbClr val="1B4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Medium" pitchFamily="2" charset="0"/>
                <a:cs typeface="Anek Tamil Expanded Medium" pitchFamily="2" charset="0"/>
              </a:rPr>
              <a:t>              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ஏப்ரல் 18</a:t>
            </a:r>
            <a:r>
              <a:rPr lang="en-US" dirty="0">
                <a:latin typeface="Anek Tamil Expanded Medium" pitchFamily="2" charset="0"/>
                <a:cs typeface="Anek Tamil Expanded Medium" pitchFamily="2" charset="0"/>
              </a:rPr>
              <a:t> , </a:t>
            </a:r>
            <a:r>
              <a:rPr lang="ta-IN" dirty="0">
                <a:latin typeface="Anek Tamil Expanded Medium" pitchFamily="2" charset="0"/>
                <a:cs typeface="Anek Tamil Expanded Medium" pitchFamily="2" charset="0"/>
              </a:rPr>
              <a:t>வாரம் 3</a:t>
            </a:r>
            <a:endParaRPr lang="en-IN" dirty="0">
              <a:latin typeface="Anek Tamil Expanded Medium" pitchFamily="2" charset="0"/>
              <a:cs typeface="Anek Tamil Expanded Medium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809583-978F-CEF5-E72D-684E71C1AD96}"/>
              </a:ext>
            </a:extLst>
          </p:cNvPr>
          <p:cNvSpPr/>
          <p:nvPr/>
        </p:nvSpPr>
        <p:spPr>
          <a:xfrm>
            <a:off x="6435178" y="1646607"/>
            <a:ext cx="1354411" cy="1368162"/>
          </a:xfrm>
          <a:prstGeom prst="ellipse">
            <a:avLst/>
          </a:prstGeom>
          <a:solidFill>
            <a:srgbClr val="D8F3D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24B151-AFE3-1020-3F13-6A6953B7A25B}"/>
              </a:ext>
            </a:extLst>
          </p:cNvPr>
          <p:cNvSpPr/>
          <p:nvPr/>
        </p:nvSpPr>
        <p:spPr>
          <a:xfrm>
            <a:off x="6393926" y="3995630"/>
            <a:ext cx="4682002" cy="1443789"/>
          </a:xfrm>
          <a:prstGeom prst="roundRect">
            <a:avLst/>
          </a:prstGeom>
          <a:solidFill>
            <a:srgbClr val="2D6A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                                </a:t>
            </a:r>
            <a:r>
              <a:rPr lang="ta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காங்கோ </a:t>
            </a:r>
            <a:endParaRPr lang="en-IN" dirty="0">
              <a:effectLst>
                <a:glow rad="101600">
                  <a:srgbClr val="081C15">
                    <a:alpha val="60000"/>
                  </a:srgb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  <a:p>
            <a:pPr algn="ctr"/>
            <a:r>
              <a:rPr lang="en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                 </a:t>
            </a:r>
            <a:r>
              <a:rPr lang="ta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ஜனநாயகக்</a:t>
            </a:r>
            <a:r>
              <a:rPr lang="en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                                 </a:t>
            </a:r>
            <a:r>
              <a:rPr lang="ta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 </a:t>
            </a:r>
            <a:r>
              <a:rPr lang="en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                      </a:t>
            </a:r>
          </a:p>
          <a:p>
            <a:pPr algn="ctr"/>
            <a:r>
              <a:rPr lang="en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                   </a:t>
            </a:r>
            <a:r>
              <a:rPr lang="ta-IN" dirty="0">
                <a:effectLst>
                  <a:glow rad="101600">
                    <a:srgbClr val="081C15">
                      <a:alpha val="60000"/>
                    </a:srgb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குடியரசு</a:t>
            </a:r>
            <a:endParaRPr lang="en-IN" dirty="0">
              <a:effectLst>
                <a:glow rad="101600">
                  <a:srgbClr val="081C15">
                    <a:alpha val="60000"/>
                  </a:srgb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5993FE-7E80-5C28-5B61-C74405572635}"/>
              </a:ext>
            </a:extLst>
          </p:cNvPr>
          <p:cNvSpPr/>
          <p:nvPr/>
        </p:nvSpPr>
        <p:spPr>
          <a:xfrm>
            <a:off x="6428300" y="4033443"/>
            <a:ext cx="1354411" cy="1368162"/>
          </a:xfrm>
          <a:prstGeom prst="ellipse">
            <a:avLst/>
          </a:prstGeom>
          <a:solidFill>
            <a:srgbClr val="D8F3D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C182CC81-AA79-31D8-E050-53243244DA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5183" y="1873488"/>
            <a:ext cx="914400" cy="914400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Graphic 18" descr="Africa with solid fill">
            <a:extLst>
              <a:ext uri="{FF2B5EF4-FFF2-40B4-BE49-F238E27FC236}">
                <a16:creationId xmlns:a16="http://schemas.microsoft.com/office/drawing/2014/main" id="{CF2F2F41-3E8F-D2A6-C52A-E483B4E06A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8305" y="4334806"/>
            <a:ext cx="914400" cy="914400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8722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0A2010A-5333-9F80-6E06-8C5DAED01A18}"/>
              </a:ext>
            </a:extLst>
          </p:cNvPr>
          <p:cNvSpPr/>
          <p:nvPr/>
        </p:nvSpPr>
        <p:spPr>
          <a:xfrm>
            <a:off x="0" y="0"/>
            <a:ext cx="446887" cy="391886"/>
          </a:xfrm>
          <a:prstGeom prst="flowChartDocument">
            <a:avLst/>
          </a:prstGeom>
          <a:solidFill>
            <a:srgbClr val="081C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5BD82-D286-D8D6-829F-8D17A858AA83}"/>
              </a:ext>
            </a:extLst>
          </p:cNvPr>
          <p:cNvSpPr txBox="1"/>
          <p:nvPr/>
        </p:nvSpPr>
        <p:spPr>
          <a:xfrm>
            <a:off x="3636499" y="134403"/>
            <a:ext cx="840544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சஃபியின் பெயருக்கு சுவாஹிலி மொழியில் ‘தூய்மை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அர்த்தம். தனது பெயருக்கு ஏற்றாற்போல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சஃபி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 தூய்மையான எண்ணங்களை எண்ணவும்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தூய்மையான வார்த்தைகளைப் பேசவும்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தூய்மையான வழிகளில் நடக்கவும் விரும்பினார். குறிப்பாக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தூய்மையான பாடல்களைப் பாடுவதில் அவருக்கு மிகுந்த ஈடுபாடு இருந்தது.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காங்கோ ஜனநாயகக் குடியரசின் தலைநகரான கின்ஷாஸாவில் உள்ள பல்வேறு சபைகளில் பாடி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கர்த்தரைத் துதிப்பதில் சஃபி அதிக ஆர்வம் காட்டினார்.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ஆனால்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ஏதோ ஒன்று சரியாக இல்லை என்று உணர்ந்தார்.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அங்கிருந்த மக்கள் அந்நிய பாஷைகளில் கத்துவதையும்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உரத்த குரலில் சத்தமிட்டு ஜெபிப்பதையும் கண்டபோது அவர் அசௌகரியமாக உணர்ந்தார். ஏதோ ஒன்று குறைவதாக அவருக்குத் தோன்றியது. தான் ஆராதனை செய்யும் அந்தச் சபைகளில் ‘தூய சத்தியம்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இல்லை என்பதை உணர்ந்தார்.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வீட்டிற்கு வந்த சஃபி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தேவனுடைய உண்மையான சபையையும் தூய சத்தியத்தையும் கண்டடைவதற்கு தனக்கு உதவுமாறு தேவனிடம் கெஞ்சிப் பிரார்த்தனை செய்தார். இருப்பினும்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அவருக்குத் திருப்தி கிடைக்கவில்லை.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இறுதியாக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இனி எந்தத் சபைக்கும் செல்லவேண்டாம் என்று முடிவுசெய்தார். வீட்டிலேயே இருந்து கொண்டு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தேவன் தமது உண்மையான சபையைத் தனக்குக் காட்ட வேண்டும் என்று பிரார்த்தனை செய்யத் தொடங்கினார்.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9DFEB-42BB-7EDB-D1E2-1DA4CF57D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888" y="740840"/>
            <a:ext cx="4061875" cy="561574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20855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>
            <a:alpha val="4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C5A916-AAED-7C91-9306-6B545187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1CF0BDC2-94C1-9DCB-C666-305A14947A6E}"/>
              </a:ext>
            </a:extLst>
          </p:cNvPr>
          <p:cNvSpPr/>
          <p:nvPr/>
        </p:nvSpPr>
        <p:spPr>
          <a:xfrm>
            <a:off x="0" y="0"/>
            <a:ext cx="446887" cy="391886"/>
          </a:xfrm>
          <a:prstGeom prst="flowChartDocument">
            <a:avLst/>
          </a:prstGeom>
          <a:solidFill>
            <a:srgbClr val="081C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93A7F-470D-1FCF-70B4-D3E2BD5A303B}"/>
              </a:ext>
            </a:extLst>
          </p:cNvPr>
          <p:cNvSpPr txBox="1"/>
          <p:nvPr/>
        </p:nvSpPr>
        <p:spPr>
          <a:xfrm>
            <a:off x="3636499" y="53076"/>
            <a:ext cx="8405446" cy="675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சபைக்குச் செல்வதற்குப் பதிலாக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 வீட்டிலேயே இருந்தபடி யூடியூப்பில் பிரசங்கங்களைப் பார்க்கத் தொடங்கினார். ஒருநாள்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‘மீதமான திருச்சபை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என்கிற தலைப்பிலான ஒரு பிரசங்கத்தைக் கேட்டார். அந்தப் போதகர்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செவந்த்- டே அட்வென்டிஸ்ட திருச்சபைதான் மீதமான திருச்சபை என்றும்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தேவனுடைய வார்த்தையை முழுமையாகக் கடைப்பிடிக்கும் ஒரே சபை அதுதான் என்றும் விளக்கினார்.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 மிகுந்த ஆர்வமடைந்தார். ‘இந்தச் சபையை நான் எப்படிக் கண்டுபிடிப்பது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?’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தனக்குள்ளேயே கேட்டுக்கொண்டார்.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உடனே அவர் முகநூல் பக்கத்தைத் திறந்து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‘செவந்த்-டே அட் வென்டிஸ்ட்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தேடினார். அந்தத் தேடல் அவரை முன்பின் தெரியாத ஒரு நபரின் சுயவிவரப் பக்கத்திற்கு அழைத்துச் சென்றது. சஃபி அந்த நபரைத் தொடர்பு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கொண்டபோது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அவர் ஒரு அட்வென்டிஸ்ட் சபை உறுப்பினர் என்பதை அறிந்துகொண்டார். அவர் தனது சபையின் முகவரியைக் கொடுத்து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ஓய்வுநாள் அன்று ஆலயத்திற்கு வருமாறு சஃபிக்கு அழைப்பு விடுத்தார்.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 அங்கு சென்றார். அந்தச் சபையில் மக்கள் ஜெபிக்கும் விதமும்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பிரசங்கம் செய்யும் முறையும் அவருக்கு மிகவும் பிடித்திருந்தது. அங்கு கூச்சலோ குழப்பமோ இல்லை. அனைத்தும் ஒழுங்காகவும் அமைதியாகவும் இருந்தன. ‘நான் இருக்கவேண்டிய இடம் இதுதான்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அவர் நினைத்தார்</a:t>
            </a:r>
            <a:r>
              <a:rPr lang="ta-IN" dirty="0"/>
              <a:t>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8ABC5-E0EC-3E32-AD49-415E313C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113" y="684675"/>
            <a:ext cx="4172857" cy="57863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1989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>
            <a:alpha val="4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4B8737-D579-F90B-582C-811F0F1A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BBDBF-BD8D-986D-C394-499F058A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303" y="717245"/>
            <a:ext cx="4094750" cy="56265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357CAF9B-452A-D9BF-BB88-2E53F3BF1254}"/>
              </a:ext>
            </a:extLst>
          </p:cNvPr>
          <p:cNvSpPr/>
          <p:nvPr/>
        </p:nvSpPr>
        <p:spPr>
          <a:xfrm>
            <a:off x="0" y="0"/>
            <a:ext cx="446887" cy="391886"/>
          </a:xfrm>
          <a:prstGeom prst="flowChartDocument">
            <a:avLst/>
          </a:prstGeom>
          <a:solidFill>
            <a:srgbClr val="081C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91B6A-C89A-12D3-2249-79099AF53014}"/>
              </a:ext>
            </a:extLst>
          </p:cNvPr>
          <p:cNvSpPr txBox="1"/>
          <p:nvPr/>
        </p:nvSpPr>
        <p:spPr>
          <a:xfrm>
            <a:off x="3636499" y="53076"/>
            <a:ext cx="840544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மேலும்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சிறுவர்கள் மற்றும் பதின்ம வயதினருக்கான ஓய்வுநாள் பள்ளி வகுப்புகளைக் கண்டு வியப்படைந்தார். தனது 8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9 மற்றும் 10 வயதுடைய மூன்று குழந்தைகளுக்கும் ஏற்ற திட்டங்களைக் கொண்ட ஒரு சபையைக் கண்டடைய வேண்டும் என்பது அவரது நீண்ட நாள் விருப்பமாக இருந்தது.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அந்த ஓய்வுநாளில்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சபை உறுப்பினர்கள் சஃபியின் வீட்டிற்கு அருகிலேயே இருக்கும் மற்றொரு அட்வென்டிஸ்ட் சபையைப்பற்றி அவரிடம் கூறினார்கள்.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எனவே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அடுத்த ஓய்வுநாளில் அவர் தனது வீட்டிற்கு அருகிலிருந்த அந்தச் சபைக்குச் சென்றார். அங்கு 35 நாட்கள் நடைபெறவிருந்த ஒரு சிறப்பு சுவிசேஷத் திட்டம் தொடங்க இருப்பதை அறிந்து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கொண்டார்.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 அந்தத் திட்டத்தின் ஒவ்வொரு கூட்டத்திலும் கலந்துகொண்டார். அந்த நிகழ்ச்சி அவருக்காகவே வடிவமைக்கப்பட்டது போன்ற உணர்வைப் பெற்றார். போதனைகளைக் கேட்டபோது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‘தேவனே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நான் நீண்டகாலத்திற்கு முன்பே இங்கு வந்திருக்க வேண்டும்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நினைத்தார்.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கூட்டங்களின் முடிவில்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 ஞானஸ்நானம் பெற்று அட்வென்டிஸ்ட் சபையில் இணைந்தார். அவர் முதலில் முகநூல்மூலம் தொடர்பு கொண்ட அந்த அட்வென்டிஸ்ட் நபர் மிகுந்த மகிழ்ச்சியடைந்தார்!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இன்று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 இப்போதும் தூய்மையான எண்ணங்களை எண்ணவும்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தூய்மையான வார்த்தைகளைப் பேசவும்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தூய்மையான வழிகளில் நடக்கவுமே விரும்புகிறார். </a:t>
            </a:r>
            <a:endParaRPr lang="en-IN" sz="1600" dirty="0">
              <a:latin typeface="Anek Tamil" pitchFamily="2" charset="0"/>
              <a:cs typeface="Anek Tami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8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DC">
            <a:alpha val="4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33CC1-73C6-F540-B741-4027421F5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E3EB798E-45F1-097D-008D-8AD52841AD15}"/>
              </a:ext>
            </a:extLst>
          </p:cNvPr>
          <p:cNvSpPr/>
          <p:nvPr/>
        </p:nvSpPr>
        <p:spPr>
          <a:xfrm>
            <a:off x="0" y="0"/>
            <a:ext cx="446887" cy="391886"/>
          </a:xfrm>
          <a:prstGeom prst="flowChartDocument">
            <a:avLst/>
          </a:prstGeom>
          <a:solidFill>
            <a:srgbClr val="081C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3EB30-2481-E4A3-B7BD-A00EA9D8787B}"/>
              </a:ext>
            </a:extLst>
          </p:cNvPr>
          <p:cNvSpPr txBox="1"/>
          <p:nvPr/>
        </p:nvSpPr>
        <p:spPr>
          <a:xfrm>
            <a:off x="6096000" y="74235"/>
            <a:ext cx="6006905" cy="6709529"/>
          </a:xfrm>
          <a:prstGeom prst="rect">
            <a:avLst/>
          </a:prstGeom>
          <a:solidFill>
            <a:srgbClr val="D8F3D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தேவன் தன்னை பரிசுத்தமான சத்தியத்தைக் கண்டுகொள்ள ஊடகங்களைப் பயன்படுத்தினதாகக் கூறினார். “நான் தேவனுக்கு நன்றி கூறுகிறேன்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என்று கூறினார். “நான் ஊடகங்களைப் பார்த்ததாலேயே இவை அனைத்தும் எனக்கு நடந்தன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என்றார்.</a:t>
            </a:r>
            <a:r>
              <a:rPr lang="en-IN" sz="1600" dirty="0">
                <a:latin typeface="Anek Tamil" pitchFamily="2" charset="0"/>
                <a:cs typeface="Anek Tamil" pitchFamily="2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600" dirty="0">
                <a:latin typeface="Anek Tamil" pitchFamily="2" charset="0"/>
                <a:cs typeface="Anek Tamil" pitchFamily="2" charset="0"/>
              </a:rPr>
              <a:t>இந்தக் காலாண்டின் சிறப்பு ஊழியத்திட்டங்களில் ஒன்று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சஃபியின் சொந்த ஊரான காங்கோ ஜனநாயகக் குடியரசின் கின்ஷாஸாவில் அமையவிருக்கும் ஒரு புதிய ஊடக</a:t>
            </a:r>
            <a:r>
              <a:rPr lang="en-IN" sz="160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600">
                <a:latin typeface="Anek Tamil" pitchFamily="2" charset="0"/>
                <a:cs typeface="Anek Tamil" pitchFamily="2" charset="0"/>
              </a:rPr>
              <a:t>மையம்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ஆகும். இதில் ஹோப் சேணல்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அட்வென்டிஸ்ட் உலக வானொலி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ஒரு சமூக ஊடக சுவிசேஷ மையம் மற்றும் பிரெஞ்சு மொழி அழைப்பு மையம் ஆகியவை இடம் பெறும். இந்தத் திட்டத்தின்மூலம்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கின்ஷாஸா</a:t>
            </a:r>
            <a:r>
              <a:rPr lang="en-US" sz="16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600" dirty="0">
                <a:latin typeface="Anek Tamil" pitchFamily="2" charset="0"/>
                <a:cs typeface="Anek Tamil" pitchFamily="2" charset="0"/>
              </a:rPr>
              <a:t>காங்கோ மற்றும் பிரெஞ்சு மொழி பேசும் பகுதியில் உள்ள பலர் தேவனுடயை பரிசுத்தமான சத்தியத்தைக் கண்டு கொள்ள உதவியாக இருக்கும். </a:t>
            </a:r>
            <a:r>
              <a:rPr lang="ta-IN" sz="16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 முக்கியமான திட்டத்திற்குத் தாராளமாக காணிக்கை வழங்குவதற்கு உங்களுக்கு மனமார்ந்த நன்றியைக் கூறுகிறோம்.</a:t>
            </a:r>
            <a:endParaRPr lang="en-IN" sz="1600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A3753-F92C-AD7A-F6E3-2EC82C895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5754" y="724485"/>
            <a:ext cx="6591754" cy="573258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8155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568</Words>
  <Application>Microsoft Office PowerPoint</Application>
  <PresentationFormat>Panorámica</PresentationFormat>
  <Paragraphs>21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Anek Tamil</vt:lpstr>
      <vt:lpstr>Anek Tamil Expanded ExtraBold</vt:lpstr>
      <vt:lpstr>Anek Tamil 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11</cp:revision>
  <dcterms:created xsi:type="dcterms:W3CDTF">2026-04-14T12:26:55Z</dcterms:created>
  <dcterms:modified xsi:type="dcterms:W3CDTF">2026-04-14T14:00:15Z</dcterms:modified>
</cp:coreProperties>
</file>