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E2A"/>
    <a:srgbClr val="979DAC"/>
    <a:srgbClr val="33415C"/>
    <a:srgbClr val="5C6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FF574-88E4-F2BF-BC39-B69BD99C4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F60A92-78DB-FBEB-5C3A-2474A9CA3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2D999-FA7E-619D-1CC6-34ADE0B2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097B2-2641-2E26-0D2E-CB9C4364E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E4B5D-8A93-5B1F-D890-28B31CCF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0902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FB12-3B7E-709C-5BB4-02CC71A0A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18F2A-0DCF-2E0E-67C0-E257A8279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0E681-444C-F877-982F-812FEF767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A7DDE-403C-E514-5FE4-B62F0CE7D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BAFCD-0516-2BB4-BDEF-FDC6C5D3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147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23F1F6-963B-6CC2-B89C-97D5F280A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0A5CF-9F43-E312-00D2-DF2326CDA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24CD3-D8B2-D386-851D-90FD1FE1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FA385-0582-27D2-8C0A-02AFA6AC0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325E-BAFB-D46F-2F66-CAB4119F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619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16214-336C-8AA0-5B84-D7CB5D6E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57290-892A-F266-A43F-99A3D3B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B6F8F-9D6C-1A96-CCCE-AC0EA4EE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2B2B8-F989-1E16-B80A-2B7131CE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4C29E-149F-B360-26D5-237B16F9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254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A0E3-4523-3ED7-335C-40EB0A3B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CAD3F-CAEF-DB4A-F883-7E31975A0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202E2-80AC-2A2B-83FB-AA6D3F80D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B46FE-FF07-A625-8688-4B728B479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C1E3C-5C47-FE4F-7F78-D9464558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31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FAFAD-7211-5427-4F1A-462AF8BA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493B9-A16D-06A9-8C4A-E7CDEABF2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02D22-2412-DB80-88B2-367CE14BF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D6009-1280-C284-D1FE-BCE0B955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0B929-E7A1-6F21-30F8-A17DA4C7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CDE8A-894D-F69B-A7A6-AF16D5E5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096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55E41-0FDF-B281-9021-2FE04A5A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86A30-8AF2-F4CC-7B68-7BEA585C0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928A9-3F08-F1A5-8057-9A07BA0FF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F5F29-E766-24C6-F2DA-19B215786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B0CB75-F836-7FD6-620F-D7CBA188F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69E47F-E38E-E629-E876-BA2B717BC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9B5AF-1BA6-F0F4-F5A7-C48D697F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5E31B5-DEE4-AC28-EB25-69A06EEE6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464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DC14-B04B-9CF9-C016-2D6844BAD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39579-5362-FFB3-EC4F-176C6EC8F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E5FA2-0A4E-C804-E258-1D5A599A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664DE-2FA2-2F48-3B1B-A3350F09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0695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1EBDB-807E-859F-A927-3A5A5CA5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C8A6A-BCA9-4182-F568-CF920289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F5E22-3FE4-245B-2AA9-2A230285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7456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98A61-FFC3-BD5A-C323-AFF39945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54193-5485-5C8D-2EC2-B6998FE6E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1C872-B288-1E44-1D84-BE12EE179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6AF02-31AC-925F-7351-AF81CC0C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61A4F-F6E8-3A79-2FCD-A9EF4550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380DF-2AAC-428A-B7D2-4FC32E0A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6985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9F5D-8249-D7AC-DE85-8A9ADCF1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65425-8AEA-B133-B5D0-3C5C915953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3D865-D07C-3351-F8CA-CE0A7BF9C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A89FC-C351-0272-F55F-C8AE63834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33FAD-D607-59BE-27D6-E8614240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D182C-EE62-E976-BA47-173BCF18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4647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6EB77-B25E-3F32-87CB-87B1B335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B12B5-5319-9057-3EB3-6E3D37209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D8146-F6BF-4CC4-EBFE-586D2083E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2AC186-ED96-4F83-92BB-E719325D04C2}" type="datetimeFigureOut">
              <a:rPr lang="en-IN" smtClean="0"/>
              <a:t>04-05-2026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9B785-9F9D-6B4D-CCB1-B13B2DC0D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CCEE9-84E3-7EDA-E37A-5504EB177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DB88D9-47C4-423C-BF27-A8B645ED216D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659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A0034B-8D10-8D87-5C62-97BA72F1B2AE}"/>
              </a:ext>
            </a:extLst>
          </p:cNvPr>
          <p:cNvSpPr/>
          <p:nvPr/>
        </p:nvSpPr>
        <p:spPr>
          <a:xfrm>
            <a:off x="0" y="0"/>
            <a:ext cx="12191999" cy="759710"/>
          </a:xfrm>
          <a:custGeom>
            <a:avLst/>
            <a:gdLst>
              <a:gd name="csX0" fmla="*/ 0 w 9240253"/>
              <a:gd name="csY0" fmla="*/ 0 h 1148156"/>
              <a:gd name="csX1" fmla="*/ 9240253 w 9240253"/>
              <a:gd name="csY1" fmla="*/ 0 h 1148156"/>
              <a:gd name="csX2" fmla="*/ 9240253 w 9240253"/>
              <a:gd name="csY2" fmla="*/ 1148156 h 1148156"/>
              <a:gd name="csX3" fmla="*/ 0 w 9240253"/>
              <a:gd name="csY3" fmla="*/ 1148156 h 1148156"/>
              <a:gd name="csX4" fmla="*/ 0 w 9240253"/>
              <a:gd name="csY4" fmla="*/ 0 h 1148156"/>
              <a:gd name="csX0" fmla="*/ 0 w 9240253"/>
              <a:gd name="csY0" fmla="*/ 0 h 1148156"/>
              <a:gd name="csX1" fmla="*/ 9240253 w 9240253"/>
              <a:gd name="csY1" fmla="*/ 0 h 1148156"/>
              <a:gd name="csX2" fmla="*/ 9240253 w 9240253"/>
              <a:gd name="csY2" fmla="*/ 1148156 h 1148156"/>
              <a:gd name="csX3" fmla="*/ 0 w 9240253"/>
              <a:gd name="csY3" fmla="*/ 1148156 h 1148156"/>
              <a:gd name="csX4" fmla="*/ 0 w 9240253"/>
              <a:gd name="csY4" fmla="*/ 0 h 1148156"/>
              <a:gd name="csX0" fmla="*/ 0 w 9240253"/>
              <a:gd name="csY0" fmla="*/ 0 h 1148156"/>
              <a:gd name="csX1" fmla="*/ 9240253 w 9240253"/>
              <a:gd name="csY1" fmla="*/ 0 h 1148156"/>
              <a:gd name="csX2" fmla="*/ 9240253 w 9240253"/>
              <a:gd name="csY2" fmla="*/ 1148156 h 1148156"/>
              <a:gd name="csX3" fmla="*/ 0 w 9240253"/>
              <a:gd name="csY3" fmla="*/ 1148156 h 1148156"/>
              <a:gd name="csX4" fmla="*/ 0 w 9240253"/>
              <a:gd name="csY4" fmla="*/ 0 h 1148156"/>
              <a:gd name="csX0" fmla="*/ 0 w 9240253"/>
              <a:gd name="csY0" fmla="*/ 0 h 1148156"/>
              <a:gd name="csX1" fmla="*/ 9240253 w 9240253"/>
              <a:gd name="csY1" fmla="*/ 0 h 1148156"/>
              <a:gd name="csX2" fmla="*/ 9240253 w 9240253"/>
              <a:gd name="csY2" fmla="*/ 1148156 h 1148156"/>
              <a:gd name="csX3" fmla="*/ 0 w 9240253"/>
              <a:gd name="csY3" fmla="*/ 1148156 h 1148156"/>
              <a:gd name="csX4" fmla="*/ 0 w 9240253"/>
              <a:gd name="csY4" fmla="*/ 0 h 11481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40253" h="1148156">
                <a:moveTo>
                  <a:pt x="0" y="0"/>
                </a:moveTo>
                <a:lnTo>
                  <a:pt x="9240253" y="0"/>
                </a:lnTo>
                <a:cubicBezTo>
                  <a:pt x="9240253" y="382719"/>
                  <a:pt x="7959731" y="552740"/>
                  <a:pt x="9240253" y="1148156"/>
                </a:cubicBezTo>
                <a:lnTo>
                  <a:pt x="0" y="1148156"/>
                </a:lnTo>
                <a:cubicBezTo>
                  <a:pt x="1203158" y="511055"/>
                  <a:pt x="0" y="382719"/>
                  <a:pt x="0" y="0"/>
                </a:cubicBezTo>
                <a:close/>
              </a:path>
            </a:pathLst>
          </a:custGeom>
          <a:solidFill>
            <a:srgbClr val="33415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rPr>
              <a:t>காது கேளாமையின் ஆசீர்வாதம்</a:t>
            </a:r>
            <a:endParaRPr lang="en-IN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7CBDF36B-A10C-9906-B051-EAC5350A4DB0}"/>
              </a:ext>
            </a:extLst>
          </p:cNvPr>
          <p:cNvSpPr/>
          <p:nvPr/>
        </p:nvSpPr>
        <p:spPr>
          <a:xfrm>
            <a:off x="1430039" y="2275688"/>
            <a:ext cx="467513" cy="2956331"/>
          </a:xfrm>
          <a:prstGeom prst="flowChartAlternateProcess">
            <a:avLst/>
          </a:prstGeom>
          <a:solidFill>
            <a:srgbClr val="5C677D"/>
          </a:solidFill>
          <a:ln>
            <a:noFill/>
          </a:ln>
          <a:effectLst>
            <a:glow rad="101600">
              <a:srgbClr val="979DAC">
                <a:alpha val="60000"/>
              </a:srgb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47D9D16-214E-E370-B71B-109F7F4B2EA0}"/>
              </a:ext>
            </a:extLst>
          </p:cNvPr>
          <p:cNvSpPr/>
          <p:nvPr/>
        </p:nvSpPr>
        <p:spPr>
          <a:xfrm>
            <a:off x="1994950" y="2055108"/>
            <a:ext cx="812419" cy="3397489"/>
          </a:xfrm>
          <a:prstGeom prst="flowChartAlternateProcess">
            <a:avLst/>
          </a:prstGeom>
          <a:solidFill>
            <a:srgbClr val="5C677D"/>
          </a:solidFill>
          <a:ln>
            <a:noFill/>
          </a:ln>
          <a:effectLst>
            <a:glow rad="101600">
              <a:srgbClr val="979DAC">
                <a:alpha val="60000"/>
              </a:srgb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E043D462-F133-A9E4-2802-78BD7F3E1F13}"/>
              </a:ext>
            </a:extLst>
          </p:cNvPr>
          <p:cNvSpPr/>
          <p:nvPr/>
        </p:nvSpPr>
        <p:spPr>
          <a:xfrm>
            <a:off x="2904767" y="2055108"/>
            <a:ext cx="812419" cy="3397489"/>
          </a:xfrm>
          <a:prstGeom prst="flowChartAlternateProcess">
            <a:avLst/>
          </a:prstGeom>
          <a:solidFill>
            <a:srgbClr val="5C677D"/>
          </a:solidFill>
          <a:ln>
            <a:noFill/>
          </a:ln>
          <a:effectLst>
            <a:glow rad="101600">
              <a:srgbClr val="979DAC">
                <a:alpha val="60000"/>
              </a:srgb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17514194-3132-7F2D-1CFE-F192B8240980}"/>
              </a:ext>
            </a:extLst>
          </p:cNvPr>
          <p:cNvSpPr/>
          <p:nvPr/>
        </p:nvSpPr>
        <p:spPr>
          <a:xfrm>
            <a:off x="3812865" y="2275688"/>
            <a:ext cx="467513" cy="2956331"/>
          </a:xfrm>
          <a:prstGeom prst="flowChartAlternateProcess">
            <a:avLst/>
          </a:prstGeom>
          <a:solidFill>
            <a:srgbClr val="5C677D"/>
          </a:solidFill>
          <a:ln>
            <a:noFill/>
          </a:ln>
          <a:effectLst>
            <a:glow rad="101600">
              <a:srgbClr val="979DAC">
                <a:alpha val="60000"/>
              </a:srgb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B2E4D3-8890-9763-0EC2-16B84861D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950495" y="982900"/>
            <a:ext cx="3713747" cy="4620951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D7F09EC4-13A8-69AA-F1CA-9DDDB178D30F}"/>
              </a:ext>
            </a:extLst>
          </p:cNvPr>
          <p:cNvSpPr/>
          <p:nvPr/>
        </p:nvSpPr>
        <p:spPr>
          <a:xfrm>
            <a:off x="4376057" y="2585072"/>
            <a:ext cx="467513" cy="2206935"/>
          </a:xfrm>
          <a:prstGeom prst="flowChartAlternateProcess">
            <a:avLst/>
          </a:prstGeom>
          <a:solidFill>
            <a:srgbClr val="5C677D"/>
          </a:solidFill>
          <a:ln>
            <a:noFill/>
          </a:ln>
          <a:effectLst>
            <a:glow rad="101600">
              <a:srgbClr val="979DAC">
                <a:alpha val="60000"/>
              </a:srgb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E0BB8AF2-3608-4141-63D8-6B7A312F6F85}"/>
              </a:ext>
            </a:extLst>
          </p:cNvPr>
          <p:cNvSpPr/>
          <p:nvPr/>
        </p:nvSpPr>
        <p:spPr>
          <a:xfrm>
            <a:off x="865128" y="2650384"/>
            <a:ext cx="467513" cy="2206935"/>
          </a:xfrm>
          <a:prstGeom prst="flowChartAlternateProcess">
            <a:avLst/>
          </a:prstGeom>
          <a:solidFill>
            <a:srgbClr val="5C677D"/>
          </a:solidFill>
          <a:ln>
            <a:noFill/>
          </a:ln>
          <a:effectLst>
            <a:glow rad="101600">
              <a:srgbClr val="979DAC">
                <a:alpha val="60000"/>
              </a:srgbClr>
            </a:glow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Scroll: Vertical 24">
            <a:extLst>
              <a:ext uri="{FF2B5EF4-FFF2-40B4-BE49-F238E27FC236}">
                <a16:creationId xmlns:a16="http://schemas.microsoft.com/office/drawing/2014/main" id="{C791543B-85F5-FAFC-496B-B91396BBAE72}"/>
              </a:ext>
            </a:extLst>
          </p:cNvPr>
          <p:cNvSpPr/>
          <p:nvPr/>
        </p:nvSpPr>
        <p:spPr>
          <a:xfrm>
            <a:off x="6744559" y="1409412"/>
            <a:ext cx="4180687" cy="4688878"/>
          </a:xfrm>
          <a:prstGeom prst="verticalScroll">
            <a:avLst>
              <a:gd name="adj" fmla="val 6744"/>
            </a:avLst>
          </a:prstGeom>
          <a:solidFill>
            <a:srgbClr val="5C677D"/>
          </a:solidFill>
          <a:ln>
            <a:solidFill>
              <a:srgbClr val="979DA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/>
              <a:t>	</a:t>
            </a:r>
          </a:p>
          <a:p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r>
              <a:rPr lang="en-IN" dirty="0">
                <a:latin typeface="Anek Tamil Expanded Medium" pitchFamily="2" charset="0"/>
                <a:cs typeface="Anek Tamil Expanded Medium" pitchFamily="2" charset="0"/>
              </a:rPr>
              <a:t>          </a:t>
            </a:r>
          </a:p>
          <a:p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r>
              <a:rPr lang="en-IN" dirty="0">
                <a:latin typeface="Anek Tamil Expanded Medium" pitchFamily="2" charset="0"/>
                <a:cs typeface="Anek Tamil Expanded Medium" pitchFamily="2" charset="0"/>
              </a:rPr>
              <a:t>         </a:t>
            </a:r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மே 9</a:t>
            </a:r>
            <a:r>
              <a:rPr lang="en-US" dirty="0">
                <a:latin typeface="Anek Tamil Expanded Medium" pitchFamily="2" charset="0"/>
                <a:cs typeface="Anek Tamil Expanded Medium" pitchFamily="2" charset="0"/>
              </a:rPr>
              <a:t>, </a:t>
            </a:r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வாரம் 6</a:t>
            </a:r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                      </a:t>
            </a:r>
            <a:r>
              <a:rPr lang="ta-IN" sz="2400" dirty="0">
                <a:effectLst>
                  <a:glow rad="101600">
                    <a:srgbClr val="33415C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Anek Tamil Expanded ExtraBold" pitchFamily="2" charset="0"/>
                <a:cs typeface="Anek Tamil Expanded ExtraBold" pitchFamily="2" charset="0"/>
              </a:rPr>
              <a:t>கென்யா</a:t>
            </a:r>
            <a:endParaRPr lang="en-IN" dirty="0">
              <a:effectLst>
                <a:glow rad="101600">
                  <a:srgbClr val="33415C">
                    <a:alpha val="60000"/>
                  </a:srgbClr>
                </a:glow>
                <a:innerShdw blurRad="114300">
                  <a:prstClr val="black"/>
                </a:innerShdw>
              </a:effectLst>
              <a:latin typeface="Anek Tamil Expanded ExtraBold" pitchFamily="2" charset="0"/>
              <a:cs typeface="Anek Tamil Expanded ExtraBold" pitchFamily="2" charset="0"/>
            </a:endParaRPr>
          </a:p>
          <a:p>
            <a:pPr algn="ctr"/>
            <a:endParaRPr lang="en-IN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024788-B2D1-BBD2-6AF5-92E81DB2854B}"/>
              </a:ext>
            </a:extLst>
          </p:cNvPr>
          <p:cNvSpPr/>
          <p:nvPr/>
        </p:nvSpPr>
        <p:spPr>
          <a:xfrm>
            <a:off x="1266754" y="5770861"/>
            <a:ext cx="3056595" cy="412511"/>
          </a:xfrm>
          <a:prstGeom prst="rect">
            <a:avLst/>
          </a:prstGeom>
          <a:solidFill>
            <a:srgbClr val="5C67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glow rad="101600">
                    <a:srgbClr val="5C677D">
                      <a:alpha val="60000"/>
                    </a:srgbClr>
                  </a:glow>
                  <a:innerShdw blurRad="114300">
                    <a:prstClr val="black"/>
                  </a:innerShdw>
                </a:effectLst>
                <a:latin typeface="Anek Tamil Expanded ExtraBold" pitchFamily="2" charset="0"/>
                <a:cs typeface="Anek Tamil Expanded ExtraBold" pitchFamily="2" charset="0"/>
              </a:rPr>
              <a:t>ஒபியரோ</a:t>
            </a:r>
            <a:endParaRPr lang="en-IN" dirty="0">
              <a:effectLst>
                <a:glow rad="101600">
                  <a:srgbClr val="5C677D">
                    <a:alpha val="60000"/>
                  </a:srgbClr>
                </a:glow>
                <a:innerShdw blurRad="114300">
                  <a:prstClr val="black"/>
                </a:inn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28" name="Graphic 27" descr="Africa with solid fill">
            <a:extLst>
              <a:ext uri="{FF2B5EF4-FFF2-40B4-BE49-F238E27FC236}">
                <a16:creationId xmlns:a16="http://schemas.microsoft.com/office/drawing/2014/main" id="{9794E2DF-77DA-5C2E-8BA7-5C36A90DA3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6999" y="3812757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Graphic 29" descr="Bullseye with solid fill">
            <a:extLst>
              <a:ext uri="{FF2B5EF4-FFF2-40B4-BE49-F238E27FC236}">
                <a16:creationId xmlns:a16="http://schemas.microsoft.com/office/drawing/2014/main" id="{8FC15915-E952-A134-BAE9-D48AD8ADC5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6999" y="2055108"/>
            <a:ext cx="914400" cy="914400"/>
          </a:xfrm>
          <a:prstGeom prst="rect">
            <a:avLst/>
          </a:prstGeom>
          <a:effectLst>
            <a:glow rad="101600">
              <a:srgbClr val="181E2A">
                <a:alpha val="60000"/>
              </a:srgbClr>
            </a:glow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39762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FCD991-206F-A89C-6C68-9D672A4DF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164"/>
            <a:ext cx="4164037" cy="5549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E67FBD-F675-5A16-B6E7-AA3952DF3BB7}"/>
              </a:ext>
            </a:extLst>
          </p:cNvPr>
          <p:cNvSpPr txBox="1"/>
          <p:nvPr/>
        </p:nvSpPr>
        <p:spPr>
          <a:xfrm>
            <a:off x="4023360" y="0"/>
            <a:ext cx="808892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இந்தச் சம்பவம்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முந்தைய ஒரு பதின்மூன்றாம்</a:t>
            </a:r>
            <a:r>
              <a:rPr lang="en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வார ஓய்வுநாள் காணிக்கையின் மூலம் கிடைத்த வெற்றியைப்பற்றிய தற்போதைய ஒரு தகவலாகும்.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காது கேளாத குழந்தைகளுக்கான கென்யாவின் முதல் செவந்த் -டே அட்வென்டிஸ்ட் பள்ளியின் முதல்வராக இருந்த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ஒபியரோ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விற்குப் பல கடினமான சவால்கள் இருந்தன. </a:t>
            </a:r>
            <a:r>
              <a:rPr lang="en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இந்த உறைவிடப் பள்ளியில் பயிலுவதற்கு பிள்ளைகளைக் கண்டுபிடிப்பது எளிதான காரியமாக இருக்கவில்லை.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கென்யாவின் ஒரு சில சமூகங்களில்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காது கேளாமை என்பது குடும்பத்தில் காணப்படும் ஏதோ ஒரு பாவத்தினால்தான் அவ்வாறு நடந்திருப்பதாக தவறாகக் கருதப்படுகிறது. ஒருவேளை பிள்ளையின் தாயோ தாத்தாவோ செய்த ஏதோ ஒரு தவறுக்காக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தேவன் அந்தப் பிள்ளையை செவிட்டுத்தன்மையால் தண்டித்துவிட்டதாக அவர்கள் நம்புகிறார்கள். மரபியல்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பிறவிக்குறைபாடு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நோய் அல்லது இதுபோன்ற பல காரணங்களால் கேட்கும் திறன் இழப்பு ஏற்படக்கூடும் என்ற உண்மையை மக்கள் ஏற்றுக்கொள்வதில்லை.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காது கேளாமை ஒரு தண்டனையாகப் பார்க்கப்படுவதால்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சில பெற்றோர்கள் அத்தகைய குழந்தைகளை வீட்டிற்குள்ளேயே மறைத்து வைக்கிறார்கள்.</a:t>
            </a:r>
            <a:endParaRPr lang="en-IN" dirty="0">
              <a:solidFill>
                <a:srgbClr val="181E2A"/>
              </a:solidFill>
            </a:endParaRP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E946D16A-56BF-F3CD-A209-D8DA34865EB2}"/>
              </a:ext>
            </a:extLst>
          </p:cNvPr>
          <p:cNvSpPr/>
          <p:nvPr/>
        </p:nvSpPr>
        <p:spPr>
          <a:xfrm>
            <a:off x="0" y="0"/>
            <a:ext cx="364385" cy="426262"/>
          </a:xfrm>
          <a:prstGeom prst="diamond">
            <a:avLst/>
          </a:prstGeom>
          <a:solidFill>
            <a:srgbClr val="33415C"/>
          </a:solidFill>
          <a:ln>
            <a:noFill/>
          </a:ln>
          <a:effectLst>
            <a:glow rad="101600">
              <a:srgbClr val="5C677D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217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C77603-B061-97EA-41F8-4A9644965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91F45A-5F89-97AC-6A83-B2E90DB9D16E}"/>
              </a:ext>
            </a:extLst>
          </p:cNvPr>
          <p:cNvSpPr txBox="1"/>
          <p:nvPr/>
        </p:nvSpPr>
        <p:spPr>
          <a:xfrm>
            <a:off x="4009293" y="74235"/>
            <a:ext cx="808892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காதுகேளாமை என்பது ஒரு தண்டனை அல்ல என்பதை பெற்றோருக்குக் கற்பிப்பதே ஒபியரோவின் நோக்கம். தனது சொந்த வாழ்க்கையே இந்த நம்பிக்கைக்கு ஒரு சான்றாக அவர் கருதுகிறார். மருந்துகளின் பக்கவிளைவால்கூட கேட்கும் திறன் இழப்பு ஏற்படக்கூடும் என்பதை அவர் சிறுவயதிலேயே அனுபவப்பூர்வமாக அறிந்துகொண்டார்.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ஒபியரோ பிறக்கும்போது கேட்கும் திறனுடன்தான் பிறந்தார். அவர் சிறுவராக இருந்தபோதே அவரது அப்பா இறந்துவிட்டார். பார்வை அற்றவரான அவரது தாய்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ஓய்வு நாட்களில் ஆராதனை செய்வதற்காக ஒபியரோவை அட்வென்டிஸ்ட் ஆலயத்திற்கு அழைத்துச்செல்வார்.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அவருக்கு 13 வயதாக இருந்தபோது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மலேரியாவால் பாதிக்கப்பட்டார். மருத்துவமனையில் அவருக்கு அவசரச் சிகிச்சைக்காக ஒரு ஊசி போடப்பட்டது. ஊசி போட்ட உடனே அவரது காதுகளில் கடுமையான வலி ஏற்பட்டது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அதோடு காதுகளில் இருந்து ரத்தம் வடியத் தொடங்கியது. அவர் மற்றொரு மருத்துவமனைக்கு மாற்றப்பட்டார். அங்குள்ள மருத்துவர்கள்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முதல் மருத்துவமனையில் போடப்பட்ட மருந்து அவரது கேட்கும் திறனைப் பாதித்துவிட்டதாகக் கூறினர். அவருக்கு செவித்திறன் விரைவில் பாதித்துவிடும் என்றும் அவர்கள் தெரிவித்தனர்.</a:t>
            </a:r>
            <a:r>
              <a:rPr lang="en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அந்தச் சிறுவன் நீண்ட காலம் மருத்துவமனையில் இருக்கவேண்டியிருந்தது. 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8754CB10-214B-725B-461B-E06DD7042FC3}"/>
              </a:ext>
            </a:extLst>
          </p:cNvPr>
          <p:cNvSpPr/>
          <p:nvPr/>
        </p:nvSpPr>
        <p:spPr>
          <a:xfrm>
            <a:off x="0" y="0"/>
            <a:ext cx="364385" cy="426262"/>
          </a:xfrm>
          <a:prstGeom prst="diamond">
            <a:avLst/>
          </a:prstGeom>
          <a:solidFill>
            <a:srgbClr val="33415C"/>
          </a:solidFill>
          <a:ln>
            <a:noFill/>
          </a:ln>
          <a:effectLst>
            <a:glow rad="101600">
              <a:srgbClr val="5C677D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66E86-0F03-9F5F-EF24-272D13720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6129" y="694942"/>
            <a:ext cx="4241408" cy="576526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891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1E7ECD-FE23-3A25-0649-2C83D49D5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FB1FEA-747A-3CEE-BF47-0F9D5F717A1E}"/>
              </a:ext>
            </a:extLst>
          </p:cNvPr>
          <p:cNvSpPr txBox="1"/>
          <p:nvPr/>
        </p:nvSpPr>
        <p:spPr>
          <a:xfrm>
            <a:off x="4009293" y="74235"/>
            <a:ext cx="808892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மலேரியாவால் பாதிக்கப்பட்ட மற்றவர்கள் குணமடையாமல் அங்கேயே உயிரிழப்பதையும் அவர் கண்டார். ஆனால் ஒபியரோ குணமடைந்து இறுதியாக வீடு திரும்பினார்.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வீட்டிற்கு வந்த பிறகு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அவரது செவித்திறன் மெல்ல மெல்ல குறையத் தொடங்கியது. சில காலம் வரை அவருக்கு உரத்த சத்தங்கள் மட்டும் கேட்டன. காது கேட்கும் கருவிகளும் அவருக்கு உதவின. ஆனால் அவருக்கு 14 வயதான போது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அவர் தனது செவித்திறனை முழுமையாக இழந்தார்.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ஒபியரோ மிகுந்த மனச்சோர்வடைந்தார். பிறக்கும்போது கேட்கும் திறனுடன் இருந்த அவரால் இப்போது எதையும் கேட்க முடியவில்லை. தான் தேவனால் தண்டிக்கப்படுகிறோமோ என்று எண்ணி வருந்தினார்.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அந்த விரக்தியான சூழலில்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வேதாகமம் அவருக்கு ஒரு நம்பிக்கையை அளித்தது. அவர் எரேமியா 29:11-இல் இவ்வாறு வாசித்தார்: ‘நீங்கள் எதிர்பார்க்கும் முடிவை உங்களுக்குக் கொடுக்கும்படிக்கு நான் உங்கள்பேரில் நினைத்திருக்கிற நினைவுகளை அறிவேன் என்று கர்த்தர் சொல்லுகிறார்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அவைகள் தீமைக்கல்ல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சமாதானத்துக்கேதுவான நினைவுகளே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’.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‘ஒருவேளை நான் காது கேளாதவனாக இருப்பது எனது வாழ்வின் முன்னேற்றத்திற்காக தேவன் வைத்திருக்கும் திட்டமாக இருக்கலாம். 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B80C425A-FBDD-101F-F5AE-8120E3809BB7}"/>
              </a:ext>
            </a:extLst>
          </p:cNvPr>
          <p:cNvSpPr/>
          <p:nvPr/>
        </p:nvSpPr>
        <p:spPr>
          <a:xfrm>
            <a:off x="0" y="0"/>
            <a:ext cx="364385" cy="426262"/>
          </a:xfrm>
          <a:prstGeom prst="diamond">
            <a:avLst/>
          </a:prstGeom>
          <a:solidFill>
            <a:srgbClr val="33415C"/>
          </a:solidFill>
          <a:ln>
            <a:noFill/>
          </a:ln>
          <a:effectLst>
            <a:glow rad="101600">
              <a:srgbClr val="5C677D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CD0DB-F904-51FE-B06D-2719F4561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575" y="885785"/>
            <a:ext cx="4564966" cy="527586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9477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9D87F3-FFBC-994E-31EF-B7D133B3A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D5DC80-5BF1-E3A3-B588-6574620D5097}"/>
              </a:ext>
            </a:extLst>
          </p:cNvPr>
          <p:cNvSpPr txBox="1"/>
          <p:nvPr/>
        </p:nvSpPr>
        <p:spPr>
          <a:xfrm>
            <a:off x="4009293" y="74235"/>
            <a:ext cx="808892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இதன்மூலம் என்னால் மற்றவர்களுக்கு உதவமுடியலாம்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என்று யோசித்தார்.</a:t>
            </a:r>
            <a:r>
              <a:rPr lang="en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இன்று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தன்னுடைய செவித்திறன் இழப்பு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தன்னையும் மற்றவர்களையும் ஆசீர்வதிப்பதற்காகக் தேவன் தீட்டிய திட்டத்தின் ஒரு பகுதி என்று அவர் உறுதியாக நம்புகிறார். அவர் படிப்பை முடித்து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மவாடா காதுகேளாதோர் அட்வென்டிஸ்ட் பள்ளியில் ஆசிரியராகச்  சேர்ந்தார். பின்னர் அதே பள்ளியின் முதல்வராகவும் உயர்ந்தார்.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அந்தப் பள்ளியில் 4 முதல் 18 வயது வரை உள்ள 73 குழந்தைகள் பயில்கின்றனர். அவர்களுக்குக் கல்வியுடன் அடிப்படை வாழ்க்கைத் திறன்களும் கற்பிக்கப்படுகின்றன. மேலும்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அவர்கள் வேதாகமத்தை வாசிக்கவும்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தேவனுடன் தனிப்பட்ட உறவை வளர்த்துக்கொள்ளவும் கற்றுக்கொள்கிறார்கள். வேதாகமத்திலும் காதுகேளாதவர்களைப் பற்றிய சம்பவங்கள் இருப்பதையும்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மிகமுக்கியமாக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இயேசு அவர்களைச் சபிக்காமல் அவர்களைக் குணப்படுத்தினார் என்பதையும் அவர்கள் அங்கு அறிந்துகொள்கிறார்கள்.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இயேசு விரைவில் வரப்போகிறார் என்றும்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அவர் வரும்போது அவர்களின் செவிகளைத் திறப்பார் என்றும் ஒபியரோ குழந்தைகளிடம் கூறுகிறார். “நீங்கள் எப்போதும் காது கேளாதவர்களாக இருக்க மாட்டீர்கள். நம் காதுகள் கேட்கிற காலம் வரும்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3FAEAF44-B76A-21C5-7F47-9D9FD1B80407}"/>
              </a:ext>
            </a:extLst>
          </p:cNvPr>
          <p:cNvSpPr/>
          <p:nvPr/>
        </p:nvSpPr>
        <p:spPr>
          <a:xfrm>
            <a:off x="0" y="0"/>
            <a:ext cx="364385" cy="426262"/>
          </a:xfrm>
          <a:prstGeom prst="diamond">
            <a:avLst/>
          </a:prstGeom>
          <a:solidFill>
            <a:srgbClr val="33415C"/>
          </a:solidFill>
          <a:ln>
            <a:noFill/>
          </a:ln>
          <a:effectLst>
            <a:glow rad="101600">
              <a:srgbClr val="5C677D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61C2F-6528-1DBB-F482-FC3D2C6A1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029" y="921433"/>
            <a:ext cx="4611736" cy="544419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15673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9DAC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103FAF-DCAD-9031-C888-381B42D62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0926BC-3898-BCAC-6AB7-F83DE93712F4}"/>
              </a:ext>
            </a:extLst>
          </p:cNvPr>
          <p:cNvSpPr txBox="1"/>
          <p:nvPr/>
        </p:nvSpPr>
        <p:spPr>
          <a:xfrm>
            <a:off x="4635305" y="74235"/>
            <a:ext cx="7505114" cy="6709529"/>
          </a:xfrm>
          <a:prstGeom prst="rect">
            <a:avLst/>
          </a:prstGeom>
          <a:solidFill>
            <a:srgbClr val="979DA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2012 இல் இந்தப் பள்ளி தொடங்கப்பட்டதிலிருந்து மொத்தம் 97 பிள்ளைகள் இங்கு கல்வி பயின்றுள்ளனர்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அவர்களில் 26 பேர் ஞானஸ்நானம் பெற்றுள்ளனர்.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“எனக்கு காதுகள்கேட்காமல் போனது தேவனுடைய திட்டம் என்பதை இப்போது நான் அறிவேன். இந்தப் பள்ளியில் உள்ள பிள்ளைகளுக்கு உதவவும்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இங்குள்ள அவரது ஊழியத்தை நிறைவேற்றவும் தேவன் என்னைப் பயன்படுத்தியுள்ளார். நான் காது கேளாதவனாக இருப்பதற்காக அவருக்கு நன்றி கூறுகிறேன்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” 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என்று அவர் கூறினார்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.</a:t>
            </a:r>
            <a:endParaRPr lang="en-IN" sz="1600" dirty="0">
              <a:solidFill>
                <a:srgbClr val="181E2A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2023-ஆம் ஆண்டு வழங்கப்பட்ட காணிக்கையின் ஒரு பகுதி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கென்யாவில் உள்ள மவாடா காதுகேளாதோர் பள்ளியை விரிவுபடுத்துவதற்கு உதவியது. இதன்மூலம் சிறுவர் மற்றும் சிறுமிகளுக்கான புதிய விடுதி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நவீன சமையலறை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உணவுக்கூடத்துடன் கூடிய பல்நோக்கு அரங்கு ஆகியவைக் கட்டப்பட்டன.</a:t>
            </a:r>
            <a:r>
              <a:rPr lang="en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இதற்கு முன்பு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பிள்ளைகள் திறந்தவெளியில் அமர்ந்து உணவு உண்டு வந்தனர்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இரும்புத் தகடுகளால் தற்காலிகமாக அமைக்கப்பட்ட சமையலறையில்</a:t>
            </a:r>
            <a:r>
              <a:rPr lang="en-US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solidFill>
                  <a:srgbClr val="181E2A"/>
                </a:solidFill>
                <a:latin typeface="Anek Tamil" pitchFamily="2" charset="0"/>
                <a:cs typeface="Anek Tamil" pitchFamily="2" charset="0"/>
              </a:rPr>
              <a:t>விறகு அடுப்பில் சமைக்கப்பட்டு வந்தது. </a:t>
            </a:r>
            <a:r>
              <a:rPr lang="ta-IN" sz="1600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இந்தப் பள்ளிக்குழந்தைகளுக்கு இயேசுவின் அன்பைப் பகிர்ந்து கொள்ள உதவிய உங்கள் தாராள குணத்திற்கு நன்றி.</a:t>
            </a:r>
            <a:endParaRPr lang="en-IN" sz="1600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CA89355E-3E40-5222-B16B-6CC2749E976E}"/>
              </a:ext>
            </a:extLst>
          </p:cNvPr>
          <p:cNvSpPr/>
          <p:nvPr/>
        </p:nvSpPr>
        <p:spPr>
          <a:xfrm>
            <a:off x="0" y="0"/>
            <a:ext cx="364385" cy="426262"/>
          </a:xfrm>
          <a:prstGeom prst="diamond">
            <a:avLst/>
          </a:prstGeom>
          <a:solidFill>
            <a:srgbClr val="33415C"/>
          </a:solidFill>
          <a:ln>
            <a:noFill/>
          </a:ln>
          <a:effectLst>
            <a:glow rad="101600">
              <a:srgbClr val="5C677D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08BC1-7D17-3800-1DEA-6EFC07D65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184" y="426262"/>
            <a:ext cx="4972929" cy="592715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43732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627</Words>
  <Application>Microsoft Office PowerPoint</Application>
  <PresentationFormat>Panorámica</PresentationFormat>
  <Paragraphs>37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Anek Tamil</vt:lpstr>
      <vt:lpstr>Anek Tamil Expanded ExtraBold</vt:lpstr>
      <vt:lpstr>Anek Tamil Expanded Medium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7</cp:revision>
  <dcterms:created xsi:type="dcterms:W3CDTF">2026-05-04T10:34:27Z</dcterms:created>
  <dcterms:modified xsi:type="dcterms:W3CDTF">2026-05-04T18:38:52Z</dcterms:modified>
</cp:coreProperties>
</file>