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EC"/>
    <a:srgbClr val="FFCAD4"/>
    <a:srgbClr val="81656D"/>
    <a:srgbClr val="9D8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6D64F-4A2D-3DD9-6CE6-849152491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EDAA1A-5698-0D11-8E5E-B2E5CA0B8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202EF-1F26-326C-133B-DE273811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D4DB-BA34-43AC-ADD6-F477ECAFB9D5}" type="datetimeFigureOut">
              <a:rPr lang="en-IN" smtClean="0"/>
              <a:t>13-05-2026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1AE0E-B4A8-0E14-5C84-F7231C59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F9AF0-F331-5510-AC60-9463E058B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F488-E2FC-449F-9011-05893094E54E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5087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0E26A-B264-A270-43FB-F4E8B0AC7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84435-0445-0381-F9B9-1ABC08C53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308A6-03F4-6609-612A-65380C55E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D4DB-BA34-43AC-ADD6-F477ECAFB9D5}" type="datetimeFigureOut">
              <a:rPr lang="en-IN" smtClean="0"/>
              <a:t>13-05-2026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F2C75-03FF-5CB3-C86E-903621067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21D52-C87D-D359-F914-457AA567D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F488-E2FC-449F-9011-05893094E54E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3057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C50C-321F-B1DD-7809-E18050C589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47124C-8EC7-9703-9D86-5896F430A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0C878-2784-BAD0-A087-D86C1A077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D4DB-BA34-43AC-ADD6-F477ECAFB9D5}" type="datetimeFigureOut">
              <a:rPr lang="en-IN" smtClean="0"/>
              <a:t>13-05-2026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E3F35-01D2-C7EA-A315-518064AF4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57F13-F754-E0A0-6429-1A9E6FB51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F488-E2FC-449F-9011-05893094E54E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9741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90635-D020-AD34-F03C-701142FB2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12D8B-AA80-D30A-40C4-61AADA0E9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592B4-695A-05CA-E05D-7DB16ADF8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D4DB-BA34-43AC-ADD6-F477ECAFB9D5}" type="datetimeFigureOut">
              <a:rPr lang="en-IN" smtClean="0"/>
              <a:t>13-05-2026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B004B-4800-D942-2671-AD9C960C5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EBB57-867E-1CE6-E5BF-8E41C163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F488-E2FC-449F-9011-05893094E54E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204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4F9D-E316-7929-BB98-0F180597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4A793D-7585-803D-9F8A-FEA08755C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E5BAD-E7FC-A345-297B-43C9E5B99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D4DB-BA34-43AC-ADD6-F477ECAFB9D5}" type="datetimeFigureOut">
              <a:rPr lang="en-IN" smtClean="0"/>
              <a:t>13-05-2026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70A8D-8ABE-43E0-8BD3-BCB925ACE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080E3-1BBE-4879-A639-CEF08C37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F488-E2FC-449F-9011-05893094E54E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3428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1807C-4EA9-E27A-6D7A-3FAEFA64E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EBF53-5B80-E4B8-7D93-3752F53A5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F1396-1B64-01E6-B3AF-62E82B0A4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20C78-8822-EF37-0FA2-D722223FD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D4DB-BA34-43AC-ADD6-F477ECAFB9D5}" type="datetimeFigureOut">
              <a:rPr lang="en-IN" smtClean="0"/>
              <a:t>13-05-2026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CEA677-60D3-A52F-C1F7-993B23F4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F643D-B582-691F-5E36-FA907DBD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F488-E2FC-449F-9011-05893094E54E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1587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99E3E-595F-DA0E-8089-E58F1461E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FDEDF-5F45-12C6-43AF-091F89D01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4E39A6-FEA0-4D3D-0EB9-D1038E612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C63ADD-E614-0EB9-E9E5-3E14556DAF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97DB87-D4BD-7FB6-A7D0-94BEEC87EB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6BB781-EE60-EAA0-750B-1FD92DE36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D4DB-BA34-43AC-ADD6-F477ECAFB9D5}" type="datetimeFigureOut">
              <a:rPr lang="en-IN" smtClean="0"/>
              <a:t>13-05-2026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C8614C-7658-9974-4DF9-8896332E3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863376-D9C4-B905-6055-9A28212A8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F488-E2FC-449F-9011-05893094E54E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642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371F3-F5C7-7631-95DF-9BACBF460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5FBF9-B927-DB70-5861-BF7002282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D4DB-BA34-43AC-ADD6-F477ECAFB9D5}" type="datetimeFigureOut">
              <a:rPr lang="en-IN" smtClean="0"/>
              <a:t>13-05-2026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267DC-50DC-5DF7-9031-020123B62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CAC58-E961-8C87-25C0-A6918161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F488-E2FC-449F-9011-05893094E54E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335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D34B72-F638-704B-D1E4-275BF6A8A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D4DB-BA34-43AC-ADD6-F477ECAFB9D5}" type="datetimeFigureOut">
              <a:rPr lang="en-IN" smtClean="0"/>
              <a:t>13-05-2026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7233FC-49C9-C8F4-1873-22E1B0DF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2058E-ED64-BD6D-F3FC-9FA49EAE9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F488-E2FC-449F-9011-05893094E54E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7693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0701B-FD4D-CC82-F7F8-582C770D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0EA38-3B56-CE5F-D575-4580E075E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4BE8E-519A-C469-A168-D6299DFB7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AB72F-2E8A-6FE5-E3A5-5F9600528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D4DB-BA34-43AC-ADD6-F477ECAFB9D5}" type="datetimeFigureOut">
              <a:rPr lang="en-IN" smtClean="0"/>
              <a:t>13-05-2026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6BA1B-2629-0FA8-1325-AD6D4E8A9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10744-B31D-CC56-4A64-5830F86D3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F488-E2FC-449F-9011-05893094E54E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515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DCB1D-89DD-9686-EA2D-A9437708F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A28176-6116-3134-64D8-247430DD07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AF3F1-905B-C848-E2A9-46B10F8BC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4EFBE-F96D-7D26-CCF5-7A8985E64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D4DB-BA34-43AC-ADD6-F477ECAFB9D5}" type="datetimeFigureOut">
              <a:rPr lang="en-IN" smtClean="0"/>
              <a:t>13-05-2026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9A11D-F02E-E89E-B26A-2EB4CFF69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8B75C-42BF-9644-F110-9DF6440B7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F488-E2FC-449F-9011-05893094E54E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2872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D4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16131B-49A5-3971-01B0-70780FD5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7637A-98CA-48AD-0216-BA5B0DA9A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A20AE-1323-B343-0B1D-E4D316BFA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A0D4DB-BA34-43AC-ADD6-F477ECAFB9D5}" type="datetimeFigureOut">
              <a:rPr lang="en-IN" smtClean="0"/>
              <a:t>13-05-2026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0A01-6ABA-6E8C-AD5F-6991B2866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D2B8E-E95E-2970-64FF-77B7639D4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E2F488-E2FC-449F-9011-05893094E54E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529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A2EA7ED8-56E6-A21F-5011-517D52164FAB}"/>
              </a:ext>
            </a:extLst>
          </p:cNvPr>
          <p:cNvSpPr/>
          <p:nvPr/>
        </p:nvSpPr>
        <p:spPr>
          <a:xfrm>
            <a:off x="55002" y="-1"/>
            <a:ext cx="12045329" cy="753395"/>
          </a:xfrm>
          <a:custGeom>
            <a:avLst/>
            <a:gdLst>
              <a:gd name="csX0" fmla="*/ 0 w 21600"/>
              <a:gd name="csY0" fmla="*/ 0 h 21600"/>
              <a:gd name="csX1" fmla="*/ 21600 w 21600"/>
              <a:gd name="csY1" fmla="*/ 0 h 21600"/>
              <a:gd name="csX2" fmla="*/ 21600 w 21600"/>
              <a:gd name="csY2" fmla="*/ 17322 h 21600"/>
              <a:gd name="csX3" fmla="*/ 0 w 21600"/>
              <a:gd name="csY3" fmla="*/ 20172 h 21600"/>
              <a:gd name="csX4" fmla="*/ 0 w 21600"/>
              <a:gd name="csY4" fmla="*/ 0 h 21600"/>
              <a:gd name="csX0" fmla="*/ 0 w 21600"/>
              <a:gd name="csY0" fmla="*/ 0 h 21324"/>
              <a:gd name="csX1" fmla="*/ 21600 w 21600"/>
              <a:gd name="csY1" fmla="*/ 0 h 21324"/>
              <a:gd name="csX2" fmla="*/ 21600 w 21600"/>
              <a:gd name="csY2" fmla="*/ 17322 h 21324"/>
              <a:gd name="csX3" fmla="*/ 0 w 21600"/>
              <a:gd name="csY3" fmla="*/ 20172 h 21324"/>
              <a:gd name="csX4" fmla="*/ 0 w 21600"/>
              <a:gd name="csY4" fmla="*/ 0 h 21324"/>
              <a:gd name="csX0" fmla="*/ 0 w 21600"/>
              <a:gd name="csY0" fmla="*/ 0 h 21324"/>
              <a:gd name="csX1" fmla="*/ 21600 w 21600"/>
              <a:gd name="csY1" fmla="*/ 0 h 21324"/>
              <a:gd name="csX2" fmla="*/ 21600 w 21600"/>
              <a:gd name="csY2" fmla="*/ 17322 h 21324"/>
              <a:gd name="csX3" fmla="*/ 0 w 21600"/>
              <a:gd name="csY3" fmla="*/ 20172 h 21324"/>
              <a:gd name="csX4" fmla="*/ 0 w 21600"/>
              <a:gd name="csY4" fmla="*/ 0 h 213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600" h="21324">
                <a:moveTo>
                  <a:pt x="0" y="0"/>
                </a:moveTo>
                <a:lnTo>
                  <a:pt x="21600" y="0"/>
                </a:lnTo>
                <a:cubicBezTo>
                  <a:pt x="21600" y="5774"/>
                  <a:pt x="20967" y="15440"/>
                  <a:pt x="21600" y="17322"/>
                </a:cubicBezTo>
                <a:cubicBezTo>
                  <a:pt x="10800" y="17322"/>
                  <a:pt x="10800" y="23922"/>
                  <a:pt x="0" y="20172"/>
                </a:cubicBezTo>
                <a:cubicBezTo>
                  <a:pt x="536" y="16756"/>
                  <a:pt x="0" y="6724"/>
                  <a:pt x="0" y="0"/>
                </a:cubicBezTo>
                <a:close/>
              </a:path>
            </a:pathLst>
          </a:custGeom>
          <a:solidFill>
            <a:srgbClr val="81656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rgbClr val="81656D">
                      <a:alpha val="60000"/>
                    </a:srgbClr>
                  </a:glow>
                </a:effectLst>
                <a:latin typeface="Anek Tamil Expanded SemiBold" pitchFamily="2" charset="0"/>
                <a:cs typeface="Anek Tamil Expanded SemiBold" pitchFamily="2" charset="0"/>
              </a:rPr>
              <a:t>தேவனுக்காக வாழ்தல்</a:t>
            </a:r>
            <a:endParaRPr lang="en-IN" sz="2000" dirty="0">
              <a:solidFill>
                <a:schemeClr val="bg1">
                  <a:lumMod val="95000"/>
                </a:schemeClr>
              </a:solidFill>
              <a:effectLst>
                <a:glow rad="101600">
                  <a:srgbClr val="81656D">
                    <a:alpha val="60000"/>
                  </a:srgbClr>
                </a:glow>
              </a:effectLst>
              <a:latin typeface="Anek Tamil Expanded SemiBold" pitchFamily="2" charset="0"/>
              <a:cs typeface="Anek Tamil Expanded SemiBold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C876E2-1F6B-355B-31EC-5FAF54F8F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391" y="943308"/>
            <a:ext cx="4035392" cy="465298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Flowchart: Document 7">
            <a:extLst>
              <a:ext uri="{FF2B5EF4-FFF2-40B4-BE49-F238E27FC236}">
                <a16:creationId xmlns:a16="http://schemas.microsoft.com/office/drawing/2014/main" id="{D74F7CE9-5500-3CB5-38F9-82E87A0AEC20}"/>
              </a:ext>
            </a:extLst>
          </p:cNvPr>
          <p:cNvSpPr/>
          <p:nvPr/>
        </p:nvSpPr>
        <p:spPr>
          <a:xfrm>
            <a:off x="6239446" y="2067951"/>
            <a:ext cx="5183945" cy="3193366"/>
          </a:xfrm>
          <a:prstGeom prst="flowChartDocument">
            <a:avLst/>
          </a:prstGeom>
          <a:solidFill>
            <a:srgbClr val="9D818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latin typeface="Anek Tamil Expanded Medium" pitchFamily="2" charset="0"/>
                <a:cs typeface="Anek Tamil Expanded Medium" pitchFamily="2" charset="0"/>
              </a:rPr>
              <a:t>மே 16</a:t>
            </a:r>
            <a:r>
              <a:rPr lang="en-US" dirty="0">
                <a:latin typeface="Anek Tamil Expanded Medium" pitchFamily="2" charset="0"/>
                <a:cs typeface="Anek Tamil Expanded Medium" pitchFamily="2" charset="0"/>
              </a:rPr>
              <a:t> , </a:t>
            </a:r>
            <a:r>
              <a:rPr lang="ta-IN" dirty="0">
                <a:latin typeface="Anek Tamil Expanded Medium" pitchFamily="2" charset="0"/>
                <a:cs typeface="Anek Tamil Expanded Medium" pitchFamily="2" charset="0"/>
              </a:rPr>
              <a:t>வாரம் 7</a:t>
            </a:r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  <a:p>
            <a:pPr algn="ctr"/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  <a:p>
            <a:pPr algn="ctr"/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  <a:p>
            <a:pPr algn="ctr"/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  <a:p>
            <a:pPr algn="ctr"/>
            <a:r>
              <a:rPr lang="ta-IN" sz="2000" dirty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கென்யா</a:t>
            </a:r>
            <a:endParaRPr lang="en-IN" sz="2000" dirty="0">
              <a:effectLst>
                <a:glow rad="101600">
                  <a:srgbClr val="FF0000">
                    <a:alpha val="60000"/>
                  </a:srgb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10" name="Graphic 9" descr="Daily calendar with solid fill">
            <a:extLst>
              <a:ext uri="{FF2B5EF4-FFF2-40B4-BE49-F238E27FC236}">
                <a16:creationId xmlns:a16="http://schemas.microsoft.com/office/drawing/2014/main" id="{037C4482-856D-53EB-B653-46F5A03C65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7316" y="2426593"/>
            <a:ext cx="660400" cy="656771"/>
          </a:xfrm>
          <a:prstGeom prst="rect">
            <a:avLst/>
          </a:prstGeom>
          <a:effectLst>
            <a:glow rad="101600">
              <a:srgbClr val="81656D">
                <a:alpha val="60000"/>
              </a:srgbClr>
            </a:glow>
          </a:effectLst>
        </p:spPr>
      </p:pic>
      <p:pic>
        <p:nvPicPr>
          <p:cNvPr id="12" name="Graphic 11" descr="Africa with solid fill">
            <a:extLst>
              <a:ext uri="{FF2B5EF4-FFF2-40B4-BE49-F238E27FC236}">
                <a16:creationId xmlns:a16="http://schemas.microsoft.com/office/drawing/2014/main" id="{30679C69-A345-7E93-81F8-9AF9003F86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33587" y="3597934"/>
            <a:ext cx="735037" cy="656771"/>
          </a:xfrm>
          <a:prstGeom prst="rect">
            <a:avLst/>
          </a:prstGeom>
          <a:effectLst>
            <a:glow rad="101600">
              <a:srgbClr val="81656D">
                <a:alpha val="60000"/>
              </a:srgbClr>
            </a:glow>
          </a:effectLst>
        </p:spPr>
      </p:pic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DAA9BD57-1CEA-E543-815F-C210EF0E086C}"/>
              </a:ext>
            </a:extLst>
          </p:cNvPr>
          <p:cNvSpPr/>
          <p:nvPr/>
        </p:nvSpPr>
        <p:spPr>
          <a:xfrm>
            <a:off x="738554" y="5596290"/>
            <a:ext cx="3411415" cy="1041009"/>
          </a:xfrm>
          <a:prstGeom prst="horizontalScroll">
            <a:avLst/>
          </a:prstGeom>
          <a:solidFill>
            <a:srgbClr val="9D8189"/>
          </a:solidFill>
          <a:ln>
            <a:solidFill>
              <a:srgbClr val="FFCAD4"/>
            </a:solidFill>
          </a:ln>
          <a:effectLst>
            <a:glow rad="101600">
              <a:srgbClr val="81656D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effectLst>
                  <a:glow rad="101600">
                    <a:srgbClr val="9D8189">
                      <a:alpha val="60000"/>
                    </a:srgb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மேரி</a:t>
            </a:r>
            <a:endParaRPr lang="en-IN" sz="2000" dirty="0">
              <a:effectLst>
                <a:glow rad="101600">
                  <a:srgbClr val="9D8189">
                    <a:alpha val="60000"/>
                  </a:srgb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  <a:p>
            <a:pPr algn="ctr"/>
            <a:r>
              <a:rPr lang="ta-IN" sz="1400" dirty="0">
                <a:latin typeface="Anek Tamil ExtraBold" pitchFamily="2" charset="0"/>
                <a:cs typeface="Anek Tamil ExtraBold" pitchFamily="2" charset="0"/>
              </a:rPr>
              <a:t>கற்பனை</a:t>
            </a:r>
            <a:r>
              <a:rPr lang="en-IN" sz="1400" dirty="0">
                <a:latin typeface="Anek Tamil ExtraBold" pitchFamily="2" charset="0"/>
                <a:cs typeface="Anek Tamil ExtraBold" pitchFamily="2" charset="0"/>
              </a:rPr>
              <a:t> </a:t>
            </a:r>
            <a:r>
              <a:rPr lang="ta-IN" sz="1400" dirty="0">
                <a:latin typeface="Anek Tamil ExtraBold" pitchFamily="2" charset="0"/>
                <a:cs typeface="Anek Tamil ExtraBold" pitchFamily="2" charset="0"/>
              </a:rPr>
              <a:t>பெயர்</a:t>
            </a:r>
          </a:p>
        </p:txBody>
      </p:sp>
    </p:spTree>
    <p:extLst>
      <p:ext uri="{BB962C8B-B14F-4D97-AF65-F5344CB8AC3E}">
        <p14:creationId xmlns:p14="http://schemas.microsoft.com/office/powerpoint/2010/main" val="1280739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416DA800-DCF7-96FF-255A-4B96AF0A98BF}"/>
              </a:ext>
            </a:extLst>
          </p:cNvPr>
          <p:cNvSpPr/>
          <p:nvPr/>
        </p:nvSpPr>
        <p:spPr>
          <a:xfrm>
            <a:off x="0" y="0"/>
            <a:ext cx="379828" cy="400929"/>
          </a:xfrm>
          <a:prstGeom prst="flowChartDocument">
            <a:avLst/>
          </a:prstGeom>
          <a:solidFill>
            <a:srgbClr val="81656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9DA82-986E-7B48-E297-F86BB0B0B696}"/>
              </a:ext>
            </a:extLst>
          </p:cNvPr>
          <p:cNvSpPr txBox="1"/>
          <p:nvPr/>
        </p:nvSpPr>
        <p:spPr>
          <a:xfrm>
            <a:off x="3706837" y="74235"/>
            <a:ext cx="8398412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இந்தச் சம்பவம்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முந்தைய ஒரு பதின்மூன்றாம் ஓய்வுநாள் காணிக்கையின்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மூலம் கிடைத்த பலனைப்பற்றிய ஒரு தற்போதைய தகவலாகும்.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மேரி கென்யாவில் காது கேளாதவராகப் பிறந்தார். அவர் மிகவும் சிறுபிள்ளையாக இருந்தபோதே அவரது பெற்றோர் இறந்துவிட்டனர்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அன்பான அவரது சிறிய தந்தை தான் அவரை வளர்த்து வந்தார்.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மேரி கல்வி கற்கவேண்டும் என்று அவரது சிறிய தந்தை விரும்பினார். ஆனால் மேரி அரசுப்பள்ளிக்குச் சென்றபோது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ஆசிரியர்கள் பேசுவதை அவரால் புரிந்துகொள்ள முடியவில்லை. அங்கு என்ன நடக்கிறது என்பதே அவருக்குத் தெரியவில்லை.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அவரது சிறிய தந்தை காதுகேளாத குழந்தைகளுக்கான ஒரு பள்ளியை பலகாலம் தேடினார். பல பள்ளிகள் இருந்தன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ஆனால் அவை அனைத்திலும் அதிகக் கட்டணம் வசூலித்தார்கள். அவர் ஒரு மக்காச்சோள விவசாயி என்பதால்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அவ்வளவு கட்டணத்தைச் செலுத்துவதற்கு அவரிடம் வசதி இல்லை. உணவு தேவைகளைச் சந்திப்பதே அவருக்குப் பெரும் சிரமமாக இருந்தது.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மேரிக்கு ஏழு வயதாக இருந்த போது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அவரது சிறிய தந்தை அவரை ஒரு முகாம் கூட்டத்திற்கு அழைத்துச் சென்றார். அங்கு ஒரு போதகர் மேரியைப் பார்த்துவிட்டு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அவரை செவந்த்-டே அட்வென்டிஸ்ட் காதுகேளாதோர் உறைவிடப் பள்ளிக்கு அனுப்புமாறு அறிவுறுத்தினார்.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05C35-077A-E418-EBCA-659DB24C6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0883" y="921434"/>
            <a:ext cx="4348431" cy="522614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827623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096D5-4282-E9C3-D1D8-54C963F4E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7EFBF896-11DD-9BC0-5FCD-CB9DE439115C}"/>
              </a:ext>
            </a:extLst>
          </p:cNvPr>
          <p:cNvSpPr/>
          <p:nvPr/>
        </p:nvSpPr>
        <p:spPr>
          <a:xfrm>
            <a:off x="0" y="0"/>
            <a:ext cx="379828" cy="400929"/>
          </a:xfrm>
          <a:prstGeom prst="flowChartDocument">
            <a:avLst/>
          </a:prstGeom>
          <a:solidFill>
            <a:srgbClr val="81656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604EE9-0CB2-18D3-B48F-4F4E1DF8DB18}"/>
              </a:ext>
            </a:extLst>
          </p:cNvPr>
          <p:cNvSpPr txBox="1"/>
          <p:nvPr/>
        </p:nvSpPr>
        <p:spPr>
          <a:xfrm>
            <a:off x="3706837" y="0"/>
            <a:ext cx="8398412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சிறிய தந்தைக்கு அந்த யோசனை மிகவும் பிடித்திருந்தது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ஆனால் அது ஒரு கனவுபோலவே தோன்றியது. மவாடா காதுகேளாதோர் அட்வென்டிஸ்ட் பள்ளியிலிருந்து அவர்கள் வெகு தொலைவில் வசித்தனர்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மேலும் பேருந்து கட்டணம் மற்றும் கல்விக்கட்டணத்திற்கு அவர்களிடம் பணம் இல்லை. இருப்பினும்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அந்தச் சிறுமி கல்வி கற்க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வேண்டும் என்று அவர் உறுதியாக விரும்பினார். எனவே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பள்ளிக்குச் செல்வதற்கான பேருந்து டிக்கெட்டுகளை வாங்குவதற்காக அவர் தனது தோட்டத்தில் விளைந்த மக்காச்சோளத்தை விற்றுப் பணம் சேர்த்தார்.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பள்ளியில்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தலைமை ஆசிரியர் மேரியை அன்புடன் வரவேற்றார்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மேலும் கல்விக்கட்டணம் மற்றும் பிற செலவுகளைப்பற்றி கவலைப்பட வேண்டாம் என்று அவளது சிறிய தந்தையிடம் கூறினார். மேரி தங்குவதற்கான விடுதியையும் அவர் காண்பித்தார்.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மேரி தனது சிறிய தந்தையிடம் விடைபெற்று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விரைவிலேயே புதிய வாழ்க்கையில் தன்னை ஈடுபடுத்திக்கொண்டார். தன்னைப்போல காது கேளாத நண்பர்கள் கிடைத்தபோது அவருக்கு மகிழ்ச்சியாக இருந்தது. ஒவ்வொரு நாளும் வயிற்றுக்கு சாப்பாடும் கிடைத்தது. குறிப்பாக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தேவனைப்பற்றி அறிந்துகொள்வது அவருக்குப் பிடித்திருந்தது. ஒவ்வொரு காலையிலும்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வகுப்புகள் தொடங்கும்முன் ஆசிரியர் ஒரு வேதாகம வசனத்தை வாசிப்பார். 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7D6E79-0EF5-E592-CE31-550D0FFA6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821" y="728003"/>
            <a:ext cx="4220308" cy="551453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608061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7C868-6672-8CC1-9DDC-945CF05B2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FD50BFCF-C666-5D56-DD20-4427AC08875E}"/>
              </a:ext>
            </a:extLst>
          </p:cNvPr>
          <p:cNvSpPr/>
          <p:nvPr/>
        </p:nvSpPr>
        <p:spPr>
          <a:xfrm>
            <a:off x="0" y="0"/>
            <a:ext cx="379828" cy="400929"/>
          </a:xfrm>
          <a:prstGeom prst="flowChartDocument">
            <a:avLst/>
          </a:prstGeom>
          <a:solidFill>
            <a:srgbClr val="81656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0B155D-77F6-BC33-7328-A4F2DE031649}"/>
              </a:ext>
            </a:extLst>
          </p:cNvPr>
          <p:cNvSpPr txBox="1"/>
          <p:nvPr/>
        </p:nvSpPr>
        <p:spPr>
          <a:xfrm>
            <a:off x="3706837" y="0"/>
            <a:ext cx="8398412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மேரிக்கு யோவான் 3:16 மிகவும் பிடித்திருந்தது: ‘தேவன்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தம்முடைய ஒரேபேறான குமாரனை விசுவாசிக்கிறவன் எவனோ அவன் கெட்டுப் போகாமல் நித்தியஜீவனை அடையும்படிக்கு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அவரைத் தந்தருளி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இவ்வளவாய் உலகத்தில் அன்பு கூர்ந்தார்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’.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வாசிக்கக் கற்றுக்கொண்டதும்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தினமும் வேதாகம வசனத்தை வாசிப்பதற்கு தனக்கு வாய்ப்பை வழங்குமாறு வேண்டினார்.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“ஆசிரியரே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இன்று நான் இந்த வசனத்தை வாசிக்கட்டுமா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?”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அவர் கேட்பார். அந்த வசனத்தை வாசிப்பார்.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ஒன்று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இரண்டு என மூன்று ஆண்டுகள் கடந்தன. தேவன் தனக்கு உண்மையுள்ளவராக இருப்பதைக் கண்டார். அவர் தனது இதயத்தை இயேசுவுக்கு அர்ப்பணிக்கவும்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ஞானஸ்நானம் பெறவும் முடிவுசெய்தார்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.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“நான் தேவனுக்காக வாழப்போகிறேன்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அவர் பள்ளித் தலைமை ஆசிரியரிடம் கூறினார்.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இன்று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மேரிக்கு 13 வயது. அவர் இந்தப் பள்ளியில் ஆறு ஆண்டுகளாகப் படித்து வருகிறார்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மேலும் அவர் தேவனுக்காகவே வாழ்ந்து வருகிறார். ஒரு நாள் திரும்ப வந்து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தம்மை நேசிக்கும் அனைவருக்கும் காதுகேட்கிற திறனை வழங்கப்போகும் இயேசுவைப்பற்றிப் பிரசங்கிப்பதை அவர் மிகவும் விரும்புகிறார்.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E1FB8-8AC7-A8CB-1F9A-890EEE90A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456" y="1209822"/>
            <a:ext cx="4445391" cy="495534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52970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01DAC-A512-DAE1-DC48-234D5E75F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41047B5C-BE8B-B454-2F25-B10371EBC2D7}"/>
              </a:ext>
            </a:extLst>
          </p:cNvPr>
          <p:cNvSpPr/>
          <p:nvPr/>
        </p:nvSpPr>
        <p:spPr>
          <a:xfrm>
            <a:off x="0" y="0"/>
            <a:ext cx="379828" cy="400929"/>
          </a:xfrm>
          <a:prstGeom prst="flowChartDocument">
            <a:avLst/>
          </a:prstGeom>
          <a:solidFill>
            <a:srgbClr val="81656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75760A-697C-71DC-D7CA-B9D6685A761D}"/>
              </a:ext>
            </a:extLst>
          </p:cNvPr>
          <p:cNvSpPr txBox="1"/>
          <p:nvPr/>
        </p:nvSpPr>
        <p:spPr>
          <a:xfrm>
            <a:off x="5978768" y="0"/>
            <a:ext cx="6147581" cy="6709529"/>
          </a:xfrm>
          <a:prstGeom prst="rect">
            <a:avLst/>
          </a:prstGeom>
          <a:solidFill>
            <a:srgbClr val="FFE7E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2023-ஆம் ஆண்டு வழங்கப் பட்ட காணிக்கையின் ஒரு பகுதி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கென்யாவில் உள்ள மவாடா காதுகேளாதோர் பள்ளியை விரிவுபடுத்துவதற்கு உதவியது. இதன் மூலம் சிறுவர் மற்றும் சிறுமிகளுக்கான புதிய விடுதி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நவீன சமையலறை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உணவுக்கூடத்துடன் கூடிய பல்நோக்கு அரங்கு ஆகியவைக் கட்டப்பட்டன.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இதற்கு முன்பு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பிள்ளைகள் திறந்தவெளியில் அமர்ந்து உணவு உண்டு வந்தனர்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இரும்புத் தகடுகளால் தற்காலிகமாக அமைக்கப்பட்ட சமையலறையில்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விறகு அடுப்பில் சமைக்கப்பட்டு வந்தது. இந்தப் பள்ளிக் குழந்தைகளுக்கு இயேசுவின் அன்பைப் பகிர்ந்துகொள்ள உதவிய உங்கள் தாராளகுணத்திற்கு நன்றி.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இந்தக் காலாண்டின் மிஷன் திட்டங்களில் மற்றொன்று கென்யாவில் உள்ள மெரிஷோ அட்வென்டிஸ்ட் கம்யூனிடி மழலையர் பள்ளிக்கு உதவுவது ஆகும். அங்கும் பிள்ளைகளுக்கு தேவனைப்பற்றிப் பயிற்சி அளிக்கப்படுகிறது.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6F9344-393B-AD61-6172-562A70D3C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5476"/>
          <a:stretch>
            <a:fillRect/>
          </a:stretch>
        </p:blipFill>
        <p:spPr>
          <a:xfrm>
            <a:off x="-359059" y="364294"/>
            <a:ext cx="6574635" cy="634523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28760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502</Words>
  <Application>Microsoft Office PowerPoint</Application>
  <PresentationFormat>Panorámica</PresentationFormat>
  <Paragraphs>26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5" baseType="lpstr">
      <vt:lpstr>Anek Tamil</vt:lpstr>
      <vt:lpstr>Anek Tamil Expanded ExtraBold</vt:lpstr>
      <vt:lpstr>Anek Tamil Expanded Medium</vt:lpstr>
      <vt:lpstr>Anek Tamil Expanded SemiBold</vt:lpstr>
      <vt:lpstr>Anek Tamil ExtraBold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10</cp:revision>
  <dcterms:created xsi:type="dcterms:W3CDTF">2026-05-13T13:40:59Z</dcterms:created>
  <dcterms:modified xsi:type="dcterms:W3CDTF">2026-05-13T14:39:52Z</dcterms:modified>
</cp:coreProperties>
</file>