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D8"/>
    <a:srgbClr val="7F4F24"/>
    <a:srgbClr val="582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D359-F91E-89A2-3D9E-032D2862B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1A1CC-FBAA-1B7B-7A2F-BDDF31CA5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3894C-77EA-BAA7-0CCE-BA8E9C2C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2CA9-33A9-072E-2DBA-67CE9662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BD6F-F07C-DBEB-8FA3-4B3F4DFBB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346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674B-02B5-E4B6-1A1D-3CF81E206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848EC-679B-91DE-7EF7-55461724F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75C83-9370-4D6A-9EB7-98A374EC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A9C9F-1EDC-9101-3F19-AB4D4903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564AC-DDCD-C6D7-77EE-74C678D5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383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92E0C4-8CF2-C1BF-A939-C05BBAC1A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856B6-22EE-A78B-067E-DB220A0FC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03D00-8392-8770-151A-A2175761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57686-058D-C605-F9A6-1BCB07D3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3684B-CB92-AA8C-47CD-958A32D7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632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B488A-E029-5183-3863-19E09BC6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AB55-5C6A-9E99-A416-0AF721294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2835B-1D8A-B949-6F0A-C9EFE4A1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F1DD-7BFD-C44B-78C1-6900ECFB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ADFA-B3DB-D835-8D65-86C98444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80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79CF-AEDE-E832-72D5-0B1B755B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38291-344D-0A39-99DE-D355BE43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850DD-4CF3-384D-8203-3268EC18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48751-7FC3-D1CB-0F8E-31628DF9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A46FF-702D-3F03-1EEB-6CC654F8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071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5F7E-EFEC-4563-43C2-6AB68D7BB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F3839-7FD7-FF82-4C8D-6D6433EAA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C5B60-C9A0-9F9E-967F-F2AFC1E47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18B59-4A8A-F270-9F52-A888719C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E427-B34E-550A-9CC1-B7067CF5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9EA67-3B9A-BC9D-51E9-498E2325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280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1992-C794-A335-BF5D-6744709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4D6E3-3F66-5EF9-A9D5-AA561783A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179B6-5E76-C9CB-C3AF-FA05C189B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54D51-00DD-6071-3BAA-55A80D9F8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DF96F-8E26-6A28-7972-55DAE0667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A6EA-0FD2-0D73-4F35-28AFAB63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3AF22-4727-9636-CEDE-0223C90D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516BC-6941-242C-6CF7-11962E97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323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BD18D-E89C-C13C-951B-C34FED26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5DA6D-40C5-2070-13F5-83A9FF05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2EB97-54F9-8C76-DD33-3F12C0AA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DBCBF-452B-1A68-A267-B34A8682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452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5A6DE-213F-B510-6CF1-8B1D2B9A0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E57DD-50A4-C162-C961-1AA7CBBE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6FF35-A33F-F584-1905-DED7E73B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945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5AD4-5835-2728-921D-9D6B4626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D0998-20DD-F8BA-ADA8-2F49C2615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0FCF8-35E1-9ECD-0957-EE2B1D777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1C9E4-48FB-EF3C-F8DB-297C347D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FE14B-95B4-711C-4C52-6456D2AE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B9F86-1026-82B3-40EA-D8A7A892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228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36C0-009C-61D5-ECB1-46820B00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5F864B-56EC-638C-1CF9-52DCD05D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A2661-CDE3-0A53-5E61-CD6AFBEC7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50D05-61A9-9102-5580-12AB2BDA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0DC67-1D4C-013C-F8B3-A8841B82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84CDC-0EEB-7E73-2F4C-4E490F73F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764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C9355-0D61-1445-362C-48079E0C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D13F2-D4C9-21A6-A767-6400E2EF7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B7113-8C01-BD76-75CD-EB865F9F7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055F8E-1359-4BDB-AE0B-7A943FE223D6}" type="datetimeFigureOut">
              <a:rPr lang="en-IN" smtClean="0"/>
              <a:t>25-05-2026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4C792-4BD2-FF16-AAF9-A13173F7D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DD3F5-2B93-B6C5-2631-F79F464E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E7713D-CD73-4B6A-8393-5D6A2C4D4B86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456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12A404-82E7-CCC6-9DBD-41DF2B946914}"/>
              </a:ext>
            </a:extLst>
          </p:cNvPr>
          <p:cNvSpPr/>
          <p:nvPr/>
        </p:nvSpPr>
        <p:spPr>
          <a:xfrm>
            <a:off x="0" y="0"/>
            <a:ext cx="12192002" cy="894735"/>
          </a:xfrm>
          <a:custGeom>
            <a:avLst/>
            <a:gdLst>
              <a:gd name="csX0" fmla="*/ 0 w 12192002"/>
              <a:gd name="csY0" fmla="*/ 0 h 1386350"/>
              <a:gd name="csX1" fmla="*/ 12192002 w 12192002"/>
              <a:gd name="csY1" fmla="*/ 0 h 1386350"/>
              <a:gd name="csX2" fmla="*/ 12192002 w 12192002"/>
              <a:gd name="csY2" fmla="*/ 693175 h 1386350"/>
              <a:gd name="csX3" fmla="*/ 6096001 w 12192002"/>
              <a:gd name="csY3" fmla="*/ 1386350 h 1386350"/>
              <a:gd name="csX4" fmla="*/ 0 w 12192002"/>
              <a:gd name="csY4" fmla="*/ 693175 h 13863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192002" h="1386350">
                <a:moveTo>
                  <a:pt x="0" y="0"/>
                </a:moveTo>
                <a:lnTo>
                  <a:pt x="12192002" y="0"/>
                </a:lnTo>
                <a:lnTo>
                  <a:pt x="12192002" y="693175"/>
                </a:lnTo>
                <a:cubicBezTo>
                  <a:pt x="12192002" y="1076005"/>
                  <a:pt x="9462728" y="1386350"/>
                  <a:pt x="6096001" y="1386350"/>
                </a:cubicBezTo>
                <a:cubicBezTo>
                  <a:pt x="2729273" y="1386350"/>
                  <a:pt x="0" y="1076005"/>
                  <a:pt x="0" y="693175"/>
                </a:cubicBezTo>
                <a:close/>
              </a:path>
            </a:pathLst>
          </a:custGeom>
          <a:solidFill>
            <a:srgbClr val="582F0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ta-IN" sz="2400" dirty="0">
                <a:solidFill>
                  <a:srgbClr val="FFEDD8"/>
                </a:solidFill>
                <a:latin typeface="Anek Tamil Expanded ExtraBold" pitchFamily="2" charset="0"/>
                <a:cs typeface="Anek Tamil Expanded ExtraBold" pitchFamily="2" charset="0"/>
              </a:rPr>
              <a:t>தேவன் கொடுத்த பரிசு</a:t>
            </a:r>
            <a:endParaRPr lang="en-IN" sz="2400" dirty="0">
              <a:solidFill>
                <a:srgbClr val="FFEDD8"/>
              </a:solidFill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A2FD4-A8FD-3D6F-5385-BCE8B7F80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24471" y="1131574"/>
            <a:ext cx="4499483" cy="4955458"/>
          </a:xfrm>
          <a:prstGeom prst="flowChartConnecto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EAFD56C9-3548-17D0-FEC3-80EF78D85153}"/>
              </a:ext>
            </a:extLst>
          </p:cNvPr>
          <p:cNvSpPr/>
          <p:nvPr/>
        </p:nvSpPr>
        <p:spPr>
          <a:xfrm>
            <a:off x="6633082" y="1966452"/>
            <a:ext cx="4739149" cy="3814916"/>
          </a:xfrm>
          <a:prstGeom prst="flowChartOffpageConnector">
            <a:avLst/>
          </a:prstGeom>
          <a:solidFill>
            <a:srgbClr val="7F4F24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Flowchart: Off-page Connector 11">
            <a:extLst>
              <a:ext uri="{FF2B5EF4-FFF2-40B4-BE49-F238E27FC236}">
                <a16:creationId xmlns:a16="http://schemas.microsoft.com/office/drawing/2014/main" id="{943F9C02-A58F-E896-09BD-D406F4F3FDEB}"/>
              </a:ext>
            </a:extLst>
          </p:cNvPr>
          <p:cNvSpPr/>
          <p:nvPr/>
        </p:nvSpPr>
        <p:spPr>
          <a:xfrm>
            <a:off x="6633082" y="1966452"/>
            <a:ext cx="4739149" cy="3814916"/>
          </a:xfrm>
          <a:prstGeom prst="flowChartOffpageConnector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582F0E"/>
              </a:solidFill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solidFill>
                <a:srgbClr val="582F0E"/>
              </a:solidFill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r>
              <a:rPr lang="ta-IN" dirty="0">
                <a:solidFill>
                  <a:srgbClr val="582F0E"/>
                </a:solidFill>
                <a:latin typeface="Anek Tamil Expanded Medium" pitchFamily="2" charset="0"/>
                <a:cs typeface="Anek Tamil Expanded Medium" pitchFamily="2" charset="0"/>
              </a:rPr>
              <a:t>மே 30</a:t>
            </a:r>
            <a:r>
              <a:rPr lang="en-US" dirty="0">
                <a:solidFill>
                  <a:srgbClr val="582F0E"/>
                </a:solidFill>
                <a:latin typeface="Anek Tamil Expanded Medium" pitchFamily="2" charset="0"/>
                <a:cs typeface="Anek Tamil Expanded Medium" pitchFamily="2" charset="0"/>
              </a:rPr>
              <a:t>, </a:t>
            </a:r>
            <a:r>
              <a:rPr lang="ta-IN" dirty="0">
                <a:solidFill>
                  <a:srgbClr val="582F0E"/>
                </a:solidFill>
                <a:latin typeface="Anek Tamil Expanded Medium" pitchFamily="2" charset="0"/>
                <a:cs typeface="Anek Tamil Expanded Medium" pitchFamily="2" charset="0"/>
              </a:rPr>
              <a:t>வாரம் 9</a:t>
            </a:r>
            <a:endParaRPr lang="en-IN" dirty="0">
              <a:solidFill>
                <a:srgbClr val="582F0E"/>
              </a:solidFill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solidFill>
                <a:srgbClr val="582F0E"/>
              </a:solidFill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solidFill>
                <a:srgbClr val="582F0E"/>
              </a:solidFill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solidFill>
                <a:srgbClr val="582F0E"/>
              </a:solidFill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sz="2400" dirty="0">
              <a:solidFill>
                <a:srgbClr val="582F0E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  <a:p>
            <a:pPr algn="ctr"/>
            <a:r>
              <a:rPr lang="ta-IN" sz="2400" dirty="0">
                <a:solidFill>
                  <a:srgbClr val="582F0E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புருண்டி</a:t>
            </a:r>
            <a:endParaRPr lang="en-IN" sz="2400" dirty="0">
              <a:solidFill>
                <a:srgbClr val="582F0E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4" name="Graphic 13" descr="Bank with solid fill">
            <a:extLst>
              <a:ext uri="{FF2B5EF4-FFF2-40B4-BE49-F238E27FC236}">
                <a16:creationId xmlns:a16="http://schemas.microsoft.com/office/drawing/2014/main" id="{FEE5FF52-1A1D-7841-6BED-21D2733DBB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8117" y="2023904"/>
            <a:ext cx="709075" cy="67272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Graphic 15" descr="Hospital with solid fill">
            <a:extLst>
              <a:ext uri="{FF2B5EF4-FFF2-40B4-BE49-F238E27FC236}">
                <a16:creationId xmlns:a16="http://schemas.microsoft.com/office/drawing/2014/main" id="{65AD5354-E160-A72F-74CC-F543754B9F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8117" y="3409403"/>
            <a:ext cx="709075" cy="71789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38F62F-395B-950A-2DAE-EBE506A17238}"/>
              </a:ext>
            </a:extLst>
          </p:cNvPr>
          <p:cNvSpPr txBox="1"/>
          <p:nvPr/>
        </p:nvSpPr>
        <p:spPr>
          <a:xfrm>
            <a:off x="2039815" y="6217661"/>
            <a:ext cx="1245996" cy="461665"/>
          </a:xfrm>
          <a:prstGeom prst="rect">
            <a:avLst/>
          </a:prstGeom>
          <a:solidFill>
            <a:srgbClr val="582F0E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a-IN" sz="2400" dirty="0">
                <a:solidFill>
                  <a:srgbClr val="FFEDD8"/>
                </a:solidFill>
                <a:latin typeface="Anek Tamil Expanded ExtraBold" pitchFamily="2" charset="0"/>
                <a:cs typeface="Anek Tamil Expanded ExtraBold" pitchFamily="2" charset="0"/>
              </a:rPr>
              <a:t>ஜீன்</a:t>
            </a:r>
            <a:endParaRPr lang="en-IN" sz="2400" dirty="0">
              <a:solidFill>
                <a:srgbClr val="FFEDD8"/>
              </a:solidFill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8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5E384EBA-ABAD-AD59-A133-547115E0D1E7}"/>
              </a:ext>
            </a:extLst>
          </p:cNvPr>
          <p:cNvSpPr/>
          <p:nvPr/>
        </p:nvSpPr>
        <p:spPr>
          <a:xfrm>
            <a:off x="1" y="0"/>
            <a:ext cx="411982" cy="422031"/>
          </a:xfrm>
          <a:prstGeom prst="flowChartOffpageConnector">
            <a:avLst/>
          </a:prstGeom>
          <a:solidFill>
            <a:srgbClr val="582F0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1E12E-F93F-F422-C5B5-C88B8A8D3643}"/>
              </a:ext>
            </a:extLst>
          </p:cNvPr>
          <p:cNvSpPr txBox="1"/>
          <p:nvPr/>
        </p:nvSpPr>
        <p:spPr>
          <a:xfrm>
            <a:off x="3933825" y="74235"/>
            <a:ext cx="816439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தான் மரிக்கவேண்டியதுதான் என்று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ஜீன்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 நினைத்தார். 26 வயதான அந்தக் கர்ப்பிணித் தாய்க்கு எப்போதும் தலைசுற்றல் உணர்வு இருந்து வந்தது. பசியே எடுக்கவில்லை. அவர் வீட்டை விட்டு வெளியே செல்லும்போது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காற்று தனது உடலுக்குள் ஊடுருவிச் செல்வது போன்ற ஒரு உணர்வு ஏற்பட்டது. உடல் முழுவதும் வலித்தது.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புருண்டியில் உள்ள ஒரு நகர மருத்துவமனையில் அவருக்குப் பல பரிசோதனைகள் செய்யப்பட்டன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அவர்களால் அவரது நோயைக் கண்டறியமுடியவில்லை.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மற்றொரு மருத்துவமனைக்குச் சென்றும் பலன் கிடைக்கவில்லை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அங்கிருந்த மருத்துவர்களாலும் அவருக்கு உதவ முடியவில்லை.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குணமடைவதற்காக அவர் பெருமளவு பணத்தைச் செலவழித்தார்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எல்லா நம்பிக்கையும் அற்றுப்போனது. மரணம்மட்டுமே இதற்குத் தீர்வாகத் தோன்றியது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ஜீன் தனது குழந்தையைப் பெற்றெடுக்க விரும்பினார். தனது முதல் குழந்தையை நேரில் காணவேண்டும் என்று அவர் ஏங்கினார்.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அப்போதுதான்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நாட்டின் வடமேற்குப் பகுதியில் உள்ள ஒரு செவன்த்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-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டே அட்வென்டிஸ்ட் கிளினிக்பற்றி ஒருவரிடம் கேள்விப்பட்டார். புகண்டா மருந்தகம் என்று அழைக்கப்படும் அந்தக் கிளினிக்கிற்கு ஜீன் சென்றார்.</a:t>
            </a:r>
            <a:endParaRPr lang="en-IN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F3929-182D-6D6E-8DD6-10B6F456D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88" y="948911"/>
            <a:ext cx="4166717" cy="522143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0722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8">
            <a:alpha val="2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309E81-E83F-DFE3-008C-D16EC4AC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45450232-50C0-9C89-DC35-40AFB1B9C5BC}"/>
              </a:ext>
            </a:extLst>
          </p:cNvPr>
          <p:cNvSpPr/>
          <p:nvPr/>
        </p:nvSpPr>
        <p:spPr>
          <a:xfrm>
            <a:off x="1" y="0"/>
            <a:ext cx="411982" cy="422031"/>
          </a:xfrm>
          <a:prstGeom prst="flowChartOffpageConnector">
            <a:avLst/>
          </a:prstGeom>
          <a:solidFill>
            <a:srgbClr val="582F0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49532C-B86E-660E-F13E-DFBF9F845517}"/>
              </a:ext>
            </a:extLst>
          </p:cNvPr>
          <p:cNvSpPr txBox="1"/>
          <p:nvPr/>
        </p:nvSpPr>
        <p:spPr>
          <a:xfrm>
            <a:off x="3853541" y="74235"/>
            <a:ext cx="820782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அங்கிருந்த ஊழியர்கள் முதல் பரிசோதனையிலேயே அவரது நோயைக் கண்டறிந்தனர். அந்த நோயின் பெயர் ஜீனுக்குத் தெரியவில்லை அவர்கள் கொடுத்த மருந்தை அவர் நன்றியுடன் ஏற்றுக்கொண்டார்.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ஊழியர்களின் அறிவுரைப்படி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மருந்தை அருந்தினார். அது மிகவும் இனிப்பாக இருந்தது.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வாரங்கள் செல்லச் செல்ல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அவரது வலி மறைந்தது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மீண்டும் தனது பழைய நிலைக்குத் திரும்பினார். மீண்டும் அந்த கிளினிக்கிற்குச் சென்றபோது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முழு ஆரோக்கியத்துடன் இருப்பதாக மருத்துவர்கள் சான்றிதழ் அளித்தனர்.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ஜீன் மிகுந்த மகிழ்ச்சியடைந்தார்! சிறிது காலத்திற்குப் 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பெண் குழந்தை பிறந்தது. அவர் அந்தக் குழந்தைக்கு ஷானல் என்று பெயரிட்டார்.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காலம் கடந்தது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ஜீன் மீண்டும் உடல்நலக்குறைவால் பாதிக்கப்பட்டார். இப்போது அவர் அட்வென்டிஸ்ட் கிளினிக்மீது ஏமாற்றமடைந்தார். அந்த கிளினிக்கால் தன்னைக் குணப்படுத்த முடியவில்லை என்றும்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தனது பழைய நோய் மீண்டும் வந்துவிட்டதாகவும் அவர் நினைத்தார். எனவே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மற்ற ஐந்து கிளினிக்குகளுக்குச் சென்றார்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எவராலும் அவருக்கு உதவ முடியவில்லை. நம்பிக்கையிழந்த நிலையில்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மீண்டும் புகண்டா மருந்தகத்திற்குச் சென்றார். ஒரு புதிய நோய் இருப்பதைக் கண்டறிந்தார் - அது காசநோய்.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CB3F5-9F36-7479-3D9D-87E5FCAB6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3275" y="422031"/>
            <a:ext cx="4749332" cy="610250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73635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8">
            <a:alpha val="2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7C4E8-15B1-E2C5-1C2C-93B394FAC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8939E09B-D215-A274-7218-20E50B3FF9AA}"/>
              </a:ext>
            </a:extLst>
          </p:cNvPr>
          <p:cNvSpPr/>
          <p:nvPr/>
        </p:nvSpPr>
        <p:spPr>
          <a:xfrm>
            <a:off x="1" y="0"/>
            <a:ext cx="411982" cy="422031"/>
          </a:xfrm>
          <a:prstGeom prst="flowChartOffpageConnector">
            <a:avLst/>
          </a:prstGeom>
          <a:solidFill>
            <a:srgbClr val="582F0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012BF-AC1E-DAC8-306B-8D7AF020F667}"/>
              </a:ext>
            </a:extLst>
          </p:cNvPr>
          <p:cNvSpPr txBox="1"/>
          <p:nvPr/>
        </p:nvSpPr>
        <p:spPr>
          <a:xfrm>
            <a:off x="3817589" y="76159"/>
            <a:ext cx="8239649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அவருக்கு மருந்துகள் வழங்கப்பட்டன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மேலும் கிளினிக் ஊழியர்கள் அவரையும் மற்றவர்களையும் பாதுகாப்பாக வைத்திருப்பது எப்படி என்பது குறித்து ஆலோசனைகளை வழங்கினர். சரியான முறையில் நோய் கண்டறியப்பட்டதற்காக ஜீன் நன்றியுடன் இருந்தார்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பின்னர் அவர் மீண்டும் முழு ஆரோக்கியம் பெற்ற போது மகிழ்ச்சியடைந்தார்.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அதன்பிறகு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தனது இரண்டு வயது மகள் ஷானலுக்கு உடல் நலம் சரியில்லாமல் போனபோது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அவளை எங்கே அழைத்துச் செல்லவேண்டும் என்பதில் அவருக்கு எந்தச் சந்தேகமும் இருக்கவில்லை. அவர் உடனே அவளை அட்வென்டிஸ்ட் கிளினிக்கிற்கு அழைத்துச் சென்றார்.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 மருத்துவர் பரிசோதனைகளைச் செய்து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அந்தச் சிறுமிக்கு இருந்த நோயைக் கண்டறிந்தார். அந்த நோயின் பெயர் ஜீனுக்குத் தெரியவில்லை. ஒவ்வொரு 10 நாட்களுக்கும் ஒருமுறை சிறுமியை ஊசிபோடுவதற்காக அழைத்து வருமாறு மருத்துவர் கூறினார். ஜீன் அவ்வாறே செய்தார்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ஷானலுக்கு 18 ஊசிகள் போடப்பட்ட பின்னரே நோய் குணமானது.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ED697-5E63-DD73-BBBE-F547EC8F1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37" y="512674"/>
            <a:ext cx="4276725" cy="594548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01297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8">
            <a:alpha val="2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C200C0-49EB-EF2C-D99C-5B3EC16D7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094DC1A3-81E3-4898-F2FE-596CDC164267}"/>
              </a:ext>
            </a:extLst>
          </p:cNvPr>
          <p:cNvSpPr/>
          <p:nvPr/>
        </p:nvSpPr>
        <p:spPr>
          <a:xfrm>
            <a:off x="1" y="0"/>
            <a:ext cx="411982" cy="422031"/>
          </a:xfrm>
          <a:prstGeom prst="flowChartOffpageConnector">
            <a:avLst/>
          </a:prstGeom>
          <a:solidFill>
            <a:srgbClr val="582F0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E2E14-62FC-B4CE-F2EA-895152F5913B}"/>
              </a:ext>
            </a:extLst>
          </p:cNvPr>
          <p:cNvSpPr txBox="1"/>
          <p:nvPr/>
        </p:nvSpPr>
        <p:spPr>
          <a:xfrm>
            <a:off x="3849042" y="0"/>
            <a:ext cx="8239649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சிகிச்சை காலத்தில்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கிளினிக் ஊழியர்கள் ஜீனையும் அவரது மகளையும் அவர்களது வீட்டிற்கே வந்து சந்தித்தனர். அவர்கள் கிளினிக்கிலும்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அவர்களது வீட்டிலும் வைத்து அவர்களுடன் இணைந்து ஜெபித்தார்கள்.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தேவன்மீதும்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தனது சிறிய குடும்பத்தின்மீதும் அவர்கள் காட்டிய அன்பால் ஜீனின் இதயம் நெகிழ்ந்தது. அவர் ஞானஸ்நானம் பெற்று செவந்த்-டே அட்வென்டிஸ்ட் சபையில் இணைய முடிவுசெய்தார். இயேசு இந்தப் பூமியில் வாழ்ந்தபோது மக்களைத் தம்பால் ஈர்க்கப் பயன்படுத்திய அதே முறையால்தான்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ஜீனும் கிறிஸ்துவிடம் வழிநடத்தப்பட்டார்.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எலன் ஒயிட் கூறுகிறார்: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nek Tamil" pitchFamily="2" charset="0"/>
                <a:cs typeface="Anek Tamil" pitchFamily="2" charset="0"/>
              </a:rPr>
              <a:t>‘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கிறிஸ்துவின் முறைமட்டுமே மக்களைச் சென்றடைவதில் உண்மையான வெற்றியைத் தரும். இரட்சகர் மக்களின் நன்மையை விரும்புபவராக அவர்களோடு கலந்தார். அவர்களிடம் அனுதாபம் காட்டினார்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அவர்களது தேவைகளைச் சந்தித்தார்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மேலும் அவர்களது நம்பிக்கையைப் பெற்றார். அதன் பின்னரே அவர்களை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“என்னைப் பின்பற்றுங்கள்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அழைத்தார்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’.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EC002-A89D-BFEA-742E-77BA4910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8429"/>
            <a:ext cx="4052347" cy="580857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9386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8">
            <a:alpha val="2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6B3B7-C3E9-DF35-B2F9-C06D014EC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BEF80859-24B6-9124-3223-A662F1372B4B}"/>
              </a:ext>
            </a:extLst>
          </p:cNvPr>
          <p:cNvSpPr/>
          <p:nvPr/>
        </p:nvSpPr>
        <p:spPr>
          <a:xfrm>
            <a:off x="1" y="0"/>
            <a:ext cx="411982" cy="422031"/>
          </a:xfrm>
          <a:prstGeom prst="flowChartOffpageConnector">
            <a:avLst/>
          </a:prstGeom>
          <a:solidFill>
            <a:srgbClr val="582F0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AE78E-C68E-CD0E-6CD6-48FA60825042}"/>
              </a:ext>
            </a:extLst>
          </p:cNvPr>
          <p:cNvSpPr txBox="1"/>
          <p:nvPr/>
        </p:nvSpPr>
        <p:spPr>
          <a:xfrm>
            <a:off x="4887686" y="0"/>
            <a:ext cx="7201005" cy="6705682"/>
          </a:xfrm>
          <a:prstGeom prst="rect">
            <a:avLst/>
          </a:prstGeom>
          <a:solidFill>
            <a:srgbClr val="FFEDD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கிறிஸ்துவின் முறையைப் பின்பற்றினர்: ஜீனையும் அவரது மகளையும் சந்திப்பது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அவர்களுடன் ஜெபிப்பது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அவர்களின் தேவைகளைச் சந்திப்பது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அவர்களது நம்பிக்கையைப் பெறுவது என அவர்கள் செயல்பட்டனர். அதன்பின்னரே ஜீன் இயேசுவைப் பின்பற்ற முடிவுசெய்தார்.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ஜீனுக்கு 40 வயது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 ஒரு விசுவாசமுள்ள செவந்த் -டே அட்வென்டிஸ்ட் உறுப்பினர். 10 வயதான ஷானல்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ஒவ்வொரு வாரமும் தனது தாயுடன் ஓய்வுநாள் பள்ளிக்கு மகிழ்ச்சியுடன் செல்கிறாள். அவர்களைப் பொறுத்தவரை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புகண்டா மருந்தகம் என்பது தேவன் கொடுத்த விலைமதிப்பற்ற பரிசு.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“அந்த கிளினிக்கில் எனக்கு அளிக்கப்பட்ட சிகிச்சை மற்றும் அவர்கள் காட்டிய அன்பின்மூலம்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அவர்கள் தேவனுடைய ஊழியர்கள் என்று என்னால் சொல்ல முடியும். நான் வீட்டில் இருக்கும்போதுகூட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அவர்கள் என்னைச் சந்தித்து எனக்காக ஜெபிக்கிறார்கள்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ஜீன் கூறினார்.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784A3-DC6F-0B9D-C488-EB433FC61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17033"/>
            <a:ext cx="4911253" cy="562393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76966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586</Words>
  <Application>Microsoft Office PowerPoint</Application>
  <PresentationFormat>Panorámica</PresentationFormat>
  <Paragraphs>31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Paulson J</dc:creator>
  <cp:lastModifiedBy>Sergio</cp:lastModifiedBy>
  <cp:revision>13</cp:revision>
  <dcterms:created xsi:type="dcterms:W3CDTF">2026-05-25T12:35:42Z</dcterms:created>
  <dcterms:modified xsi:type="dcterms:W3CDTF">2026-05-25T18:42:02Z</dcterms:modified>
</cp:coreProperties>
</file>