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1DD"/>
    <a:srgbClr val="0D1B2A"/>
    <a:srgbClr val="1B263B"/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E69A-3CAA-5AF8-9C44-CB442DF84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29605-6A2D-2CA2-D57E-D14098205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C936E-3F26-C97E-7709-62E4F080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80604-E3A3-E92F-8BDF-2C7D03A0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91FDD-51A7-EA60-E133-478A2345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93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21447-62BF-C4A7-1C38-0A9B13F4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B551C-60C3-7952-05A8-7ACE49933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AA0F7-0880-7172-2C5E-EF5FB59E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1769A-E121-8265-77BF-3884F67E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215D6-3400-B137-D3D5-F91BBC85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843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13B62F-7ABC-176C-AAB5-87213B046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CB0EB-9E39-A679-42EB-7DDBD2467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00F74-E596-067D-A3C7-3B545223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1061C-E5CE-E859-FDA1-6C29D7AF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A021F-F2E4-631B-1C2D-3193FC5F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601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536F-B1E0-F37A-61B3-CE7EA88A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77E2C-8E37-6104-13F0-22CD6034B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49033-7E9B-3FBE-CC34-BFAD1038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77D6-96EF-44D3-280E-02174621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B86ED-8334-9E06-594C-F8EF37DD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18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C8D4-5498-E904-505B-275A281A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06164-6C74-EEC2-92B1-6F218EB79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E40EB-ADD9-6F52-67C2-D83E469F4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34208-857B-F01A-AF30-9996E239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33521-2046-1FD3-42B0-71C1C7C2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1773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AE16-E3CC-F80D-CE52-72C675D6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DD00-A441-17D3-6EC0-46B7D74C4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34428-7464-C12B-1EE6-62590DAEA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3DDEF-B868-E899-360B-88842986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E9B34-A214-0044-746E-604B9BD1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2905-7489-D790-0195-2BCA1AB7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495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2F21-27CA-C6E7-4D4D-F8B9BF1C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DB312-FF9B-F70C-6D98-EC2934EC8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89999-8462-599E-7BA5-958934BEC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8546A-F50E-B2F0-0148-92BC6739B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59173-9FCC-F2C0-61B7-510B9EE33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FEB81-363C-31EF-A469-804563AB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FCA0-DC6F-98F8-5955-91B94FDC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84ABD-0EDF-04E9-975C-C11FCB16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888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49AD-2356-E094-8C44-2E44AD22C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D9DAF-D670-D904-E4A5-7F5BF149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48DE2-B29C-C1A3-2C0C-AD14E0B5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E4403-EA30-E299-A142-0A536826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18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7EB92-B641-E341-77F7-EEDB5CCB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D277D-4B49-1676-D939-E297CDEC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72138-2CA4-0818-B911-2550E2C2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526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73BB-5A85-38B5-6883-31D0772F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CD7B8-08CE-6749-11D9-D2E813DA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95730-4214-44D9-2EEA-9025816E6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09EFB-19F8-0996-ECE5-5DA91DAA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0E095-CBBA-FBA5-5190-1D0941E0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5A157-7247-6A79-2674-222F3731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21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1A33-A9CB-C130-FDF5-45A3F077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7E4C1-7BBC-CC7B-760E-91E05738EB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B2570-F3FA-EA43-23A9-1A6A992BF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AA1CF-A9BC-0C56-E4AF-57F7EA41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B4EC6-CCA9-18E5-F6B3-24A9FCAB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7FF85-88C2-F9F9-8ED4-B4001425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04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988B5B-551A-E00E-7481-0685650B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D3752-437D-7777-3E02-B326A8A67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103B5-446E-84E0-51DA-309D16623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EFE0FE-237F-4781-8F36-445C819BEA1F}" type="datetimeFigureOut">
              <a:rPr lang="en-IN" smtClean="0"/>
              <a:t>04-06-2026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86875-78E5-B0BF-0B93-D41924C7D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7A18A-3011-54EE-3FE6-E42F7BC82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99990F-CDE4-46FA-ACF8-E68DAB06C699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656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6C2C4BCE-82CC-7482-C500-6214A3672ED1}"/>
              </a:ext>
            </a:extLst>
          </p:cNvPr>
          <p:cNvSpPr/>
          <p:nvPr/>
        </p:nvSpPr>
        <p:spPr>
          <a:xfrm>
            <a:off x="55002" y="0"/>
            <a:ext cx="12024703" cy="797521"/>
          </a:xfrm>
          <a:prstGeom prst="horizontalScroll">
            <a:avLst>
              <a:gd name="adj" fmla="val 17672"/>
            </a:avLst>
          </a:prstGeom>
          <a:solidFill>
            <a:srgbClr val="0D1B2A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ExtraBold" pitchFamily="2" charset="0"/>
                <a:cs typeface="Anek Tamil Expanded ExtraBold" pitchFamily="2" charset="0"/>
              </a:rPr>
              <a:t>அற்புத மருத்துவமனை</a:t>
            </a:r>
            <a:endParaRPr lang="en-IN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3C7FA-3888-86A3-4F8C-6F2E354A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11" y="1143820"/>
            <a:ext cx="6161998" cy="52266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4B1B95F3-90D5-C8A7-DB2B-9AE45FB07B84}"/>
              </a:ext>
            </a:extLst>
          </p:cNvPr>
          <p:cNvSpPr/>
          <p:nvPr/>
        </p:nvSpPr>
        <p:spPr>
          <a:xfrm>
            <a:off x="7613316" y="1540414"/>
            <a:ext cx="4213273" cy="4635304"/>
          </a:xfrm>
          <a:prstGeom prst="verticalScroll">
            <a:avLst>
              <a:gd name="adj" fmla="val 7659"/>
            </a:avLst>
          </a:prstGeom>
          <a:gradFill>
            <a:gsLst>
              <a:gs pos="0">
                <a:srgbClr val="E0E1DD"/>
              </a:gs>
              <a:gs pos="10000">
                <a:srgbClr val="0D1B2A"/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rgbClr val="0D1B2A"/>
              </a:gs>
              <a:gs pos="0">
                <a:srgbClr val="0D1B2A"/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101600">
              <a:schemeClr val="bg2">
                <a:lumMod val="25000"/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/>
              <a:t>ஜூன் 6</a:t>
            </a:r>
            <a:r>
              <a:rPr lang="en-US" dirty="0"/>
              <a:t> , </a:t>
            </a:r>
            <a:r>
              <a:rPr lang="ta-IN" dirty="0"/>
              <a:t>வாரம் 10</a:t>
            </a:r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ta-IN" dirty="0"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தான்சானியா</a:t>
            </a:r>
            <a:endParaRPr lang="en-IN" dirty="0">
              <a:effectLst>
                <a:glow rad="101600">
                  <a:schemeClr val="bg2">
                    <a:lumMod val="10000"/>
                    <a:alpha val="6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1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8 Points 2">
            <a:extLst>
              <a:ext uri="{FF2B5EF4-FFF2-40B4-BE49-F238E27FC236}">
                <a16:creationId xmlns:a16="http://schemas.microsoft.com/office/drawing/2014/main" id="{0142D43C-C7D0-8146-8B14-F85B5FEA47D4}"/>
              </a:ext>
            </a:extLst>
          </p:cNvPr>
          <p:cNvSpPr/>
          <p:nvPr/>
        </p:nvSpPr>
        <p:spPr>
          <a:xfrm>
            <a:off x="0" y="0"/>
            <a:ext cx="492369" cy="478302"/>
          </a:xfrm>
          <a:prstGeom prst="star8">
            <a:avLst/>
          </a:prstGeom>
          <a:solidFill>
            <a:srgbClr val="0D1B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0E547-3ED9-7171-1EC9-5484BC79752E}"/>
              </a:ext>
            </a:extLst>
          </p:cNvPr>
          <p:cNvSpPr txBox="1"/>
          <p:nvPr/>
        </p:nvSpPr>
        <p:spPr>
          <a:xfrm>
            <a:off x="3664633" y="0"/>
            <a:ext cx="8461717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தான்சானியாவின் கிழக்குக் கடற்கரைக்கு அப்பால் அமைந்துள்ள சான்சிபார் தீவில் ஒரு செவன்த்-டே அட்வென்டிஸ்ட் கிளினிக் திறக்கப்பட்டதற்கு காரணமான வியக்கத்தக்க நிகழ்வுகளை இந்த வார ஊழிய அறிக்கை விவரிக்கிறது. இந்தக் கிளினிக் இந்தக் காலாண்டின்  சிறப்பு ஊழியத் திட்டங்களில் ஒன்றாகும். இதன் சம்பவம் 1980-களின் மத்தியில் தொடங்கியது.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சான்சிபாரைச் சேர்ந்த உயர்மட்ட அரசு அதிகாரி ஒருவருக்கு உடல்நலப் பிரச்சினை ஏற்பட்டது.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சீப் ஷெரீப் ஹமாத்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என்கிற அவர் தான்சானியாவின் தலைநகரான டோடோமாவிற்கு பயணம் சென்றிருந்தபோது உடல்நிலை சரியில்லாமல் உணர்ந்தார். முதலமைச்சர் என்கிற முறையில்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அந்தத் தீவின் அதிகாரமிக்க தலைவராகவும்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சான்சிபார் அதிபருக்கு அடுத்தபடியாக இரண்டாவது அதிகாரமுள்ளவராகவும் இருந்தார். ஆனால் அந்தக் குறிப்பிட்ட நாளில்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பலவீனமாகவும் நம்பிக்கையற்றவராகவும் உணர்ந்தார்.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யாரோ ஒருவர் அவரை செவந்த்-டே அட்வென்டிஸ்ட் கிளினிக்கிற்குச் செல்லுமாறு பரிந்துரைத்தனர். அந்த கிளினிக் அவரது அலுவலகம் கட்டிடத்திற்கு மிக அருகில் இருந்த ஒரு மருத்துவமனை அல்ல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அருகில் வேறு மருத்துவமனைகள் இருந்தன. இருப்பினும்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கிளினிக்கிற்குச் சென்றார். அங்கு தனக்கு அளிக்கப்பட்ட சிகிச்சையில் அவர் மிகவும் திருப்தி அடைந்தார்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அங்கிருந்த ஊழியர்களிடம்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“நீங்கள் யார்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கேட்டார்.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B1B26-9D1C-0B0D-DB63-16662BF42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84739"/>
            <a:ext cx="4079631" cy="524021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9434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>
            <a:alpha val="4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EA3C5-D19A-FAA0-884E-5CC694433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8 Points 2">
            <a:extLst>
              <a:ext uri="{FF2B5EF4-FFF2-40B4-BE49-F238E27FC236}">
                <a16:creationId xmlns:a16="http://schemas.microsoft.com/office/drawing/2014/main" id="{253B1768-A815-AB76-8ABC-AF3B60B80143}"/>
              </a:ext>
            </a:extLst>
          </p:cNvPr>
          <p:cNvSpPr/>
          <p:nvPr/>
        </p:nvSpPr>
        <p:spPr>
          <a:xfrm>
            <a:off x="0" y="0"/>
            <a:ext cx="492369" cy="478302"/>
          </a:xfrm>
          <a:prstGeom prst="star8">
            <a:avLst/>
          </a:prstGeom>
          <a:solidFill>
            <a:srgbClr val="0D1B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64635-1422-8638-395C-18BFB4F3AC74}"/>
              </a:ext>
            </a:extLst>
          </p:cNvPr>
          <p:cNvSpPr txBox="1"/>
          <p:nvPr/>
        </p:nvSpPr>
        <p:spPr>
          <a:xfrm>
            <a:off x="3657599" y="74235"/>
            <a:ext cx="8461717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“நாங்கள் செவந்த்- டே அட்வென்டிஸ்டுகள்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பதிலளித்தனர்.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அதற்கு அவர்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“உங்கள் அமைப்புக்குத் தலைமைத்துவம் ஏதேனும் உள்ளதா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கேட்டார்.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“ஆம்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எங்களது அமைப்புக்கு தலைமையிடம் உள்ளது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பதிலளித்தனர்.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உடனே அவர்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“இதுபோன்ற ஒன்றை எங்களது சான்சிபார் தீவிலும் திறக்கமுடியுமா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கேட்டார்.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அவர்கள்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“நிச்சயமாக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எங்களால் முடியும்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என்றனர்.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கிளினிக் ஊழியர்கள் இந்த வேண்டுகோளை தான்சானியா ஊழிய மிஷனின் அட்வென்டிஸ்ட் சபைத்தலைவர்களிடம் தெரிவித்தனர். அவர்கள் இதைக் கேட்டு மிகுந்த மகிழ்ச்சி அடைந்தனர். ஏனெனில்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1930-களின் இறுதியில் முதல் சபை ஊழியர்கள் அங்கு சென்ற காலத்திலிருந்தே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சான்சிபார் ஒரு சவாலான பகுதியாகவே இருந்து வந்தது. ஊழியர்கள் புத்தகங்களை விற்பனை செய்யும் ஊழியர்களாக இருந்தனர். கிறிஸ்தவர்கள் அல்லாத மக்கள் வாழ்ந்த அந்தத் தீவில் புத்தகங்களை விற்பனை செய்யும் முயற்சியில் வெற்றி பெறவில்லை.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சமீபக்காலங்களில் மதுபானம்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புகையிலை மற்றும் பன்றி இறைச்சியின் தீமைகள் குறித்த சுகாதார விழிப்புணர்வு நிகழ்ச்சிகளை நடத்த மருத்துவர்களை அனுப்பியதன் மூலம் சபை ஓரளவு வெற்றியைக் கண்டிருந்தது. இந்த சுகாதார முன்னெடுப்புகள் சான்சிபார் மக்களின் நம்பிக்கைகளுடன் ஒத்துப்போனதால் நல்ல வரவேற்பைப் பெற்றன.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5E29A-BE01-9227-7A54-7E20FECA9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507" y="815925"/>
            <a:ext cx="4164036" cy="554970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9538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>
            <a:alpha val="4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9F86F-8E80-6E54-31C7-5FE08AB10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8 Points 2">
            <a:extLst>
              <a:ext uri="{FF2B5EF4-FFF2-40B4-BE49-F238E27FC236}">
                <a16:creationId xmlns:a16="http://schemas.microsoft.com/office/drawing/2014/main" id="{DEC7F06C-553C-B58A-F0A8-4E77E17F573E}"/>
              </a:ext>
            </a:extLst>
          </p:cNvPr>
          <p:cNvSpPr/>
          <p:nvPr/>
        </p:nvSpPr>
        <p:spPr>
          <a:xfrm>
            <a:off x="0" y="0"/>
            <a:ext cx="492369" cy="478302"/>
          </a:xfrm>
          <a:prstGeom prst="star8">
            <a:avLst/>
          </a:prstGeom>
          <a:solidFill>
            <a:srgbClr val="0D1B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A3033-5913-9D6B-88BA-16C6F8692608}"/>
              </a:ext>
            </a:extLst>
          </p:cNvPr>
          <p:cNvSpPr txBox="1"/>
          <p:nvPr/>
        </p:nvSpPr>
        <p:spPr>
          <a:xfrm>
            <a:off x="3657599" y="0"/>
            <a:ext cx="8461717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இப்போது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சான்சிபாரின் முதலமைச்சரே அட்வென்டிஸ்டுகளை ஒரு கிளினிக் திறக்க அழைப்பது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சபையின் மருத்துவ ஊழியத்தை விரிவுபடுத்தக் கிடைத்த ஒரு மிகப்பெரிய வாய்ப்பாகத் தெரிந்தது. 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1986-ஆம் ஆண்டு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தன்சானியா யூனியன் மிஷன் சான்சிபாரில் ஒரு கிளினிக்கை நிறுவுவதற்கான சாத்தியக்கூறுகளை ஆராய மூன்று பேர் கொண்ட குழுவை அனுப்பியது. முதலமைச்சர்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முந்தைய அட்வென்டிஸ்ட் கிளினிக் அனுபவத்தை நினைவு கூர்ந்து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அந்தத் திட்டத்தைத் தொடங்குவதற்கு அனுமதி வழங்கினார். தனக்குச் சிகிச்சை அளித்த அட்வென்டிஸ்ட் கிளினிக்கை அவர் மறக்கவில்லை. எனவே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வந்திருந்தவர்களை அந்தத் தீவில் உடனடியாக ஒரு கிளினிக்கைத் தொடங்கும் பணிகளில் ஈடுபடுமாறு அவர் கேட்டுக்கொண்டார். மேலும்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இத்திட்டத்திற்கான முன்மொழிவுக்கு விரைந்து ஒப்புதல் அளிக்குமாறு அந்தத் தீவின் சுகாதார அதிகாரிகளுக்கு அவர் உத்தரவிட்டார்.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 மாதங்கள் பல கடந்தும் எதுவுமே நடக்கவில்லை. எந்த அனுமதியும் வழங்கப்படவில்லை. 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இறுதியாக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சபை தலைவர் முதலமைச்சரிடம் சென்று அதற்கான காரணத்தைக் கேட்டார்.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இந்தத் தாமதத்தைக் கண்டு முதலமைச்சர் அதிருப்தியடைந்தார். இத்திட்டத்திற்கான அனுமதி விரைவாக வழங்கப்படுவதை உறுதிசெய்ய அவர் நேரடியாகத் தலையிட்டார்.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DF99A-4B2B-7EDD-74BC-58D019F7D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37955"/>
            <a:ext cx="4195779" cy="520504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668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>
            <a:alpha val="4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EA756-AD07-21CC-125F-D1DA264E9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8 Points 2">
            <a:extLst>
              <a:ext uri="{FF2B5EF4-FFF2-40B4-BE49-F238E27FC236}">
                <a16:creationId xmlns:a16="http://schemas.microsoft.com/office/drawing/2014/main" id="{960AA83D-0163-61DB-720B-4124F8566A8F}"/>
              </a:ext>
            </a:extLst>
          </p:cNvPr>
          <p:cNvSpPr/>
          <p:nvPr/>
        </p:nvSpPr>
        <p:spPr>
          <a:xfrm>
            <a:off x="0" y="0"/>
            <a:ext cx="492369" cy="478302"/>
          </a:xfrm>
          <a:prstGeom prst="star8">
            <a:avLst/>
          </a:prstGeom>
          <a:solidFill>
            <a:srgbClr val="0D1B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02C22-D623-9D63-7902-C36B9FBDF740}"/>
              </a:ext>
            </a:extLst>
          </p:cNvPr>
          <p:cNvSpPr txBox="1"/>
          <p:nvPr/>
        </p:nvSpPr>
        <p:spPr>
          <a:xfrm>
            <a:off x="3657599" y="0"/>
            <a:ext cx="8461717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கிளினிக் அமைப்பதற்கான ஒரு இடத்தை சபை தேடவேண்டியிருந்தது. கடந்த ஐந்து ஆண்டுகளாக அந்தத் தீவில் வசித்து வந்த ஒரு வேதாகம புத்தக ஊழியரின் உதவியை சபைத்தலைவர்கள் நாடினர். அந்த நபர்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தெருவின் இருபுறமும் அமைந்திருந்த இரண்டு கட்டிடங்களைக் கொண்ட ஒரு பழைய உணவகத்தைக் கண்டுபிடித்தார். அது இரண்டு ஆண்டுகளாக விற்பனைக்காகக் காத்திருந்தது. சபை அதை விலைக்கு வாங்கியது.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டாக்டர் ஜோசியா தயாலி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கிளினிக்கை நிறுவுவதற்காக சான்சிபாருக்கு வந்தார். அவரது மேற்பார்வையில்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பழைய ஹோட்டல் கட்டிடங்கள் புதுப்பிக்கப்பட்டன. மேலும்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மருத்துவ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அறுவை சிகிச்சை மற்றும் ஆய்வக உபகரணங்கள் நிலப்பகுதியிலிருந்து கப்பல்மூலம் கொண்டு வரப்பட்டன.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டாக்டர் ஜோசியா கிளினிக்கிற்குள்ளேயே ஒரு மருந்தகத்தை நடத்துவதற்கான அனுமதியைப் பெற்றார். அந்தச் சமயத்தில் சட்டப்படி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சான்சிபாரில் வழங்கப்படும் அனைத்து மருத்துவச் சேவைகளும் இலவசமாகவே இருக்கவேண்டும். எனவே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ஊழியர்களுக்குச் சம்பளம் வழங்குவதற்கான வழியை அவர் தேடிக்கொண்டிருந்தார். மருந்துகள் விற்பனைமூலம் கிடைத்த வருமானம்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ஊழியர்களுக்கு ஊதியம் வழங்கவும்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கூடுதல் மருந்துகளை வாங்கவும் உதவியாக இருந்தது.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சான்சிபார் செவன்த்-டே அட்வென்டிஸ்ட் மருந்தகம் 1988-ஆம் ஆண்டு ஜனவரி 31-ஆம் தேதி திறக்கப்பட்டது.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2E956-CCBD-090E-0494-C4E7ED283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31984"/>
            <a:ext cx="4234375" cy="509250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3830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DD">
            <a:alpha val="4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96E9F-E392-0E3D-6145-D30C079B3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B349FE-98A0-2B33-57B3-692EE754E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1383"/>
          <a:stretch>
            <a:fillRect/>
          </a:stretch>
        </p:blipFill>
        <p:spPr>
          <a:xfrm>
            <a:off x="58617" y="123091"/>
            <a:ext cx="4517325" cy="31124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Star: 8 Points 2">
            <a:extLst>
              <a:ext uri="{FF2B5EF4-FFF2-40B4-BE49-F238E27FC236}">
                <a16:creationId xmlns:a16="http://schemas.microsoft.com/office/drawing/2014/main" id="{2142FADB-2524-140B-EEED-220A90F79590}"/>
              </a:ext>
            </a:extLst>
          </p:cNvPr>
          <p:cNvSpPr/>
          <p:nvPr/>
        </p:nvSpPr>
        <p:spPr>
          <a:xfrm>
            <a:off x="0" y="0"/>
            <a:ext cx="492369" cy="478302"/>
          </a:xfrm>
          <a:prstGeom prst="star8">
            <a:avLst/>
          </a:prstGeom>
          <a:solidFill>
            <a:srgbClr val="0D1B2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BC3FD-4FE9-7340-875F-D7286FE4DC1E}"/>
              </a:ext>
            </a:extLst>
          </p:cNvPr>
          <p:cNvSpPr txBox="1"/>
          <p:nvPr/>
        </p:nvSpPr>
        <p:spPr>
          <a:xfrm>
            <a:off x="4733778" y="74235"/>
            <a:ext cx="7399605" cy="6709529"/>
          </a:xfrm>
          <a:prstGeom prst="rect">
            <a:avLst/>
          </a:prstGeom>
          <a:solidFill>
            <a:srgbClr val="E0E1D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சான்சிபாரின் முதலமைச்சர் மிகுந்த மகிழ்ச்சி அடைந்தார். அதன்பிறகு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அவருடைய குடும்ப உறுப்பினர்களுக்கு உடல்நிலை சரியில்லாமல் போனபோதெல்லாம்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அவர்களுக்குச் சிகிச்சை அளிப்பதற்காக அவர் அவர்களை இந்த அட்வென்டிஸ்ட் கிளினிக்கிற்கே அனுப்பி வைத்தார். இந்தக் கிளினிக்கில் சிகிச்சை பெற்ற பிரபலங்களில் சான்சிபார் அதிபரின் மனைவி மற்றும் பிற உயர் அதிகாரிகளும் அடங்குவர். இருப்பினும்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பெரும்பாலான நோயாளிகள் அந்தப் பகுதியைச் சுற்றியுள்ள சாதாரண பொதுமக்களே ஆவர்.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இப்போது ஓய்வுபெற்ற நிலையில் இருக்கும் டாக்டர் ஜோசியா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 கிளினிக்கை தேவனுடைய ஓர் அற்புதம் என்று அழைக்கிறார்.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“இது சான்சிபாரில் பணியாற்றுவதற்காகக் தேவன் கொடுத்திருக்கிற அழைப்பு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இது எங்களால் தொடங்கப்பட்டது அல்ல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கூறினார்.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சான்சிபார் செவந்த்-டே அட்வென்டிஸ்ட் மருந்தகம் கடந்த 40 ஆண்டுகளாக அத்தீவில் மிகமுக்கியமான மருத்துவச் சேவைகளை வழங்கிவருகிறது. தற்போது அங்கே தனியார் கிளினிக்குகள் அனுமதிக்கப்பட்டுள்ள நிலையில்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அட்வென்டிஸ்ட் கிளினிக்கும் சேவைகளுக்குக் கட்டணம் பெற்று இயங்கி வருகிறது.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CCDD5-C1B3-DCED-A7D9-E97F8C653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8" y="3312942"/>
            <a:ext cx="4575942" cy="34708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688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672</Words>
  <Application>Microsoft Office PowerPoint</Application>
  <PresentationFormat>Panorámica</PresentationFormat>
  <Paragraphs>27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Anek Tamil</vt:lpstr>
      <vt:lpstr>Anek Tamil Expanded ExtraBold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14</cp:revision>
  <dcterms:created xsi:type="dcterms:W3CDTF">2026-06-03T14:58:48Z</dcterms:created>
  <dcterms:modified xsi:type="dcterms:W3CDTF">2026-06-04T05:27:10Z</dcterms:modified>
</cp:coreProperties>
</file>