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4DC"/>
    <a:srgbClr val="F8FCF6"/>
    <a:srgbClr val="334733"/>
    <a:srgbClr val="557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5459E-3083-54AA-303C-D198C8ABA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946AA-7D7A-3B0A-7FE9-AE89E1267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34508-55FD-6991-AF4F-398B1D242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003E-A05F-3B1F-B0F4-9C2DD4D55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D18C1-6DB7-43B2-4A42-B1F61AEB3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168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9B37A-E85A-B7C1-4267-AECFC472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396158-5D9E-60C4-A78B-2A12EFFFA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46E76-0B28-168D-74CA-8344B6003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B62E2-C3FA-EB9D-5B8D-9E07D643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42BE1-53E4-15D1-402A-3189D6C03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192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F7EC7B-0328-C989-AF01-8D4BC4EF3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D9AFE-7073-D06C-336A-EECF4E8F4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E72BA-6507-DFD0-1BA0-79DE760D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2F3A4-9F05-AB10-9C16-12EB12E2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0F9BB-A4C4-85DB-6AB1-AA90EAD5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82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F8B21-06A1-D5F0-123D-AB63DBCC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322A-04CB-C3F6-300C-DD9DD8CF2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4D7B4-21DC-5864-B005-6CDA60A3E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F0664-A001-07DF-E715-7BF43E0D0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AE39F-995E-6F15-4B1D-67E8C118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567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4BA7-80B8-4B3D-BB20-504DB9411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238DD-3B8C-9B35-ED0B-1DB0C7E06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8023D-E148-4D1A-F5F8-8EE446DD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0389C-91B8-A64C-318F-140C1689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A6519-ECE7-911E-75F9-0EBEEEE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269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F8F19-2905-750C-20A7-A9F4BB5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6BF58-ABD6-098C-0779-03C625700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0F4BE-2FA7-63E7-444D-A14B43151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206FC-42E3-84E6-7872-D46D83DA3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CA4FF-1537-A68A-CF42-CFF7CD2F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A558E-C854-F043-5405-84530DA7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1896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CCC70-67D9-2946-2F39-6C4689DB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833A9-1963-9CBB-7F23-94767A57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7A11B-BD81-F894-6DEC-BC5221147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D8651-4B66-C642-2BD5-D48FE2580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9E6A1-38A2-863A-1D5F-7A4B8FF75A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C66AC-E68E-53F4-D0B2-D3D28ED3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8B69E6-B6FC-10E9-4AD2-A874013A8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6ECE2-03A9-644D-E740-145C31A3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476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623F9-426C-B99E-B138-6DA3F668A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F4E432-B17D-5F65-4E6A-820215FA3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A7D56-C954-6E63-0BCF-E2CCDDF13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A437D4-9A72-09FC-E53F-424512A8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416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8929FE-E261-B0B2-7F60-846FE0B6F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3FDD9C-8C2F-3844-9AAC-93125D04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60B1D-5C0A-FCC6-8279-878671194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4201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06331-D201-1705-D9E1-E693022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25BD3-3F79-4ECE-E28C-5BC80BCB4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2E966-1220-835C-4503-A16280FD1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6DB62-37E6-2F6F-2EE2-6E4A87495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70C4F-4AE1-47B2-00EA-D96C23ECC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A77E9-C186-10EC-B68C-34639211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943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DC6F0-BD23-067D-2968-AE609D948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551C63-AFE2-8222-F8B0-3B57A90CE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CE20B-39A8-0A57-C709-08CC13CF2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B8F39-58E6-A668-7ECA-B631C20CB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1D7CF-3BCE-3DC5-0113-48D4D827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73A67-01EB-75C2-45AA-49C9D6007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8407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A578F2-BB6F-6265-468D-DDC2FC91A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5C6ED-CF79-4796-8E2E-7CE650F6F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7B8ED-229D-3BAA-119C-EA63F47AF5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BBD0F-15A4-4132-81BA-BB246EC4E880}" type="datetimeFigureOut">
              <a:rPr lang="en-IN" smtClean="0"/>
              <a:t>03-09-2026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EB0C-CE20-C593-5200-1EF9411CE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94985-3B2B-6026-8A1B-C897FD5A7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9A7EB-80CA-4421-8EDA-A0EA9C4F137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883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F8FCF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BCDE718-0111-723B-634E-1820CEE034A8}"/>
              </a:ext>
            </a:extLst>
          </p:cNvPr>
          <p:cNvSpPr/>
          <p:nvPr/>
        </p:nvSpPr>
        <p:spPr>
          <a:xfrm>
            <a:off x="0" y="0"/>
            <a:ext cx="12192000" cy="715926"/>
          </a:xfrm>
          <a:prstGeom prst="roundRec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latin typeface="Anek Tamil Expanded ExtraBold" pitchFamily="2" charset="0"/>
                <a:cs typeface="Anek Tamil Expanded ExtraBold" pitchFamily="2" charset="0"/>
              </a:rPr>
              <a:t>உடைந்த கோப்பை</a:t>
            </a:r>
            <a:endParaRPr lang="en-IN" sz="2000" dirty="0"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5" name="Star: 12 Points 4">
            <a:extLst>
              <a:ext uri="{FF2B5EF4-FFF2-40B4-BE49-F238E27FC236}">
                <a16:creationId xmlns:a16="http://schemas.microsoft.com/office/drawing/2014/main" id="{739440D8-DA05-77ED-42FC-C7CFC9400B4E}"/>
              </a:ext>
            </a:extLst>
          </p:cNvPr>
          <p:cNvSpPr/>
          <p:nvPr/>
        </p:nvSpPr>
        <p:spPr>
          <a:xfrm>
            <a:off x="574158" y="1545266"/>
            <a:ext cx="4394791" cy="3976577"/>
          </a:xfrm>
          <a:prstGeom prst="star12">
            <a:avLst>
              <a:gd name="adj" fmla="val 41422"/>
            </a:avLst>
          </a:prstGeom>
          <a:solidFill>
            <a:srgbClr val="F8FCF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EAD22D-CE62-991E-8746-20311EAE94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 rot="796002">
            <a:off x="573753" y="1613125"/>
            <a:ext cx="4395600" cy="3840859"/>
          </a:xfrm>
          <a:prstGeom prst="star12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334733"/>
              </a:gs>
            </a:gsLst>
            <a:lin ang="5400000" scaled="1"/>
          </a:gradFill>
          <a:effectLst>
            <a:glow rad="101600">
              <a:schemeClr val="accent5">
                <a:lumMod val="60000"/>
                <a:lumOff val="40000"/>
                <a:alpha val="60000"/>
              </a:schemeClr>
            </a:glow>
          </a:effectLst>
        </p:spPr>
      </p:pic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FC637EAA-B3D6-EE16-CF64-2D5AAC220565}"/>
              </a:ext>
            </a:extLst>
          </p:cNvPr>
          <p:cNvSpPr/>
          <p:nvPr/>
        </p:nvSpPr>
        <p:spPr>
          <a:xfrm>
            <a:off x="6705601" y="1644502"/>
            <a:ext cx="4465674" cy="4004931"/>
          </a:xfrm>
          <a:prstGeom prst="flowChartDocument">
            <a:avLst/>
          </a:prstGeom>
          <a:solidFill>
            <a:srgbClr val="334733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செப்டம்பர் 5</a:t>
            </a:r>
            <a:r>
              <a:rPr lang="en-US" dirty="0">
                <a:latin typeface="Anek Tamil Expanded Medium" pitchFamily="2" charset="0"/>
                <a:cs typeface="Anek Tamil Expanded Medium" pitchFamily="2" charset="0"/>
              </a:rPr>
              <a:t> ,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வாரம் 10</a:t>
            </a:r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r>
              <a:rPr lang="ta-IN" sz="2000" dirty="0">
                <a:latin typeface="Anek Tamil Expanded ExtraBold" pitchFamily="2" charset="0"/>
                <a:cs typeface="Anek Tamil Expanded ExtraBold" pitchFamily="2" charset="0"/>
              </a:rPr>
              <a:t>பல்கேரியா</a:t>
            </a:r>
            <a:endParaRPr lang="en-IN" sz="2000" dirty="0"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D97254-33BB-958D-7C1C-5F3BF6C6FFF3}"/>
              </a:ext>
            </a:extLst>
          </p:cNvPr>
          <p:cNvSpPr/>
          <p:nvPr/>
        </p:nvSpPr>
        <p:spPr>
          <a:xfrm>
            <a:off x="1428306" y="5770282"/>
            <a:ext cx="2530549" cy="658873"/>
          </a:xfrm>
          <a:prstGeom prst="roundRec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latin typeface="Anek Tamil Expanded ExtraBold" pitchFamily="2" charset="0"/>
                <a:cs typeface="Anek Tamil Expanded ExtraBold" pitchFamily="2" charset="0"/>
              </a:rPr>
              <a:t>டேனி</a:t>
            </a:r>
            <a:endParaRPr lang="en-IN" sz="2000" dirty="0">
              <a:latin typeface="Anek Tamil Expanded ExtraBold" pitchFamily="2" charset="0"/>
              <a:cs typeface="Anek Tamil Expanded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E929BEAC-DA59-82D3-EBD4-6849894F9520}"/>
              </a:ext>
            </a:extLst>
          </p:cNvPr>
          <p:cNvSpPr/>
          <p:nvPr/>
        </p:nvSpPr>
        <p:spPr>
          <a:xfrm>
            <a:off x="1" y="1"/>
            <a:ext cx="567070" cy="524540"/>
          </a:xfrm>
          <a:prstGeom prst="flowChartDocumen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BB87C8-6289-1592-1EE4-7261CE44A059}"/>
              </a:ext>
            </a:extLst>
          </p:cNvPr>
          <p:cNvSpPr txBox="1"/>
          <p:nvPr/>
        </p:nvSpPr>
        <p:spPr>
          <a:xfrm>
            <a:off x="3948223" y="99237"/>
            <a:ext cx="815162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a-IN" sz="1600" b="1" i="1" u="sng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பதிப்பாளர் குறிப்பு: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இந்த வார ஊழியச் சம்பவம்</a:t>
            </a:r>
            <a:r>
              <a:rPr lang="en-US" sz="1600" i="1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பல்கேரியாவின் சோபியாவில் உள்ள கலர்ஃபுல் ஹோப் என்கிற செவந்த்-டே அட்வென்டிஸ்ட் மழலையர் பள்ளியைப்பற்றியதாகும். இந்தக் காலாண்டின் பதின்மூன்றாவது வார ஓய்வுநாள் காணிக்கையின் ஒரு பகுதி இந்தப் பள்ளிக்குப் பயன்படப்போகிறது.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டேனிக்கு ஒரு வயதும் ஒன்பது மாதங்களும் மட்டுமே ஆகியிருந்தபோது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அவளுடைய அம்மா அவளை பல்கேரியாவின் சோஃபியாவில் உள்ள செவந்த்டே அட்வென்டிஸ்ட் மழலையர் பள்ளிக்கு அழைத்து வந்தார்.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அம்மா அப்போது கர்ப்பமாக இருந்தார். இரண்டாவது குழந்தையைப் பெறவிருந்த நிலையில்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சிறிய டேனியைப் பார்த்துக்கொள்ள ஒருவரின் உதவி அவருக்குத் தேவைப்பட்டது. அவளுடைய அம்மா ஒரு செவந்த்-டே அட்வென்டிஸ்ட் சபையைச் சேர்ந்தவர் அல்ல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;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மற்றொரு கிறிஸ்தவ சபையைச் சேர்ந்தவர். டேனி இயேசுவை நேசிக்கிறவளாக வளருவதற்கு அங்குள்ள செவந்த்-டே அட்வென்டிஸ்ட் பள்ளி ஆசிரியர்கள் உதவுவார்கள் என்று முழுமையாக நம்பினார்.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பள்ளியில் கேட்ட வேதாகம கதைகள் டேனிக்குப் பிடித்திருந்தன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அங்குள்ள ஆசிரியர்களையும் பிடித்திருந்தது. அவளது அம்மாவிற்கும் குடும்பத்தினருக்கும் கூட அந்தப் பள்ளியையும் அங்கிருந்த ஊழியர்களையும் விரைவிலேயே மிகவும் பிடித்துவிட்டது.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044B5-C6FC-63E8-9F4C-45DC85C7E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650"/>
          <a:stretch>
            <a:fillRect/>
          </a:stretch>
        </p:blipFill>
        <p:spPr>
          <a:xfrm>
            <a:off x="-226828" y="885750"/>
            <a:ext cx="4735033" cy="508649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516268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FFDE08-C262-2A7B-9863-5E378B705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758193E9-5A74-2775-5C53-3E8F9DA6AE0E}"/>
              </a:ext>
            </a:extLst>
          </p:cNvPr>
          <p:cNvSpPr/>
          <p:nvPr/>
        </p:nvSpPr>
        <p:spPr>
          <a:xfrm>
            <a:off x="1" y="1"/>
            <a:ext cx="567070" cy="524540"/>
          </a:xfrm>
          <a:prstGeom prst="flowChartDocumen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E8AE9-5CAE-6371-0A4A-01EB3B3BA5A3}"/>
              </a:ext>
            </a:extLst>
          </p:cNvPr>
          <p:cNvSpPr txBox="1"/>
          <p:nvPr/>
        </p:nvSpPr>
        <p:spPr>
          <a:xfrm>
            <a:off x="3912782" y="113413"/>
            <a:ext cx="815162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டேனியின் பெற்றோர்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தாத்தா பாட்டி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மாமாக்கள்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அத்தைகள் என அனைவரும் சமூக ஊடகங்களில் அந்தப் பள்ளியின் மிகப்பெரிய ரசிகர்களாக மாறினர். அவர்கள் எப்போதும் பள்ளியின் பதிவுகளை ‘லைக்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செய்து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கருத்துகளையும் பதிவிட்டு வந்தனர்.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ஒருநாள்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டேனியின் அம்மா ஒரு வித்தியாசமான வேண்டுகோளுடன் மழலையர் பள்ளிக்கு வந்தார்.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“டேனியின் பிறந்தநாள் விழாவிற்கு சரியான ஓர் இடத்தை எங்களுக்குக் காட்டமுடியுமா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?.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நிறைய விருந்தினர்களை அழைக்க விரும்புகிறோம். அதனால் எங்களுக்கு ஒரு பெரிய இடம் தேவை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இறுதியில்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அந்தக் குடும்பம் பல்கேரியாவில் உள்ள செவந்த்-டே அட்வென்டிஸ்ட் சபையின் தலைமை அலுவலகத்தில் விழாவை நடத்தியது. சற்றே யோசித்துப் பாருங்கள்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வேறொரு கிறிஸ்தவ சபையைச் சேர்ந்த தீவிர பக்திமிக்க ஒரு குடும்பம்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தங்கள் பெண் குழந்தையின் பிறந்தநாளை செவந்த்-டே அட்வென்டிஸ்ட் சபையின் தலைமை அலுவலகத்தில் கொண்டாடியது! அதோடு வந்திருந்த விருந்தினர்களுக்கு இயேசுவின் அன்பை நினைவூட்டும் வகையில் பல ஆவிக்குரிய அம்சங்களையும் அதில் சேர்த்திருந்தனர்.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விழாவில் கலந்துகொண்ட அனைத்து குழந்தைகள்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பெற்றோர்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தாத்தா பாட்டி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மாமாக்கள் மற்றும் அத்தைகள் என அனைவரும் மிகுந்த மகிழ்ச்சி அடைந்தனர்.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3A0F0D-9216-025C-6255-051D7883E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592" y="1071020"/>
            <a:ext cx="4776708" cy="510209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15935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CEB53-F681-64BC-620B-61511749C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A7036F67-8936-540E-483A-B51CAB696FBB}"/>
              </a:ext>
            </a:extLst>
          </p:cNvPr>
          <p:cNvSpPr/>
          <p:nvPr/>
        </p:nvSpPr>
        <p:spPr>
          <a:xfrm>
            <a:off x="1" y="1"/>
            <a:ext cx="567070" cy="524540"/>
          </a:xfrm>
          <a:prstGeom prst="flowChartDocumen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9F2A4D-23C0-5213-3FE5-35CC97C8233E}"/>
              </a:ext>
            </a:extLst>
          </p:cNvPr>
          <p:cNvSpPr txBox="1"/>
          <p:nvPr/>
        </p:nvSpPr>
        <p:spPr>
          <a:xfrm>
            <a:off x="3941135" y="77971"/>
            <a:ext cx="8151627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இதற்குப்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டேனியின் குடும்பத்தினர் எலன் ஒய்ட் எழுதிய ‘யுகங்களின் வாஞ்சை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உள்ளிட்ட செவந்த்-டே அட்வென்டிஸ்ட் புத்தகங்களை வாசிக்கத் தொடங்கினர்.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காலப்போக்கில்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 வளர்ந்தாள்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;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ஒன்றாம் வகுப்பில் சேர்ப்பதற்காக அவளுடைய பெற்றோர் அவளை வேறு பள்ளிக்கு மாற்றவேண்டியதாயிற்று. அப்படியிருந்தும்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அவளும் அவளது குடும்பத்தினரும் அந்த மழலையர் பள்ளியோடும் அதன் ஆசிரியர்களோடும் மிக நெருங்கிய தொடர்பில் இருந்தனர். அவர்கள் வேதாகமத்தை வாசித்து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அதை புதிய கோணத்தில் பார்க்க ஆரம்பித்துள்ளார்கள்.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 மழலையர் பள்ளியை விட்டு சென்ற ஒரு வருடத்திற்குப்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நாள் இரவு 10 மணிக்கு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அவளுடைய அம்மா ஒரு அவசர வேண்டுகோளுடன் அந்தப் பள்ளியின் நிறுவனரைத் தொலைபேசியில் அழைத்தார்.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“டேனி தன் கோப்பையை உடைத்துவிட்டாள்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அவள் மிகவும் மனமுடைந்து அழுது கொண்டிருக்கிறாள். உங்களால் உதவ முடியுமா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பள்ளியில் இருக்கும் ஒவ்வொரு குழந்தைக்கும் அவர்களின் பெயர் எழுதப்பட்ட ஒரு கண்ணாடி குடிநீர் கோப்பை வழங்கப்படும். அதோடு அந்தப் பள்ளியின் நிறுவனர் மரியா கையால் வரைந்த ஒரு படமும் அதில் இருக்கும். 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44AB04-4515-2796-5784-2AFA12494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2653" y="786808"/>
            <a:ext cx="4460355" cy="5645505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84393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1706BB-1D62-D812-C586-43DB9C22A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760322B0-8558-0BB2-A772-630E9B0502F9}"/>
              </a:ext>
            </a:extLst>
          </p:cNvPr>
          <p:cNvSpPr/>
          <p:nvPr/>
        </p:nvSpPr>
        <p:spPr>
          <a:xfrm>
            <a:off x="1" y="1"/>
            <a:ext cx="567070" cy="524540"/>
          </a:xfrm>
          <a:prstGeom prst="flowChartDocument">
            <a:avLst/>
          </a:prstGeom>
          <a:solidFill>
            <a:srgbClr val="3347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02EF91-5B7D-CEEE-126C-452B0B7098EA}"/>
              </a:ext>
            </a:extLst>
          </p:cNvPr>
          <p:cNvSpPr txBox="1"/>
          <p:nvPr/>
        </p:nvSpPr>
        <p:spPr>
          <a:xfrm>
            <a:off x="4713766" y="77971"/>
            <a:ext cx="7378995" cy="6751848"/>
          </a:xfrm>
          <a:prstGeom prst="rect">
            <a:avLst/>
          </a:prstGeom>
          <a:solidFill>
            <a:srgbClr val="E4F4D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 அந்தப் பள்ளியோடு உணர்வுப்பூர்வமாக இணைந்திருக்க உதவிய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அவளுக்கு மிகவும் பிடித்தமான அந்தக் கோப்பையைத்தான் இப்போது உடைத்துவிட்டாள்.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 உடனடியாக ஒரு புதிய கோப்பையை கூரியர்</a:t>
            </a:r>
            <a:r>
              <a:rPr lang="en-IN" sz="160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>
                <a:latin typeface="Anek Tamil" pitchFamily="2" charset="0"/>
                <a:cs typeface="Anek Tamil" pitchFamily="2" charset="0"/>
              </a:rPr>
              <a:t>மூலம்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 இப்போது வசிக்கும் நகரத்திற்கு அனுப்பினார். அதோடுகூட சில கிறிஸ்தவ புத்தகங்களையும் சேர்த்து அனுப்பியிருந்தார்.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“குழந்தைகளுடைய மனதில் தேவன் ஏற்படுத்துகிற தாக்கத்தை எங்களால் பார்க்கமுடிகிறது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மரியா கூறினார்.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டேனி மற்றும் அவளது குடும்பத்தினருக்காக தேவன் அடுத்து என்ன திட்டங்களை வைத்திருக்கிறார் என்பதைக் காண அவர் ஆவலோடு காத்திருக்கிறார்.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இந்தக் காலாண்டு காணிக்கையின் ஒரு பகுதி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கலர்ஃபுல் ஹோப் மழலையர் பள்ளி வாடகைக் கட்டிடத்திலிருந்து சோபியாவில் உள்ள அதன் சொந்தக் கட்டிடத்திற்கு மாற உதவும். இங்கு பயிலும் குழந்தைகளில் பாதிக்கும் மேற்பட்டோர் செவந்த்-டே அட்வென்டிஸ்ட் சபையைச் சேராத குடும்பங்களிலிருந்து வந்தவர்கள். சிலர் கடவுள் நம்பிக்கை இல்லாதவர்கள்.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ta-IN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பல்கேரியாவில் இந்த வாழ்க்கையை மாற்றும் திட்டத்திற்கு நீங்கள் வழங்கும் தாராளமான ஆதரவுக்கு நன்றி</a:t>
            </a:r>
            <a:r>
              <a:rPr lang="ta-IN" dirty="0">
                <a:solidFill>
                  <a:srgbClr val="FF0000"/>
                </a:solidFill>
                <a:highlight>
                  <a:srgbClr val="FFFF00"/>
                </a:highlight>
              </a:rPr>
              <a:t>.</a:t>
            </a:r>
            <a:endParaRPr lang="en-I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10317-F49D-683A-4276-7431B0A0D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7187" y="524541"/>
            <a:ext cx="4790953" cy="577702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27307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514</Words>
  <Application>Microsoft Office PowerPoint</Application>
  <PresentationFormat>Panorámica</PresentationFormat>
  <Paragraphs>28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Anek Tamil</vt:lpstr>
      <vt:lpstr>Anek Tamil Expanded ExtraBold</vt:lpstr>
      <vt:lpstr>Anek Tamil Expanded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13</cp:revision>
  <dcterms:created xsi:type="dcterms:W3CDTF">2026-09-03T13:01:10Z</dcterms:created>
  <dcterms:modified xsi:type="dcterms:W3CDTF">2026-09-03T15:08:17Z</dcterms:modified>
</cp:coreProperties>
</file>