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3EE"/>
    <a:srgbClr val="EDE0D4"/>
    <a:srgbClr val="7F5539"/>
    <a:srgbClr val="7661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55" d="100"/>
          <a:sy n="55" d="100"/>
        </p:scale>
        <p:origin x="90" y="8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A7105-D5E2-8FE7-C8AB-0051A5EEF0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6E6021-020B-24A3-E639-7A4A3E66FA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E73A5A-1C41-04AF-7660-D761DE06F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F6A4-64AD-47D4-80FF-9603750AFF9B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D64B72-7166-D269-8B48-6640A3DC2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31351D-1213-51DD-ED1C-7A1F04BD8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E719-C9F0-414C-9468-ADA637F7C248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2073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0ADDD-529F-2905-9FE4-A63A964CC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70CF19-6FE7-80C0-81BC-5A7FD3AC1A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0680C6-C400-FA15-E009-EA39A3F38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F6A4-64AD-47D4-80FF-9603750AFF9B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4D29C0-8121-8021-0DDD-5EBCA60D0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333F77-5924-06F0-BC2F-21B06BF91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E719-C9F0-414C-9468-ADA637F7C248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653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896C0-A2EB-606E-B776-C484DD949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1D54C3-10FE-A549-3B8A-52EE3E9C6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0852C6-270F-C005-0496-F03DC5AFA8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F6A4-64AD-47D4-80FF-9603750AFF9B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84C746-F8B2-26E3-F980-5BBB0F1A3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ADE9A9-6584-5BC0-C655-CFA95A9A0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E719-C9F0-414C-9468-ADA637F7C248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6247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CF490-7601-266F-E39B-5134E5118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1470B-699C-C0B0-A71D-2B66BBDFA4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7E5501-BC40-C857-7472-DE268AF471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78699F-9048-B16E-45EB-65D722EFE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F6A4-64AD-47D4-80FF-9603750AFF9B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8DCD3F-20B6-83F3-2C9F-F8ADA3DD0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5E5665-4F06-0056-4243-382FF3788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E719-C9F0-414C-9468-ADA637F7C248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5562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6DDA1-FD29-4F96-FD18-EC75B2026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2708B6-224B-A45E-838C-5894397E62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E692E4-E34B-8F8E-C3B9-21D0271FE1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5D4503-BC30-DB31-1542-ADC2EE692D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9382B5-7FD2-4805-8BE4-6C89C1B5B6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402445-BF23-64AA-39A8-67F857A62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F6A4-64AD-47D4-80FF-9603750AFF9B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870A15-C511-EF95-8B9E-1263031C4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9E9D68-34F7-4DC1-D60B-1A54EC8F2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E719-C9F0-414C-9468-ADA637F7C248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3076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8EFB5-FDE1-BA50-C666-31798BBEE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C50E7C-6564-5ABF-548C-3E32C599E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F6A4-64AD-47D4-80FF-9603750AFF9B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75D6AA-B189-9593-61F7-E30BB9523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C9E42B-B4F0-08BC-C8BB-2A1694E0A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E719-C9F0-414C-9468-ADA637F7C248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0103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A1F5EB-CA63-F8A4-2C42-17D48D3B4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F6A4-64AD-47D4-80FF-9603750AFF9B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E2739C-8C25-FF90-1018-F7565AEB8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6DE100-8D9E-3051-A706-DDDDEF6B3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E719-C9F0-414C-9468-ADA637F7C248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6159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B23A6-2678-7C94-61EF-ED56F969D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0E646B-13E4-97AF-F8EA-4951D9E9F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CFF94-67D7-5AAB-2F3C-4B5D7EB849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B97EBA-EDDA-A03F-B357-B3F903CD8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F6A4-64AD-47D4-80FF-9603750AFF9B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01F72F-CBF9-94A8-DBAC-6A7B00DA5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470770-2416-32DD-AD4E-118A270BC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E719-C9F0-414C-9468-ADA637F7C248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746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A2E13-3AC0-7B59-E197-87EBA40AB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73585D-F7D9-75FC-5FE3-3952D7AB80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D63725-1B18-A7FE-72D3-418F5E84BA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FA122D-DF6D-A1D0-3721-7AC355CBD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F6A4-64AD-47D4-80FF-9603750AFF9B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D9677F-628E-8C70-0FE1-420477C95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E14EEC-ABAD-13BF-4B56-C97009EAD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E719-C9F0-414C-9468-ADA637F7C248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3494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8CE5E-4997-2450-8AD3-EFCAE3292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79CFD5-CAEA-61C5-8296-A93AD20248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8B06E-3601-F7D5-FF7F-A3CBE720B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F6A4-64AD-47D4-80FF-9603750AFF9B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673F5-8492-2D93-A317-EFA810664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DC722-0CD6-DBBA-F17F-DDB7DCB9D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E719-C9F0-414C-9468-ADA637F7C248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3391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A6CED1-86F7-0DDB-9812-918185D9DF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780436-E085-77EE-2DAE-600751BC32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A51A20-7C78-7838-0F8F-F1236CE4B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DF6A4-64AD-47D4-80FF-9603750AFF9B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24F26D-D9AC-8BDE-1A28-F3F3BA218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F8BAB-0C3B-C3AA-8009-C23911D34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0E719-C9F0-414C-9468-ADA637F7C248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9131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4FD6EE-BF48-C54F-DF60-CB3F5A5F2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EEC73B-9941-A6A0-ABEB-9DCB92AB6E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550E5-603B-BBE7-AC48-F2855D42EE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FDF6A4-64AD-47D4-80FF-9603750AFF9B}" type="datetimeFigureOut">
              <a:rPr lang="en-IN" smtClean="0"/>
              <a:t>17-09-2026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913CF-1F9F-31DA-9854-F8027D15B7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84CB57-2C7C-C364-2684-BE4358DD56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20E719-C9F0-414C-9468-ADA637F7C248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0421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0D4">
            <a:alpha val="2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11CE19D-C2E2-B80F-63A7-13011A2146EB}"/>
              </a:ext>
            </a:extLst>
          </p:cNvPr>
          <p:cNvSpPr/>
          <p:nvPr/>
        </p:nvSpPr>
        <p:spPr>
          <a:xfrm>
            <a:off x="-1" y="0"/>
            <a:ext cx="12192001" cy="815163"/>
          </a:xfrm>
          <a:custGeom>
            <a:avLst/>
            <a:gdLst>
              <a:gd name="csX0" fmla="*/ 1 w 12192001"/>
              <a:gd name="csY0" fmla="*/ 0 h 815163"/>
              <a:gd name="csX1" fmla="*/ 12192001 w 12192001"/>
              <a:gd name="csY1" fmla="*/ 0 h 815163"/>
              <a:gd name="csX2" fmla="*/ 12192001 w 12192001"/>
              <a:gd name="csY2" fmla="*/ 407581 h 815163"/>
              <a:gd name="csX3" fmla="*/ 11784419 w 12192001"/>
              <a:gd name="csY3" fmla="*/ 815163 h 815163"/>
              <a:gd name="csX4" fmla="*/ 407582 w 12192001"/>
              <a:gd name="csY4" fmla="*/ 815163 h 815163"/>
              <a:gd name="csX5" fmla="*/ 0 w 12192001"/>
              <a:gd name="csY5" fmla="*/ 407581 h 815163"/>
              <a:gd name="csX6" fmla="*/ 1 w 12192001"/>
              <a:gd name="csY6" fmla="*/ 0 h 8151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2192001" h="815163">
                <a:moveTo>
                  <a:pt x="1" y="0"/>
                </a:moveTo>
                <a:lnTo>
                  <a:pt x="12192001" y="0"/>
                </a:lnTo>
                <a:lnTo>
                  <a:pt x="12192001" y="407581"/>
                </a:lnTo>
                <a:cubicBezTo>
                  <a:pt x="12192001" y="632682"/>
                  <a:pt x="12009520" y="815163"/>
                  <a:pt x="11784419" y="815163"/>
                </a:cubicBezTo>
                <a:lnTo>
                  <a:pt x="407582" y="815163"/>
                </a:lnTo>
                <a:cubicBezTo>
                  <a:pt x="182481" y="815163"/>
                  <a:pt x="0" y="632682"/>
                  <a:pt x="0" y="407581"/>
                </a:cubicBezTo>
                <a:cubicBezTo>
                  <a:pt x="0" y="271721"/>
                  <a:pt x="1" y="135860"/>
                  <a:pt x="1" y="0"/>
                </a:cubicBezTo>
                <a:close/>
              </a:path>
            </a:pathLst>
          </a:custGeom>
          <a:solidFill>
            <a:srgbClr val="7F5539"/>
          </a:solidFill>
          <a:ln>
            <a:noFill/>
          </a:ln>
          <a:effectLst>
            <a:glow rad="101600">
              <a:schemeClr val="bg1">
                <a:lumMod val="50000"/>
                <a:alpha val="6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ta-IN" sz="2000" dirty="0">
                <a:latin typeface="Anek Tamil Expanded ExtraBold" pitchFamily="2" charset="0"/>
                <a:cs typeface="Anek Tamil Expanded ExtraBold" pitchFamily="2" charset="0"/>
              </a:rPr>
              <a:t>தலைமை ஆசிரியரும் பெற்றோர் இருவரும்</a:t>
            </a:r>
            <a:endParaRPr lang="en-IN" sz="2000" dirty="0">
              <a:latin typeface="Anek Tamil Expanded ExtraBold" pitchFamily="2" charset="0"/>
              <a:cs typeface="Anek Tamil Expanded ExtraBold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69A2CB6-3F0F-1333-1956-699E3DD184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129" r="6443" b="12074"/>
          <a:stretch>
            <a:fillRect/>
          </a:stretch>
        </p:blipFill>
        <p:spPr>
          <a:xfrm>
            <a:off x="1148317" y="1483213"/>
            <a:ext cx="3863162" cy="4194573"/>
          </a:xfrm>
          <a:prstGeom prst="round1Rect">
            <a:avLst/>
          </a:prstGeom>
          <a:gradFill flip="none" rotWithShape="1">
            <a:gsLst>
              <a:gs pos="0">
                <a:srgbClr val="EDE0D4"/>
              </a:gs>
              <a:gs pos="74000">
                <a:srgbClr val="7F5539"/>
              </a:gs>
              <a:gs pos="100000">
                <a:srgbClr val="7F5539"/>
              </a:gs>
            </a:gsLst>
            <a:lin ang="2700000" scaled="1"/>
            <a:tileRect/>
          </a:gra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9" name="Flowchart: Off-page Connector 8">
            <a:extLst>
              <a:ext uri="{FF2B5EF4-FFF2-40B4-BE49-F238E27FC236}">
                <a16:creationId xmlns:a16="http://schemas.microsoft.com/office/drawing/2014/main" id="{01640FBF-09BE-D425-65FB-C4D67F183D14}"/>
              </a:ext>
            </a:extLst>
          </p:cNvPr>
          <p:cNvSpPr/>
          <p:nvPr/>
        </p:nvSpPr>
        <p:spPr>
          <a:xfrm>
            <a:off x="7265582" y="1800446"/>
            <a:ext cx="3707219" cy="4004930"/>
          </a:xfrm>
          <a:prstGeom prst="flowChartOffpageConnector">
            <a:avLst/>
          </a:prstGeom>
          <a:solidFill>
            <a:srgbClr val="766153"/>
          </a:solidFill>
          <a:ln>
            <a:noFill/>
          </a:ln>
          <a:effectLst>
            <a:glow rad="101600">
              <a:schemeClr val="bg2">
                <a:lumMod val="10000"/>
                <a:alpha val="6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a-IN" dirty="0">
                <a:latin typeface="Anek Tamil Expanded SemiBold" pitchFamily="2" charset="0"/>
                <a:cs typeface="Anek Tamil Expanded SemiBold" pitchFamily="2" charset="0"/>
              </a:rPr>
              <a:t>செப்டம்பர் 19</a:t>
            </a:r>
            <a:r>
              <a:rPr lang="en-US" dirty="0">
                <a:latin typeface="Anek Tamil Expanded SemiBold" pitchFamily="2" charset="0"/>
                <a:cs typeface="Anek Tamil Expanded SemiBold" pitchFamily="2" charset="0"/>
              </a:rPr>
              <a:t> , </a:t>
            </a:r>
            <a:r>
              <a:rPr lang="ta-IN" dirty="0">
                <a:latin typeface="Anek Tamil Expanded SemiBold" pitchFamily="2" charset="0"/>
                <a:cs typeface="Anek Tamil Expanded SemiBold" pitchFamily="2" charset="0"/>
              </a:rPr>
              <a:t>வாரம் 12</a:t>
            </a:r>
            <a:endParaRPr lang="en-IN" dirty="0">
              <a:latin typeface="Anek Tamil Expanded SemiBold" pitchFamily="2" charset="0"/>
              <a:cs typeface="Anek Tamil Expanded SemiBold" pitchFamily="2" charset="0"/>
            </a:endParaRPr>
          </a:p>
          <a:p>
            <a:pPr algn="ctr"/>
            <a:endParaRPr lang="en-IN" dirty="0"/>
          </a:p>
          <a:p>
            <a:pPr algn="ctr"/>
            <a:endParaRPr lang="en-IN" dirty="0"/>
          </a:p>
          <a:p>
            <a:pPr algn="ctr"/>
            <a:endParaRPr lang="en-IN" dirty="0"/>
          </a:p>
          <a:p>
            <a:pPr algn="ctr"/>
            <a:endParaRPr lang="en-IN" dirty="0"/>
          </a:p>
          <a:p>
            <a:pPr algn="ctr"/>
            <a:r>
              <a:rPr lang="ta-IN" sz="2000" dirty="0">
                <a:latin typeface="Anek Tamil Expanded ExtraBold" pitchFamily="2" charset="0"/>
                <a:cs typeface="Anek Tamil Expanded ExtraBold" pitchFamily="2" charset="0"/>
              </a:rPr>
              <a:t>ருமேனியா</a:t>
            </a:r>
            <a:endParaRPr lang="en-IN" sz="2000" dirty="0">
              <a:latin typeface="Anek Tamil Expanded ExtraBold" pitchFamily="2" charset="0"/>
              <a:cs typeface="Anek Tamil Expanded ExtraBold" pitchFamily="2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6312934-A28F-6CCC-DCA5-848B29086A34}"/>
              </a:ext>
            </a:extLst>
          </p:cNvPr>
          <p:cNvSpPr/>
          <p:nvPr/>
        </p:nvSpPr>
        <p:spPr>
          <a:xfrm>
            <a:off x="1368056" y="5975498"/>
            <a:ext cx="3345711" cy="503274"/>
          </a:xfrm>
          <a:prstGeom prst="roundRect">
            <a:avLst/>
          </a:prstGeom>
          <a:solidFill>
            <a:srgbClr val="7F5539"/>
          </a:solidFill>
          <a:ln>
            <a:noFill/>
          </a:ln>
          <a:effectLst>
            <a:glow rad="101600">
              <a:schemeClr val="bg1">
                <a:lumMod val="50000"/>
                <a:alpha val="6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ta-IN" sz="2000" dirty="0">
                <a:latin typeface="Anek Tamil Expanded ExtraBold" pitchFamily="2" charset="0"/>
                <a:cs typeface="Anek Tamil Expanded ExtraBold" pitchFamily="2" charset="0"/>
              </a:rPr>
              <a:t>கமேலியா</a:t>
            </a:r>
            <a:endParaRPr lang="en-IN" sz="2000" dirty="0">
              <a:latin typeface="Anek Tamil Expanded ExtraBold" pitchFamily="2" charset="0"/>
              <a:cs typeface="Anek Tamil Expanded Extra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0502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0D4">
            <a:alpha val="2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Off-page Connector 1">
            <a:extLst>
              <a:ext uri="{FF2B5EF4-FFF2-40B4-BE49-F238E27FC236}">
                <a16:creationId xmlns:a16="http://schemas.microsoft.com/office/drawing/2014/main" id="{8C2434C9-2C7A-0B71-9FA9-80781D206728}"/>
              </a:ext>
            </a:extLst>
          </p:cNvPr>
          <p:cNvSpPr/>
          <p:nvPr/>
        </p:nvSpPr>
        <p:spPr>
          <a:xfrm>
            <a:off x="0" y="0"/>
            <a:ext cx="418214" cy="354419"/>
          </a:xfrm>
          <a:prstGeom prst="flowChartOffpageConnector">
            <a:avLst/>
          </a:prstGeom>
          <a:solidFill>
            <a:srgbClr val="7F553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ctr"/>
          <a:lstStyle/>
          <a:p>
            <a:pPr algn="ctr"/>
            <a:r>
              <a:rPr lang="en-IN" dirty="0">
                <a:effectLst>
                  <a:glow rad="101600">
                    <a:schemeClr val="tx1">
                      <a:lumMod val="50000"/>
                      <a:lumOff val="50000"/>
                      <a:alpha val="60000"/>
                    </a:schemeClr>
                  </a:glow>
                </a:effectLst>
                <a:latin typeface="Anek Tamil Expanded ExtraBold" pitchFamily="2" charset="0"/>
                <a:cs typeface="Anek Tamil Expanded ExtraBold" pitchFamily="2" charset="0"/>
              </a:rPr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BDF728-9B11-23DB-4DC3-7AC911575687}"/>
              </a:ext>
            </a:extLst>
          </p:cNvPr>
          <p:cNvSpPr txBox="1"/>
          <p:nvPr/>
        </p:nvSpPr>
        <p:spPr>
          <a:xfrm>
            <a:off x="4033284" y="35440"/>
            <a:ext cx="7988595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a-IN" sz="1600" b="1" u="sng" dirty="0">
                <a:solidFill>
                  <a:srgbClr val="FF0000"/>
                </a:solidFill>
                <a:latin typeface="Anek Tamil" pitchFamily="2" charset="0"/>
                <a:cs typeface="Anek Tamil" pitchFamily="2" charset="0"/>
              </a:rPr>
              <a:t>பதிப்பாளர் குறிப்பு:</a:t>
            </a:r>
            <a:r>
              <a:rPr lang="ta-IN" sz="1600" b="1" dirty="0">
                <a:solidFill>
                  <a:srgbClr val="FF0000"/>
                </a:solidFill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இந்த வாரத்திற்கான ஊழியச் சம்பவம்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ருமேனியாவில் உள்ள மாசியா செவந்த்-டே அட்வென்டிஸ்ட் தொடக்கப்பள்ளியைப் பற்றியதாகும். இந்தப் பள்ளிக்கு இந்தக் காலாண்டின் பதின்மூன்றாவது வார ஓய்வுநாள் காணிக்கையின் ஒரு பகுதி உதவப்போகிறது.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ருமேனியாவில் உள்ள மாசியா செவந்த்-டே அட்வென்டிஸ்ட் பள்ளியின் தலைமை ஆசிரியர் அலுவலகத்திற்கு ஒரு தாய்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தீர்க்கமான ஒரு முடிவோடு வந்திருந்தார்.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“என் மகனை உங்கள் பள்ளியிலிருந்து மாற்றுவதற்காக வந்திருக்கிறேன்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நான் என் கணவரை விவாகரத்து செய்யப்போகிறேன். ஏற்கனவே வேறொரு நகரத்திற்கு குடிபெயர்ந்துவிட்டேன். எங்கள் புதிய வீட்டிலிருந்து தினசரி இந்தப் பள்ளிக்கு வந்து செல்வது மிகவும் தூரமாக இருக்கிறது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சொன்னார்.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தலைமை ஆசிரியையான கமேலியா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எட்டு வயது சிறுவன் அந்தோனியோவை அவன் அம்மா ஒரு அரசுப்பள்ளிக்கு மாற்ற விரும்பியதைக் கேட்டு மிகவும் வருத்தமடைந்தார். “உங்கள் கணவரையும் அழைத்துக்கொண்டு என்னை மீண்டும் வந்து பார்க்கமுடியுமா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?”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கேட்டார்.அந்தத் தாயும் அதற்குச் சம்மதித்து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சிறிது நேரத்திலேயே அந்தோனியாவின் அப்பாவையும் அழைத்துக் கொண்டு திரும்பிவந்தார்.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05E6BB-9060-9BFB-2F49-3F6224C89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150" y="1000841"/>
            <a:ext cx="4153546" cy="5142100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205519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0D4">
            <a:alpha val="25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0D9505-2CE9-87AA-16F6-66F21BB63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Off-page Connector 1">
            <a:extLst>
              <a:ext uri="{FF2B5EF4-FFF2-40B4-BE49-F238E27FC236}">
                <a16:creationId xmlns:a16="http://schemas.microsoft.com/office/drawing/2014/main" id="{B72C23DA-FE87-2547-F3C6-1662179D03DB}"/>
              </a:ext>
            </a:extLst>
          </p:cNvPr>
          <p:cNvSpPr/>
          <p:nvPr/>
        </p:nvSpPr>
        <p:spPr>
          <a:xfrm>
            <a:off x="0" y="0"/>
            <a:ext cx="418214" cy="354419"/>
          </a:xfrm>
          <a:prstGeom prst="flowChartOffpageConnector">
            <a:avLst/>
          </a:prstGeom>
          <a:solidFill>
            <a:srgbClr val="7F553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ctr"/>
          <a:lstStyle/>
          <a:p>
            <a:pPr algn="ctr"/>
            <a:r>
              <a:rPr lang="en-IN" dirty="0">
                <a:effectLst>
                  <a:glow rad="101600">
                    <a:schemeClr val="tx1">
                      <a:lumMod val="50000"/>
                      <a:lumOff val="50000"/>
                      <a:alpha val="60000"/>
                    </a:schemeClr>
                  </a:glow>
                </a:effectLst>
                <a:latin typeface="Anek Tamil Expanded ExtraBold" pitchFamily="2" charset="0"/>
                <a:cs typeface="Anek Tamil Expanded ExtraBold" pitchFamily="2" charset="0"/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C376EB-26AE-A905-DC9E-970B2711269F}"/>
              </a:ext>
            </a:extLst>
          </p:cNvPr>
          <p:cNvSpPr txBox="1"/>
          <p:nvPr/>
        </p:nvSpPr>
        <p:spPr>
          <a:xfrm>
            <a:off x="4033284" y="35440"/>
            <a:ext cx="7988595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“விவாகரத்து செய்வது மிகப்பெரிய இழப்பாக இருக்கும். அந்தோனியோ தன் பெற்றோரையும் இழப்பான்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தன் பள்ளியையும் இழப்பான்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தலைமை ஆசிரியர் கமேலியா அவர்களிடம் கூறினார்.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திருமண வாழ்க்கை மிகவும் பாதிக்கப்பட்ட நிலையில் அந்தத் தாய் இருந்ததால்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மிகவும் துக்கமடைந்து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விவாகரத்து செய்வதில் உறுதியாக இருந்தார். ஆனால்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தந்தையோ ஒன்றாக வாழ்வதற்கு தான் விரும்புவதாகச் சொன்னார்.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அவர்கள் இருவரும் ஆலயம் செல்கிற பழக்கமுடையவர்கள் அல்ல என்பதை கமேலியா அறிந்துகொண்டார்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எனவே அவர்களிடம் வேதாகமத்திலிருந்து பேசினார். ஏதேன் தோட்டத்தில் தேவன் திருமணத்தை ஏற்படுத்தினதையும்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விவாகரத்தை அவர் வெறுப்பதையும் கூறினார். ‘தேவன் இணைத்ததை மனிதன் பிரிக்காதிருக்கட்டும்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’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என்கிற இயேசுவின் வார்த்தைகளையும் அவர் எடுத்துக் கூறினார். மத்தேயு 19:6.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“விவாகரத்து என்பது தேவனுடைய திட்டம் அல்ல. அது சாத்தானின் திட்டம்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ஏனென்றால் அவன் குடும்பங்களை அழிக்க விரும்புகிறான். விவாகரத்து பெற்ற ஒரு பெற்றோர்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சமுதாயத்தின் சவால்களைத் தனியாக எதிர்கொள்வது மிகவும் கடினம் என்பதை அறிவான்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தலைமை ஆசிரியயை கமேலியா கூறினார்.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3BDE48-35D9-10DD-16F1-939079D36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19375"/>
            <a:ext cx="4196318" cy="5419249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152893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0D4">
            <a:alpha val="25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ED0706-CC3B-F1DE-EFDE-0057724F9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Off-page Connector 1">
            <a:extLst>
              <a:ext uri="{FF2B5EF4-FFF2-40B4-BE49-F238E27FC236}">
                <a16:creationId xmlns:a16="http://schemas.microsoft.com/office/drawing/2014/main" id="{F32AF52E-3087-CE37-16ED-61BBB71F98CB}"/>
              </a:ext>
            </a:extLst>
          </p:cNvPr>
          <p:cNvSpPr/>
          <p:nvPr/>
        </p:nvSpPr>
        <p:spPr>
          <a:xfrm>
            <a:off x="0" y="0"/>
            <a:ext cx="418214" cy="354419"/>
          </a:xfrm>
          <a:prstGeom prst="flowChartOffpageConnector">
            <a:avLst/>
          </a:prstGeom>
          <a:solidFill>
            <a:srgbClr val="7F553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ctr"/>
          <a:lstStyle/>
          <a:p>
            <a:pPr algn="ctr"/>
            <a:r>
              <a:rPr lang="en-IN" dirty="0">
                <a:effectLst>
                  <a:glow rad="101600">
                    <a:schemeClr val="tx1">
                      <a:lumMod val="50000"/>
                      <a:lumOff val="50000"/>
                      <a:alpha val="60000"/>
                    </a:schemeClr>
                  </a:glow>
                </a:effectLst>
                <a:latin typeface="Anek Tamil Expanded ExtraBold" pitchFamily="2" charset="0"/>
                <a:cs typeface="Anek Tamil Expanded ExtraBold" pitchFamily="2" charset="0"/>
              </a:rPr>
              <a:t>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92B6EA-3835-2759-040F-361C4E27CDF9}"/>
              </a:ext>
            </a:extLst>
          </p:cNvPr>
          <p:cNvSpPr txBox="1"/>
          <p:nvPr/>
        </p:nvSpPr>
        <p:spPr>
          <a:xfrm>
            <a:off x="3905694" y="0"/>
            <a:ext cx="7988595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அந்தத் தாயும் தந்தையும் கவனித்துக் கேட்டனர்.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“என்னிடம் ஒரு யோசனை இருக்கிறது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சண்டை போடுவதற்குப் பதிலாக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மற்றவரிடம் உங்களுக்குப் பிடித்த ஒரு விஷயத்தை ஒருவருக்கொருவர் சொல்லிப்பாருங்கள்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கமேலியா பேசினார்.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அந்தோனியோவைப் பள்ளியிலிருந்து மாற்றுவதுகுறித்து தான் பொறுத்திருந்து முடிவு எடுப்பதற்கு அந்தத் தாய் சம்மதித்தார். ஆனால் சில நாட்களுக்குப் பிறகு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தந்தையுடன் மீண்டும் ஒரு சண்டை ஏற்பட்டதால்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அவர் கோபத்துடன் கமேலியாவின் அலுவலகத்திற்குள் நுழைந்தார். விவாகரத்து செய்வதிலும்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அந்தோனியோவை வேறு பள்ளிக்கு மாற்றுவதிலும் உறுதியாக இருந்தார்.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“என் கணவருக்கு வேலையில்லை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அவரிடம் போதிய பணம் இல்லை. அவரால் குடும்பத்தைக் காப்பாற்ற முடியாது. எங்கள்மீது அவருக்கு அக்கறை இல்லை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அவர் கோபத்துடன் கூறினார்.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கமேலியா அந்தத் தாயின் கவலையைப் புரிந்து கொண்டார். பொறுமையாக இருக்குமாறு கேட்டுக் கொண்டார். ருமேனியாவின் அந்தப் பகுதியில் வேலை கிடைப்பது மிகவும் கடினமாக இருந்தது.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கமேலியா கூறுவதில் நியாயம் இருந்ததை அந்தத் தாய் உணர்ந்தார். விவாகரத்து செய்யவேண்டாம் என்று மீண்டும் யோசிக்கத் தொடங்கினார்.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endParaRPr lang="en-IN" sz="1600" dirty="0">
              <a:latin typeface="Anek Tamil" pitchFamily="2" charset="0"/>
              <a:cs typeface="Anek Tamil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FEDFE9-CFF9-14F6-D85C-C3B2FB833F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800986"/>
            <a:ext cx="4196316" cy="5263116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940003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0D4">
            <a:alpha val="25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45A060-6254-C619-CE2B-25F52083B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Off-page Connector 1">
            <a:extLst>
              <a:ext uri="{FF2B5EF4-FFF2-40B4-BE49-F238E27FC236}">
                <a16:creationId xmlns:a16="http://schemas.microsoft.com/office/drawing/2014/main" id="{51C77B6E-B32B-5424-C393-009829A113FF}"/>
              </a:ext>
            </a:extLst>
          </p:cNvPr>
          <p:cNvSpPr/>
          <p:nvPr/>
        </p:nvSpPr>
        <p:spPr>
          <a:xfrm>
            <a:off x="0" y="0"/>
            <a:ext cx="418214" cy="354419"/>
          </a:xfrm>
          <a:prstGeom prst="flowChartOffpageConnector">
            <a:avLst/>
          </a:prstGeom>
          <a:solidFill>
            <a:srgbClr val="7F553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ctr"/>
          <a:lstStyle/>
          <a:p>
            <a:pPr algn="ctr"/>
            <a:r>
              <a:rPr lang="en-IN" dirty="0">
                <a:effectLst>
                  <a:glow rad="101600">
                    <a:schemeClr val="tx1">
                      <a:lumMod val="50000"/>
                      <a:lumOff val="50000"/>
                      <a:alpha val="60000"/>
                    </a:schemeClr>
                  </a:glow>
                </a:effectLst>
                <a:latin typeface="Anek Tamil Expanded ExtraBold" pitchFamily="2" charset="0"/>
                <a:cs typeface="Anek Tamil Expanded ExtraBold" pitchFamily="2" charset="0"/>
              </a:rPr>
              <a:t>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76CF62-0DE5-563F-60A2-ACA89ACF3A53}"/>
              </a:ext>
            </a:extLst>
          </p:cNvPr>
          <p:cNvSpPr txBox="1"/>
          <p:nvPr/>
        </p:nvSpPr>
        <p:spPr>
          <a:xfrm>
            <a:off x="3905694" y="0"/>
            <a:ext cx="7988595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பின்னர்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மீண்டும் ஒரு சண்டைக்குப் பிறகு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அந்தோனியாவின் தந்தை தலைமை ஆசிரியரை தொலைபேசியில் அழைத்தார்.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“குடும்பத்தைக் காப்பாற்ற என்னிடம் போதிய பணம் இல்லை என்றும்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அவர்களைக் கவனிப்பதில் எனக்கு அக்கறை இல்லை என்றும் என் மனைவி என்னிடம் அடிக்கடி கூறுகிறார்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கூறினார்.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தொடர்ந்து வேலை தேடுமாறு தலைமை ஆசிரியை கமேலியா அவரை ஊக்கப்படுத்தினார்.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“உங்கள் குடும்பத்தின்மீது பொறுப்பு இருக்கிறது என்பதைக் காட்ட நீங்கள் ஒரு வேலைக்குச் செல்லவேண்டும்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“அதனால் என்ன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?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அவள் சொன்னாள் என்பதற்காக நான் வேலைக்குச் செல்லவேண்டுமா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?”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அவர் கேட்டார்.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“ஆம்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உங்கள் பிள்ளையின் தேவைகள் என்ன என்பது உங்கள் மனைவிக்குத் தெரியும். ஒரு வேலையைத் தேடுங்கள். நீங்கள் ஒரு பிள்ளையை வளர்க்கவேண்டும். அவனுக்கு நீங்கள்தான் பொறுப்பு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அவர் கூறினார்.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இப்படியே அது தொடர்ந்தது. ஒவ்வொரு முறை அவர்கள் சண்டை போடும்போதும்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தலைமை ஆசிரியரின் அலுவலகத்திற்கு தாய் வந்தார்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தந்தை தொலைபேசியில் அழைத்தார். சண்டைகள் எல்லாமே பணத்தையும்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தந்தையின் வேலையில்லாத் திண்டாட்டத்தையும் பற்றியதாகவே இருந்தன. 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258054-818F-5EC2-18CC-A93A15F1E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800986"/>
            <a:ext cx="4366437" cy="5759302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446158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0D4">
            <a:alpha val="25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21C9B1-CB15-D6AD-F6CE-A6E8A7064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Off-page Connector 1">
            <a:extLst>
              <a:ext uri="{FF2B5EF4-FFF2-40B4-BE49-F238E27FC236}">
                <a16:creationId xmlns:a16="http://schemas.microsoft.com/office/drawing/2014/main" id="{6F816DF8-ED3E-1BA7-A084-3693F8730C8F}"/>
              </a:ext>
            </a:extLst>
          </p:cNvPr>
          <p:cNvSpPr/>
          <p:nvPr/>
        </p:nvSpPr>
        <p:spPr>
          <a:xfrm>
            <a:off x="0" y="0"/>
            <a:ext cx="418214" cy="354419"/>
          </a:xfrm>
          <a:prstGeom prst="flowChartOffpageConnector">
            <a:avLst/>
          </a:prstGeom>
          <a:solidFill>
            <a:srgbClr val="7F553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8000" rtlCol="0" anchor="ctr"/>
          <a:lstStyle/>
          <a:p>
            <a:pPr algn="ctr"/>
            <a:r>
              <a:rPr lang="en-IN" dirty="0">
                <a:effectLst>
                  <a:glow rad="101600">
                    <a:schemeClr val="tx1">
                      <a:lumMod val="50000"/>
                      <a:lumOff val="50000"/>
                      <a:alpha val="60000"/>
                    </a:schemeClr>
                  </a:glow>
                </a:effectLst>
                <a:latin typeface="Anek Tamil Expanded ExtraBold" pitchFamily="2" charset="0"/>
                <a:cs typeface="Anek Tamil Expanded ExtraBold" pitchFamily="2" charset="0"/>
              </a:rPr>
              <a:t>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44AC0E-13A4-FE21-AADD-CFD2DAAEC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solidFill>
            <a:srgbClr val="EDE0D4"/>
          </a:solidFill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A171F5C-FABC-50F4-0A4A-A02AFF7BD594}"/>
              </a:ext>
            </a:extLst>
          </p:cNvPr>
          <p:cNvSpPr txBox="1"/>
          <p:nvPr/>
        </p:nvSpPr>
        <p:spPr>
          <a:xfrm>
            <a:off x="4451497" y="45881"/>
            <a:ext cx="7740503" cy="6766236"/>
          </a:xfrm>
          <a:prstGeom prst="rect">
            <a:avLst/>
          </a:prstGeom>
          <a:solidFill>
            <a:srgbClr val="F8F3EE">
              <a:alpha val="84706"/>
            </a:srgb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a-IN" sz="1600" dirty="0">
                <a:effectLst>
                  <a:innerShdw blurRad="114300">
                    <a:prstClr val="black"/>
                  </a:innerShdw>
                </a:effectLst>
                <a:latin typeface="Anek Tamil" pitchFamily="2" charset="0"/>
                <a:cs typeface="Anek Tamil" pitchFamily="2" charset="0"/>
              </a:rPr>
              <a:t>சண்டைகளுக்கு இடைப்பட்ட நேரத்தில்</a:t>
            </a:r>
            <a:r>
              <a:rPr lang="en-US" sz="1600" dirty="0">
                <a:effectLst>
                  <a:innerShdw blurRad="114300">
                    <a:prstClr val="black"/>
                  </a:innerShdw>
                </a:effectLst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effectLst>
                  <a:innerShdw blurRad="114300">
                    <a:prstClr val="black"/>
                  </a:innerShdw>
                </a:effectLst>
                <a:latin typeface="Anek Tamil" pitchFamily="2" charset="0"/>
                <a:cs typeface="Anek Tamil" pitchFamily="2" charset="0"/>
              </a:rPr>
              <a:t>தலைமை ஆசிரியரின் அறிவுரையைக் கேட்டு</a:t>
            </a:r>
            <a:r>
              <a:rPr lang="en-US" sz="1600" dirty="0">
                <a:effectLst>
                  <a:innerShdw blurRad="114300">
                    <a:prstClr val="black"/>
                  </a:innerShdw>
                </a:effectLst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effectLst>
                  <a:innerShdw blurRad="114300">
                    <a:prstClr val="black"/>
                  </a:innerShdw>
                </a:effectLst>
                <a:latin typeface="Anek Tamil" pitchFamily="2" charset="0"/>
                <a:cs typeface="Anek Tamil" pitchFamily="2" charset="0"/>
              </a:rPr>
              <a:t>அந்தத் தம்பதியினர் வீட்டில் ஒரு வரையொருவர் பாராட்டிப் பேச நல்ல விஷயங்களைக் கண்டுபிடித்தனர்.</a:t>
            </a:r>
            <a:endParaRPr lang="en-IN" sz="1600" dirty="0">
              <a:effectLst>
                <a:innerShdw blurRad="114300">
                  <a:prstClr val="black"/>
                </a:innerShdw>
              </a:effectLst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a-IN" sz="1600" dirty="0">
                <a:effectLst>
                  <a:innerShdw blurRad="114300">
                    <a:prstClr val="black"/>
                  </a:innerShdw>
                </a:effectLst>
                <a:latin typeface="Anek Tamil" pitchFamily="2" charset="0"/>
                <a:cs typeface="Anek Tamil" pitchFamily="2" charset="0"/>
              </a:rPr>
              <a:t>பின்னர்</a:t>
            </a:r>
            <a:r>
              <a:rPr lang="en-US" sz="1600" dirty="0">
                <a:effectLst>
                  <a:innerShdw blurRad="114300">
                    <a:prstClr val="black"/>
                  </a:innerShdw>
                </a:effectLst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effectLst>
                  <a:innerShdw blurRad="114300">
                    <a:prstClr val="black"/>
                  </a:innerShdw>
                </a:effectLst>
                <a:latin typeface="Anek Tamil" pitchFamily="2" charset="0"/>
                <a:cs typeface="Anek Tamil" pitchFamily="2" charset="0"/>
              </a:rPr>
              <a:t>பிரான்ஸ் நாட்டில் ஒரு வேலையைத் அந்தத் தகப்பன் தேடிக் கண்டுபிடித்தார். அவர் அங்கு குடியேறி</a:t>
            </a:r>
            <a:r>
              <a:rPr lang="en-US" sz="1600" dirty="0">
                <a:effectLst>
                  <a:innerShdw blurRad="114300">
                    <a:prstClr val="black"/>
                  </a:innerShdw>
                </a:effectLst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effectLst>
                  <a:innerShdw blurRad="114300">
                    <a:prstClr val="black"/>
                  </a:innerShdw>
                </a:effectLst>
                <a:latin typeface="Anek Tamil" pitchFamily="2" charset="0"/>
                <a:cs typeface="Anek Tamil" pitchFamily="2" charset="0"/>
              </a:rPr>
              <a:t>ருமேனியாவிற்குப் பணம் அனுப்பத் தொடங்கினார். இதனால் அந்தத் தாய் திருப்தியடைந்தார்</a:t>
            </a:r>
            <a:r>
              <a:rPr lang="en-US" sz="1600" dirty="0">
                <a:effectLst>
                  <a:innerShdw blurRad="114300">
                    <a:prstClr val="black"/>
                  </a:innerShdw>
                </a:effectLst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effectLst>
                  <a:innerShdw blurRad="114300">
                    <a:prstClr val="black"/>
                  </a:innerShdw>
                </a:effectLst>
                <a:latin typeface="Anek Tamil" pitchFamily="2" charset="0"/>
                <a:cs typeface="Anek Tamil" pitchFamily="2" charset="0"/>
              </a:rPr>
              <a:t>ஆனால் தன் கணவர் தன் அருகில் இல்லையே என்று மிகவும் வருந்தினார். ஒரு காலத்தில் தான் விவாகரத்து செய்ய நினைத்த அந்த மனிதர்</a:t>
            </a:r>
            <a:r>
              <a:rPr lang="en-US" sz="1600" dirty="0">
                <a:effectLst>
                  <a:innerShdw blurRad="114300">
                    <a:prstClr val="black"/>
                  </a:innerShdw>
                </a:effectLst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effectLst>
                  <a:innerShdw blurRad="114300">
                    <a:prstClr val="black"/>
                  </a:innerShdw>
                </a:effectLst>
                <a:latin typeface="Anek Tamil" pitchFamily="2" charset="0"/>
                <a:cs typeface="Anek Tamil" pitchFamily="2" charset="0"/>
              </a:rPr>
              <a:t>இப்போது அவருக்கு ஒரு நல்ல நண்பராக மாறினார்.</a:t>
            </a:r>
            <a:endParaRPr lang="en-IN" sz="1600" dirty="0">
              <a:effectLst>
                <a:innerShdw blurRad="114300">
                  <a:prstClr val="black"/>
                </a:innerShdw>
              </a:effectLst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a-IN" sz="1600" dirty="0">
                <a:effectLst>
                  <a:innerShdw blurRad="114300">
                    <a:prstClr val="black"/>
                  </a:innerShdw>
                </a:effectLst>
                <a:latin typeface="Anek Tamil" pitchFamily="2" charset="0"/>
                <a:cs typeface="Anek Tamil" pitchFamily="2" charset="0"/>
              </a:rPr>
              <a:t>இரண்டு ஆண்டுகளுக்குப் பின்</a:t>
            </a:r>
            <a:r>
              <a:rPr lang="en-US" sz="1600" dirty="0">
                <a:effectLst>
                  <a:innerShdw blurRad="114300">
                    <a:prstClr val="black"/>
                  </a:innerShdw>
                </a:effectLst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effectLst>
                  <a:innerShdw blurRad="114300">
                    <a:prstClr val="black"/>
                  </a:innerShdw>
                </a:effectLst>
                <a:latin typeface="Anek Tamil" pitchFamily="2" charset="0"/>
                <a:cs typeface="Anek Tamil" pitchFamily="2" charset="0"/>
              </a:rPr>
              <a:t>அந்தோனியோவிற்கு 10 வயதான போது</a:t>
            </a:r>
            <a:r>
              <a:rPr lang="en-US" sz="1600" dirty="0">
                <a:effectLst>
                  <a:innerShdw blurRad="114300">
                    <a:prstClr val="black"/>
                  </a:innerShdw>
                </a:effectLst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effectLst>
                  <a:innerShdw blurRad="114300">
                    <a:prstClr val="black"/>
                  </a:innerShdw>
                </a:effectLst>
                <a:latin typeface="Anek Tamil" pitchFamily="2" charset="0"/>
                <a:cs typeface="Anek Tamil" pitchFamily="2" charset="0"/>
              </a:rPr>
              <a:t>அந்தத் தாய் அவனைப் பள்ளியிலிருந்து நிறுத்தினார். தங்கள் குடும்பம் மீண்டும் ஒன்று சேர வேண்டும் என்பதற்காக அவரும் பிரான்ஸ் நாட்டிற்கு குடிபெயர்ந்தார்.</a:t>
            </a:r>
            <a:endParaRPr lang="en-IN" sz="1600" dirty="0">
              <a:effectLst>
                <a:innerShdw blurRad="114300">
                  <a:prstClr val="black"/>
                </a:innerShdw>
              </a:effectLst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ta-IN" sz="1600" dirty="0">
                <a:effectLst>
                  <a:innerShdw blurRad="114300">
                    <a:prstClr val="black"/>
                  </a:innerShdw>
                </a:effectLst>
                <a:latin typeface="Anek Tamil" pitchFamily="2" charset="0"/>
                <a:cs typeface="Anek Tamil" pitchFamily="2" charset="0"/>
              </a:rPr>
              <a:t>பிரான்சில் இருந்தபோதும்</a:t>
            </a:r>
            <a:r>
              <a:rPr lang="en-US" sz="1600" dirty="0">
                <a:effectLst>
                  <a:innerShdw blurRad="114300">
                    <a:prstClr val="black"/>
                  </a:innerShdw>
                </a:effectLst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effectLst>
                  <a:innerShdw blurRad="114300">
                    <a:prstClr val="black"/>
                  </a:innerShdw>
                </a:effectLst>
                <a:latin typeface="Anek Tamil" pitchFamily="2" charset="0"/>
                <a:cs typeface="Anek Tamil" pitchFamily="2" charset="0"/>
              </a:rPr>
              <a:t>அந்தக் குடும்பத்தினர் தலைமை ஆசிரியை கமேலியாவுடன் தொடர்பில் இருந்தனர். அந்தோனியோவும் தன் ஆசிரியையை மறக்கவில்லை</a:t>
            </a:r>
            <a:r>
              <a:rPr lang="en-US" sz="1600" dirty="0">
                <a:effectLst>
                  <a:innerShdw blurRad="114300">
                    <a:prstClr val="black"/>
                  </a:innerShdw>
                </a:effectLst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effectLst>
                  <a:innerShdw blurRad="114300">
                    <a:prstClr val="black"/>
                  </a:innerShdw>
                </a:effectLst>
                <a:latin typeface="Anek Tamil" pitchFamily="2" charset="0"/>
                <a:cs typeface="Anek Tamil" pitchFamily="2" charset="0"/>
              </a:rPr>
              <a:t>அவரிடம் தொடர்ந்து தொலைபேசியில் பேசினான். அந்த குடும்பத்தினர் பிரான்சில் ஒரு சபையைக் கண்டுபிடித்து</a:t>
            </a:r>
            <a:r>
              <a:rPr lang="en-US" sz="1600" dirty="0">
                <a:effectLst>
                  <a:innerShdw blurRad="114300">
                    <a:prstClr val="black"/>
                  </a:innerShdw>
                </a:effectLst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effectLst>
                  <a:innerShdw blurRad="114300">
                    <a:prstClr val="black"/>
                  </a:innerShdw>
                </a:effectLst>
                <a:latin typeface="Anek Tamil" pitchFamily="2" charset="0"/>
                <a:cs typeface="Anek Tamil" pitchFamily="2" charset="0"/>
              </a:rPr>
              <a:t>அங்கு சென்றனர்.</a:t>
            </a:r>
            <a:endParaRPr lang="en-IN" sz="1600" dirty="0">
              <a:effectLst>
                <a:innerShdw blurRad="114300">
                  <a:prstClr val="black"/>
                </a:innerShdw>
              </a:effectLst>
              <a:latin typeface="Anek Tamil" pitchFamily="2" charset="0"/>
              <a:cs typeface="Anek Tami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4981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656</Words>
  <Application>Microsoft Office PowerPoint</Application>
  <PresentationFormat>Panorámica</PresentationFormat>
  <Paragraphs>33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4" baseType="lpstr">
      <vt:lpstr>Anek Tamil</vt:lpstr>
      <vt:lpstr>Anek Tamil Expanded ExtraBold</vt:lpstr>
      <vt:lpstr>Anek Tamil Expanded SemiBold</vt:lpstr>
      <vt:lpstr>Aptos</vt:lpstr>
      <vt:lpstr>Aptos Display</vt:lpstr>
      <vt:lpstr>Arial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Johnson Rajkumar</dc:creator>
  <cp:lastModifiedBy>Sergio</cp:lastModifiedBy>
  <cp:revision>14</cp:revision>
  <dcterms:created xsi:type="dcterms:W3CDTF">2026-09-17T15:43:00Z</dcterms:created>
  <dcterms:modified xsi:type="dcterms:W3CDTF">2026-09-17T17:45:39Z</dcterms:modified>
</cp:coreProperties>
</file>