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BCC8"/>
    <a:srgbClr val="EBEEF1"/>
    <a:srgbClr val="0D1321"/>
    <a:srgbClr val="F8F9FA"/>
    <a:srgbClr val="1D2D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E1E71-C8D5-F07C-4F01-95A06BB0C2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EDB22F-76DD-D05D-B2F7-9B100FF7A7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D614C-BBD1-D7A1-995E-CB6E3B7B2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4A08-1868-4100-A85C-84AE696DEAD0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CB7A0-120D-F343-8204-18DE0191F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ACD41-D224-B158-9FE1-C3BBF0AFC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1F54E-B87A-4E44-9888-313771D0E210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4293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24C09-B37A-3AB8-979E-3602FBDDD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82055-B189-AA0C-8821-D038391E9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005235-B21E-8D3B-D260-4AC56D108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4A08-1868-4100-A85C-84AE696DEAD0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CA185-322F-C431-EA3E-86874C76E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C4633-5ADC-1201-E425-C98B08BD2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1F54E-B87A-4E44-9888-313771D0E210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4742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7634D-A4DB-45F1-6505-F8A7E6580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8812CF-5F72-B8CA-0A38-0DCE61A11A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21843-3DED-AA5C-28C2-18DF9487E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4A08-1868-4100-A85C-84AE696DEAD0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F2BB6-6307-28D0-5EBC-8D2767A7C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98EA4-C3A0-23C2-3DE9-66AB10B9B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1F54E-B87A-4E44-9888-313771D0E210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329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41873-DBDE-7449-AE71-81BE2DFF4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FA675-5ED0-6994-A8C9-4027386122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28902F-518B-84B7-5583-FE401D23A6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BF9342-8E0E-697F-90A6-1FC295557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4A08-1868-4100-A85C-84AE696DEAD0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E573F2-E985-8F2E-151C-674AB3055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B83B0-418E-684C-34C1-E5D77DE10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1F54E-B87A-4E44-9888-313771D0E210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2416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3EC47-7DF9-1C72-21C9-10843BD86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7AC3E-D162-23D3-B5EF-F97A6A517D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492926-0CD7-4150-FEB4-5F543AF97B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15CB69-CEF1-BBC8-9E9D-1850ED14B8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740EB6-3EAE-0BA8-4403-F1FCAE7A4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2E1B95-B8BA-A3E5-F53D-326DD7951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4A08-1868-4100-A85C-84AE696DEAD0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8D6DC23-6000-AAE7-0E74-192306D1F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F1785E-862D-3383-5D34-D2A4920A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1F54E-B87A-4E44-9888-313771D0E210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516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A9CF3-0466-ABCE-8316-CCA23F081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728BC1-2AC5-F9DB-D004-759E13C74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4A08-1868-4100-A85C-84AE696DEAD0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D28F86-CD19-92D9-1E46-29EF81B07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F8E52F-F3D6-76D5-A87E-2F99B6D9A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1F54E-B87A-4E44-9888-313771D0E210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1664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E6F506-4111-1113-4903-C3009F480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4A08-1868-4100-A85C-84AE696DEAD0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FC4816-DC4A-5B94-AF6E-137B65E5A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248702-856B-98C8-13D4-D8661DD3B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1F54E-B87A-4E44-9888-313771D0E210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9178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C2188-6BF7-CCEE-1286-B18E1797B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484BF-00D9-84B2-D52F-1B942F40D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2EE5DE-C634-1BA9-FB83-D8C00795E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F6F980-F4D4-3345-0B8E-F97069A8B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4A08-1868-4100-A85C-84AE696DEAD0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1327F2-286B-C722-0984-B6A650945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563321-9608-2B92-9CAC-8CA787344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1F54E-B87A-4E44-9888-313771D0E210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6767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0D455-A08E-E468-5FC3-0B6F7B251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26944D-0446-D0CF-AC44-5936C45A363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CE3350-4735-901C-413F-ACCD6F2B25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2D4E2-1D98-6E7D-708F-1BCA3B211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4A08-1868-4100-A85C-84AE696DEAD0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0066DE-9774-0EAF-928E-D13E55695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4C490-496D-56AF-47B6-6E3F3AFBA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1F54E-B87A-4E44-9888-313771D0E210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5850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8D55F-505E-94B3-7371-4C8DF5E29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D6E006-EA5A-DF15-8653-8C2765335D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A0BC52-256C-5EBC-194F-BBB572AC2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4A08-1868-4100-A85C-84AE696DEAD0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F146F-7FA8-9083-93D0-8869CC2F9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8CB29-1A73-2CAD-1BCC-7C295E1F0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1F54E-B87A-4E44-9888-313771D0E210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1919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666857-B852-C42D-170F-1BA1E047C2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8D1366-F1C0-FC30-53CD-D017E0C2DB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3126B-0DFA-AD96-E0F6-5899962C5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4A08-1868-4100-A85C-84AE696DEAD0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90F6E-F3D7-BAFA-CBC5-BE96380F1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8A533-1DDF-2714-1C6F-67CF78A55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81F54E-B87A-4E44-9888-313771D0E210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368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9D372A-68D7-2219-EE30-59E4789D2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B6F5A8-F59B-0525-05F4-196D148C7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A28E2-9231-A7B2-8351-A4084E02F6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34A08-1868-4100-A85C-84AE696DEAD0}" type="datetimeFigureOut">
              <a:rPr lang="en-IN" smtClean="0"/>
              <a:t>24-09-2026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D564F-885A-FBCF-B978-5306388764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CC68F-4388-314A-9DD4-5BFA30E0A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81F54E-B87A-4E44-9888-313771D0E210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6884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7EE004A-7F5E-6107-9EF2-0629928DF524}"/>
              </a:ext>
            </a:extLst>
          </p:cNvPr>
          <p:cNvSpPr/>
          <p:nvPr/>
        </p:nvSpPr>
        <p:spPr>
          <a:xfrm>
            <a:off x="-1" y="0"/>
            <a:ext cx="12192000" cy="797668"/>
          </a:xfrm>
          <a:custGeom>
            <a:avLst/>
            <a:gdLst>
              <a:gd name="csX0" fmla="*/ 0 w 12192000"/>
              <a:gd name="csY0" fmla="*/ 0 h 943584"/>
              <a:gd name="csX1" fmla="*/ 12192000 w 12192000"/>
              <a:gd name="csY1" fmla="*/ 0 h 943584"/>
              <a:gd name="csX2" fmla="*/ 12192000 w 12192000"/>
              <a:gd name="csY2" fmla="*/ 786317 h 943584"/>
              <a:gd name="csX3" fmla="*/ 12034733 w 12192000"/>
              <a:gd name="csY3" fmla="*/ 943584 h 943584"/>
              <a:gd name="csX4" fmla="*/ 157267 w 12192000"/>
              <a:gd name="csY4" fmla="*/ 943584 h 943584"/>
              <a:gd name="csX5" fmla="*/ 0 w 12192000"/>
              <a:gd name="csY5" fmla="*/ 786317 h 9435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2192000" h="943584">
                <a:moveTo>
                  <a:pt x="0" y="0"/>
                </a:moveTo>
                <a:lnTo>
                  <a:pt x="12192000" y="0"/>
                </a:lnTo>
                <a:lnTo>
                  <a:pt x="12192000" y="786317"/>
                </a:lnTo>
                <a:lnTo>
                  <a:pt x="12034733" y="943584"/>
                </a:lnTo>
                <a:lnTo>
                  <a:pt x="157267" y="943584"/>
                </a:lnTo>
                <a:lnTo>
                  <a:pt x="0" y="786317"/>
                </a:lnTo>
                <a:close/>
              </a:path>
            </a:pathLst>
          </a:custGeom>
          <a:solidFill>
            <a:srgbClr val="0D132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ta-IN" dirty="0">
                <a:latin typeface="Anek Tamil Expanded ExtraBold" pitchFamily="2" charset="0"/>
                <a:cs typeface="Anek Tamil Expanded ExtraBold" pitchFamily="2" charset="0"/>
              </a:rPr>
              <a:t>தரிசித்து நடவாமல்</a:t>
            </a:r>
            <a:r>
              <a:rPr lang="en-US" dirty="0">
                <a:latin typeface="Anek Tamil Expanded ExtraBold" pitchFamily="2" charset="0"/>
                <a:cs typeface="Anek Tamil Expanded ExtraBold" pitchFamily="2" charset="0"/>
              </a:rPr>
              <a:t>, </a:t>
            </a:r>
            <a:r>
              <a:rPr lang="ta-IN" dirty="0">
                <a:latin typeface="Anek Tamil Expanded ExtraBold" pitchFamily="2" charset="0"/>
                <a:cs typeface="Anek Tamil Expanded ExtraBold" pitchFamily="2" charset="0"/>
              </a:rPr>
              <a:t>விசுவாசித்து நடத்தல்</a:t>
            </a:r>
            <a:endParaRPr lang="en-IN" dirty="0">
              <a:latin typeface="Anek Tamil Expanded ExtraBold" pitchFamily="2" charset="0"/>
              <a:cs typeface="Anek Tamil Expanded ExtraBold" pitchFamily="2" charset="0"/>
            </a:endParaRPr>
          </a:p>
        </p:txBody>
      </p:sp>
      <p:sp>
        <p:nvSpPr>
          <p:cNvPr id="7" name="Rectangle: Beveled 6">
            <a:extLst>
              <a:ext uri="{FF2B5EF4-FFF2-40B4-BE49-F238E27FC236}">
                <a16:creationId xmlns:a16="http://schemas.microsoft.com/office/drawing/2014/main" id="{0826ADED-0EF7-D197-A127-713A5883DB52}"/>
              </a:ext>
            </a:extLst>
          </p:cNvPr>
          <p:cNvSpPr/>
          <p:nvPr/>
        </p:nvSpPr>
        <p:spPr>
          <a:xfrm>
            <a:off x="821988" y="1258488"/>
            <a:ext cx="4046706" cy="4445540"/>
          </a:xfrm>
          <a:prstGeom prst="bevel">
            <a:avLst>
              <a:gd name="adj" fmla="val 5475"/>
            </a:avLst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Cloud 9">
            <a:extLst>
              <a:ext uri="{FF2B5EF4-FFF2-40B4-BE49-F238E27FC236}">
                <a16:creationId xmlns:a16="http://schemas.microsoft.com/office/drawing/2014/main" id="{0BE2544F-3494-2CFC-9375-0087148864AF}"/>
              </a:ext>
            </a:extLst>
          </p:cNvPr>
          <p:cNvSpPr/>
          <p:nvPr/>
        </p:nvSpPr>
        <p:spPr>
          <a:xfrm>
            <a:off x="6624536" y="1634247"/>
            <a:ext cx="5019473" cy="4445540"/>
          </a:xfrm>
          <a:prstGeom prst="cloud">
            <a:avLst/>
          </a:prstGeom>
          <a:solidFill>
            <a:srgbClr val="1D2D44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IN" sz="1600" dirty="0">
              <a:latin typeface="Anek Tamil Expanded Medium" pitchFamily="2" charset="0"/>
              <a:cs typeface="Anek Tamil Expanded Medium" pitchFamily="2" charset="0"/>
            </a:endParaRPr>
          </a:p>
          <a:p>
            <a:pPr algn="ctr">
              <a:lnSpc>
                <a:spcPct val="150000"/>
              </a:lnSpc>
            </a:pPr>
            <a:endParaRPr lang="en-IN" sz="1600" dirty="0">
              <a:latin typeface="Anek Tamil Expanded Medium" pitchFamily="2" charset="0"/>
              <a:cs typeface="Anek Tamil Expanded Medium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ta-IN" sz="1600" dirty="0">
                <a:latin typeface="Anek Tamil Expanded Medium" pitchFamily="2" charset="0"/>
                <a:cs typeface="Anek Tamil Expanded Medium" pitchFamily="2" charset="0"/>
              </a:rPr>
              <a:t>செப்டம்பர் 26</a:t>
            </a:r>
            <a:r>
              <a:rPr lang="en-US" sz="1600" dirty="0">
                <a:latin typeface="Anek Tamil Expanded Medium" pitchFamily="2" charset="0"/>
                <a:cs typeface="Anek Tamil Expanded Medium" pitchFamily="2" charset="0"/>
              </a:rPr>
              <a:t>, </a:t>
            </a:r>
            <a:r>
              <a:rPr lang="ta-IN" sz="1600" dirty="0">
                <a:latin typeface="Anek Tamil Expanded Medium" pitchFamily="2" charset="0"/>
                <a:cs typeface="Anek Tamil Expanded Medium" pitchFamily="2" charset="0"/>
              </a:rPr>
              <a:t>வாரம் 13</a:t>
            </a:r>
            <a:endParaRPr lang="en-IN" sz="1600" dirty="0">
              <a:latin typeface="Anek Tamil Expanded Medium" pitchFamily="2" charset="0"/>
              <a:cs typeface="Anek Tamil Expanded Medium" pitchFamily="2" charset="0"/>
            </a:endParaRPr>
          </a:p>
          <a:p>
            <a:pPr algn="ctr">
              <a:lnSpc>
                <a:spcPct val="150000"/>
              </a:lnSpc>
            </a:pPr>
            <a:endParaRPr lang="en-IN" sz="1600" dirty="0">
              <a:latin typeface="Anek Tamil Expanded Medium" pitchFamily="2" charset="0"/>
              <a:cs typeface="Anek Tamil Expanded Medium" pitchFamily="2" charset="0"/>
            </a:endParaRPr>
          </a:p>
          <a:p>
            <a:pPr algn="ctr">
              <a:lnSpc>
                <a:spcPct val="150000"/>
              </a:lnSpc>
            </a:pPr>
            <a:endParaRPr lang="en-IN" sz="1600" dirty="0">
              <a:latin typeface="Anek Tamil Expanded Medium" pitchFamily="2" charset="0"/>
              <a:cs typeface="Anek Tamil Expanded Medium" pitchFamily="2" charset="0"/>
            </a:endParaRPr>
          </a:p>
          <a:p>
            <a:pPr algn="ctr">
              <a:lnSpc>
                <a:spcPct val="150000"/>
              </a:lnSpc>
            </a:pPr>
            <a:endParaRPr lang="en-IN" sz="1600" dirty="0">
              <a:latin typeface="Anek Tamil Expanded Medium" pitchFamily="2" charset="0"/>
              <a:cs typeface="Anek Tamil Expanded Medium" pitchFamily="2" charset="0"/>
            </a:endParaRPr>
          </a:p>
          <a:p>
            <a:pPr algn="ctr">
              <a:lnSpc>
                <a:spcPct val="100000"/>
              </a:lnSpc>
            </a:pPr>
            <a:r>
              <a:rPr lang="ta-IN" dirty="0">
                <a:latin typeface="Anek Tamil Expanded SemiBold" pitchFamily="2" charset="0"/>
                <a:cs typeface="Anek Tamil Expanded SemiBold" pitchFamily="2" charset="0"/>
              </a:rPr>
              <a:t>13-வது ஓய்வுநாள் </a:t>
            </a:r>
            <a:endParaRPr lang="en-IN" sz="1600" dirty="0">
              <a:latin typeface="Anek Tamil Expanded SemiBold" pitchFamily="2" charset="0"/>
              <a:cs typeface="Anek Tamil Expanded SemiBold" pitchFamily="2" charset="0"/>
            </a:endParaRPr>
          </a:p>
          <a:p>
            <a:pPr algn="ctr">
              <a:lnSpc>
                <a:spcPct val="150000"/>
              </a:lnSpc>
            </a:pPr>
            <a:endParaRPr lang="en-IN" sz="1600" dirty="0">
              <a:latin typeface="Anek Tamil Expanded Medium" pitchFamily="2" charset="0"/>
              <a:cs typeface="Anek Tamil Expanded Medium" pitchFamily="2" charset="0"/>
            </a:endParaRPr>
          </a:p>
          <a:p>
            <a:pPr algn="ctr">
              <a:lnSpc>
                <a:spcPct val="150000"/>
              </a:lnSpc>
            </a:pPr>
            <a:endParaRPr lang="en-IN" sz="1600" dirty="0">
              <a:latin typeface="Anek Tamil Expanded Medium" pitchFamily="2" charset="0"/>
              <a:cs typeface="Anek Tamil Expanded Medium" pitchFamily="2" charset="0"/>
            </a:endParaRPr>
          </a:p>
          <a:p>
            <a:pPr algn="ctr">
              <a:lnSpc>
                <a:spcPct val="150000"/>
              </a:lnSpc>
            </a:pPr>
            <a:endParaRPr lang="en-IN" sz="1600" dirty="0">
              <a:latin typeface="Anek Tamil Expanded Medium" pitchFamily="2" charset="0"/>
              <a:cs typeface="Anek Tamil Expanded Medium" pitchFamily="2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C5B2759-62A1-A587-0EBD-3C67AD39BB10}"/>
              </a:ext>
            </a:extLst>
          </p:cNvPr>
          <p:cNvSpPr/>
          <p:nvPr/>
        </p:nvSpPr>
        <p:spPr>
          <a:xfrm>
            <a:off x="1342418" y="5904689"/>
            <a:ext cx="3005846" cy="583660"/>
          </a:xfrm>
          <a:prstGeom prst="roundRect">
            <a:avLst/>
          </a:prstGeom>
          <a:solidFill>
            <a:srgbClr val="0D132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ta-IN" dirty="0">
                <a:latin typeface="Anek Tamil Expanded ExtraBold" pitchFamily="2" charset="0"/>
                <a:cs typeface="Anek Tamil Expanded ExtraBold" pitchFamily="2" charset="0"/>
              </a:rPr>
              <a:t>ஆண்ட்ரியா</a:t>
            </a:r>
            <a:endParaRPr lang="en-IN" dirty="0">
              <a:latin typeface="Anek Tamil Expanded ExtraBold" pitchFamily="2" charset="0"/>
              <a:cs typeface="Anek Tamil Expanded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989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:a16="http://schemas.microsoft.com/office/drawing/2014/main" id="{3667311E-2863-E8A1-EF45-F44E6982595F}"/>
              </a:ext>
            </a:extLst>
          </p:cNvPr>
          <p:cNvSpPr/>
          <p:nvPr/>
        </p:nvSpPr>
        <p:spPr>
          <a:xfrm>
            <a:off x="0" y="0"/>
            <a:ext cx="404037" cy="382772"/>
          </a:xfrm>
          <a:prstGeom prst="cloud">
            <a:avLst/>
          </a:prstGeom>
          <a:solidFill>
            <a:srgbClr val="0D132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>
                <a:latin typeface="Anek Tamil Expanded SemiBold" pitchFamily="2" charset="0"/>
                <a:cs typeface="Anek Tamil Expanded SemiBold" pitchFamily="2" charset="0"/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5BCA17-F863-AC22-B88B-5E47991AD403}"/>
              </a:ext>
            </a:extLst>
          </p:cNvPr>
          <p:cNvSpPr txBox="1"/>
          <p:nvPr/>
        </p:nvSpPr>
        <p:spPr>
          <a:xfrm>
            <a:off x="3763927" y="0"/>
            <a:ext cx="8428074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1600" b="1" dirty="0">
                <a:solidFill>
                  <a:srgbClr val="FF0000"/>
                </a:solidFill>
                <a:latin typeface="Anek Tamil" pitchFamily="2" charset="0"/>
                <a:cs typeface="Anek Tamil" pitchFamily="2" charset="0"/>
              </a:rPr>
              <a:t>கிளாரா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 துடிப்பான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தைரியமான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ஆக்கப்பூர்வமான எண்ணங்கள் நிறைந்த ஒரு மாணவி.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அவளுக்கு 11 வயதுதான் ஆகிறது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;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ஆனாலும்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தன் ஜெபங்களுக்கு பதில் கிடைப்பதாக நம்புகிறாள்.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அவள் படிக்கும் பள்ளியில்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ஆங்கிலத்தை தாய்மொழியாகக் கொண்ட ஒரு ஆசிரியர் தேவைப்பட்டார். ஆனால்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பல்வேறு காரணங்களால்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அந்தப் பொறுப்பிற்கு யாரும் நியமிக்கப்படாமலேயே பள்ளி ஆண்டு தொடங்கியது. இந்தச் சூழ்நிலை மாறும் என்று கிளாரா முழுமையாக நம்பி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அதை ஜெப கேரிக்கையாக வைத்து ஜெபிக்கத் தொடங்கினாள்.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நாட்கள் கடந்தன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யாரும் அந்தப் பணியில் ஆர்வம் காட்டுவதாகத் தெரியவில்லை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ஆனால் கிளாரா சோர்ந்து போகவில்லை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தொடர்ந்து அதற்காக ஜெபித்துக்கொண்டே இருந்தாள்.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மறுபக்கத்தில்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ஆஸ்திரேலியாவில்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ஆண்ட்ரியா என்கிற இளம்பெண் ஒரு முகாம் கூட்டத்தில் கலந்து கொண்டு வந்தார். அங்கு ஒரு மிஷனரி குடும்பத்தினர் தங்களுடைய அனுபவங்களைப் பகிர்ந்து கொண்டபோது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ஆழமாக ஈர்க்கப்பட்டார். அவருடைய மனதில் ஒரு எண்ணம் தோன்றியது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ஆனால் அதன்படி செய்ய வேண்டாம் என்று முடிவு செய்தார்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;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ஏனெனில் அது சரியான நேரமாக அவருக்குத் தெரியவில்லை.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அவர் அப்போதுதான் ஒரு புதிய வேலையில் சேர்ந்திருந்தார்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முதல்முறையாக தன் சொந்த சம்பாத்தியத்தில் வாழ ஆரம்பித்திருந்தார்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வீட்டுக்கடனும் இருந்தது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4C3703-9AAA-A0FC-2A8C-8D53F22BC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95698"/>
            <a:ext cx="4132521" cy="5425910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370665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509E1C-9D1E-A677-0525-3417C10F9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55BE8D4-53BA-BF98-0E51-CE9FD2E3C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92148" y="470139"/>
            <a:ext cx="4756298" cy="6073666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506DCBF0-954B-6896-C3BB-EDBE3E51C98D}"/>
              </a:ext>
            </a:extLst>
          </p:cNvPr>
          <p:cNvSpPr/>
          <p:nvPr/>
        </p:nvSpPr>
        <p:spPr>
          <a:xfrm>
            <a:off x="0" y="0"/>
            <a:ext cx="404037" cy="382772"/>
          </a:xfrm>
          <a:prstGeom prst="cloud">
            <a:avLst/>
          </a:prstGeom>
          <a:solidFill>
            <a:srgbClr val="0D1321"/>
          </a:solidFill>
          <a:ln>
            <a:noFill/>
          </a:ln>
          <a:effectLst>
            <a:glow rad="101600">
              <a:schemeClr val="bg2">
                <a:lumMod val="90000"/>
                <a:alpha val="6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/>
            <a:r>
              <a:rPr lang="en-IN" sz="1600" dirty="0">
                <a:latin typeface="Anek Tamil Expanded SemiBold" pitchFamily="2" charset="0"/>
                <a:cs typeface="Anek Tamil Expanded SemiBold" pitchFamily="2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5944CF-B86F-5215-6E28-C95A57D8D226}"/>
              </a:ext>
            </a:extLst>
          </p:cNvPr>
          <p:cNvSpPr txBox="1"/>
          <p:nvPr/>
        </p:nvSpPr>
        <p:spPr>
          <a:xfrm>
            <a:off x="3763926" y="0"/>
            <a:ext cx="8257953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மேலும் தொழில்முறை பயிற்சித் திட்டம் ஒன்றையும் தொடங்கவிருந்தார். ஆனாலும்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அவர் *விவிட் ஃபெய்த் இன்ஸ்டாகிராம் பக்கத்தைப் பார்த்துக் கொண்டிருந்தபோது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நற்செய்தி பணிக்கான அழைப்புகள் கொடுக்கப்பட்டிருந்தன. ஆண்ட்ரியா அதற்கு ‘லைக்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’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செய்துவிட்டு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அதன்பிறகு அதைப்பற்றி மறந்துவிட்டார்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தன் அன்றாட வாழ்க்கைக்குத் திரும்பினார். ஆனால் அவரது இதயத்தில் ஒரு விதை விதைக்கப்பட்டிருந்தது.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அதே நேரத்தில்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ருமேனியாவில்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கிளாரா தொடர்ந்து ஜெபித்துக்கொண்டும்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நம்பிக்கையோடும் காத்திருந்தாள்.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சில மாதங்களுக்குப் 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ஆஸ்திரேலியாவில் உள்ள கடற்கரையில் ஆண்ட்ரியா ஓய்வெடுத்துக் கொண்டிருந்தார். அப்போது இன்ஸ்டாகிராமைப் பார்த்துக் கொண்டிருந்தபோது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விவிட்ஃபெய்த் பதிவு ஒன்று மின்னல்போல அவரைத் தாக்கியது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அது ருமேனியாவில் நற்செய்தி பணி செய்வதற்கான ஓர் அறிவிப்பு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குறிப்பாக ஆங்கிலத்தை தாய்மொழியாகக் கொண்ட ஒருவர் தேவைப்படுவதாக அறிவித்திருந்தார்கள்.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அந்த அழைப்பு தனக்கானது தான் என்று உணர்ந்தார்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அவருக்குள் ஒரு பலமான நிச்சயம் ஏற்பட்டு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உடனே செயல்படத் தூண்டியது. ‘இதில் எந்த அர்த்தமும் இல்லை. நான் தயாராக இல்லை. இதற்கு எனக்கு எந்தத் தகுதியோ பயிற்சியோ இல்லை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’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எண்ணினார்.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63624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64A25A-EDD6-B3B3-3420-607C35CBC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51CAAF-0F15-22F3-0771-F41D4EA2D8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08040" y="453655"/>
            <a:ext cx="4784044" cy="622608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F1C0411B-8538-88B3-8654-F11F54EC7036}"/>
              </a:ext>
            </a:extLst>
          </p:cNvPr>
          <p:cNvSpPr/>
          <p:nvPr/>
        </p:nvSpPr>
        <p:spPr>
          <a:xfrm>
            <a:off x="0" y="0"/>
            <a:ext cx="404037" cy="382772"/>
          </a:xfrm>
          <a:prstGeom prst="cloud">
            <a:avLst/>
          </a:prstGeom>
          <a:solidFill>
            <a:srgbClr val="0D1321"/>
          </a:solidFill>
          <a:ln>
            <a:noFill/>
          </a:ln>
          <a:effectLst>
            <a:glow rad="101600">
              <a:schemeClr val="bg2">
                <a:lumMod val="90000"/>
                <a:alpha val="6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/>
            <a:r>
              <a:rPr lang="en-IN" sz="1600" dirty="0">
                <a:latin typeface="Anek Tamil Expanded SemiBold" pitchFamily="2" charset="0"/>
                <a:cs typeface="Anek Tamil Expanded SemiBold" pitchFamily="2" charset="0"/>
              </a:rPr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19E5DF-5A25-26F6-35CD-85C502A7DA33}"/>
              </a:ext>
            </a:extLst>
          </p:cNvPr>
          <p:cNvSpPr txBox="1"/>
          <p:nvPr/>
        </p:nvSpPr>
        <p:spPr>
          <a:xfrm>
            <a:off x="3763926" y="0"/>
            <a:ext cx="8293395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ஆண்ட்ரியாவும் அவரது குடும்பத்தினரும் இரண்டு வாரங்கள் உபவாசித்து ஜெபிக்க முடிவு செய்தனர். தேவன் தம்முடைய விசேஷித்த வழிநடத்துதலைக் காட்டும்படி கேட்டனர். தேவன் தன்னை ருமேனியாவிற்குத்தான் அழைக்கிறார் என்கிற அவரது நம்பிக்கையை இன்னும் ஆழமாகியது. எனவே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அந்தப் பணிக்காக விண்ணப்பித்தார்.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இரண்டு மாதங்கள் கடந்தன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எந்தப் பதிலும் வரவில்லை. ஒரு பெரிய ஆபத்திலிருந்து தப்பித்து விட்டதாக ஆண்ட்ரியா நிம்மதி அடைந்தார். விண்ணப்பித்ததன்மூலம் தன் கடமையைச் செய்துவிட்டதாக நினைத்தார்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ஆனால் யாரும் பதில் அளிக்கவில்லை. ஒரு வேளை இது சரியான நேரம் இல்லை என தேவன் சொல்கிறாரோ என்று நினைத்தாள்.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அவரது விண்ணப்பத்திற்கான ஒரு மின்னஞ்சல் பதில் வந்தது.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பள்ளி நிர்வாகிகள் நேர்காணல் நடத்தினார்கள்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;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அதன்பிறகு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தேவன் மறைமுகமாக வேலை செய்துகொண்டிருப்பதை ஆண்ட்ரியாவால் பார்க்கமுடிந்தது. அவர் எல்லாவற்றையும் கட்டுப்பாட்டில் வைத்திருந்ததையும்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அவளது வாழ்க்கைக்கு அவருடைய திட்டத்தைப் பின்பற்றுவதே சிறந்தது என்பதையும் நம்பினார்.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இருந்தாலும்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தனக்குத் தெரியாத பல விஷயங்களைப்பற்றி இன்னும் கவலைப்பட்டார். புதிய வேலை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வீட்டுக்கடன்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ருமேனியாவில் வாழ்வதற்கான செலவுகள் அந்தப் பாரம் அவரை மிகவும் வாட்டியது.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740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68360B-95C6-9650-4FFF-51869A321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97C04A4-B44C-288D-D33F-4C3D960F0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54830"/>
            <a:ext cx="4167963" cy="6454699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3715991E-405B-6074-228A-DFC7C644FF1B}"/>
              </a:ext>
            </a:extLst>
          </p:cNvPr>
          <p:cNvSpPr/>
          <p:nvPr/>
        </p:nvSpPr>
        <p:spPr>
          <a:xfrm>
            <a:off x="0" y="0"/>
            <a:ext cx="404037" cy="382772"/>
          </a:xfrm>
          <a:prstGeom prst="cloud">
            <a:avLst/>
          </a:prstGeom>
          <a:solidFill>
            <a:srgbClr val="0D1321"/>
          </a:solidFill>
          <a:ln>
            <a:noFill/>
          </a:ln>
          <a:effectLst>
            <a:glow rad="101600">
              <a:schemeClr val="bg2">
                <a:lumMod val="90000"/>
                <a:alpha val="6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/>
            <a:r>
              <a:rPr lang="en-IN" sz="1600" dirty="0">
                <a:latin typeface="Anek Tamil Expanded SemiBold" pitchFamily="2" charset="0"/>
                <a:cs typeface="Anek Tamil Expanded SemiBold" pitchFamily="2" charset="0"/>
              </a:rPr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5CEB54-0C8E-1713-D241-E07192F24037}"/>
              </a:ext>
            </a:extLst>
          </p:cNvPr>
          <p:cNvSpPr txBox="1"/>
          <p:nvPr/>
        </p:nvSpPr>
        <p:spPr>
          <a:xfrm>
            <a:off x="3763926" y="0"/>
            <a:ext cx="8428075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கண்ணீரோடு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அது உண்மையிலேயே தேவனுடைய திட்டம்தானா என்பதற்கு ஓர் அடையாளத்தைக் காட்டுமாறு தேவனிடம் கேட்டார். அதே கணத்தில்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இதற்கு முன்பு உணர்ந்திராத ஒரு சமாதானத்தை உணர்ந்தார்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தேவனே அந்தச் சமாதானத்தைக் கொடுத்திருந்தார். மனித அறிவுக்கு எட்டாத ஓர் அமைதி. இந்தத் தருணமே திருப்புமுனையாக அமைந்தது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அவர் தன் சந்தேகங்கள் அனைத்தையும் விட்டுவிட்டு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தன் வாழ்க்கையிற்கான தேவனுடைய சித்தத்தை ஏற்றுக்கொண்டார்.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ஒரு மாதத்திற்குப் 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ஆண்ட்ரியா ருமேனியாவில் போய் இறங்கினார். அங்குதான் அவரது வாழ்க்கையின் மிகச் சிறந்த அத்தியாயம் தொடங்கியது. “அதுதான் என் வாழ்க்கையின் மிகச்சிறந்த காலம்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இப்பொழுது கூறுகிறார். தேவன் ஒருவர் மூலமாக வேலை செய்வதற்கு அவர் விருப்பமுள்ளவராகவும்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கீழ்ப்படிதல் உள்ளவராகவும்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மகிழ்ச்சி உள்ளவராகவும் இருக்கவேண்டும் என்பதைக் கற்றுக்கொண்டார்.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“தேவன் உங்களை எதையாவது விடச் சொன்னால்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அதற்கு பதிலாக மிகச்சிறந்ததைத் தராமல் இருக்கமாட்டார்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அவர் அடிக்கடி சொல்வதுண்டு.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அவளுடைய ஜெபத்திற்குப் பதில் கிடைத்திருந்தது. ஒரு குழந்தையின் விசுவாசம்கூட உலகம் முழுவதும் உள்ள இதயங்களை அசைக்கமுடியும் என்பதற்கான ஒரு நினைவூட்டலாக இந்தச் சம்பவம் உள்ளது. 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890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EF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761AD7-57CE-11C1-85E3-A8D153086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F0747C8-C58C-EE45-13D5-E48D0EA6C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591" y="445927"/>
            <a:ext cx="5585637" cy="5966144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" name="Cloud 1">
            <a:extLst>
              <a:ext uri="{FF2B5EF4-FFF2-40B4-BE49-F238E27FC236}">
                <a16:creationId xmlns:a16="http://schemas.microsoft.com/office/drawing/2014/main" id="{BA4FE2F5-2460-2F83-7E95-89ECF186A8A9}"/>
              </a:ext>
            </a:extLst>
          </p:cNvPr>
          <p:cNvSpPr/>
          <p:nvPr/>
        </p:nvSpPr>
        <p:spPr>
          <a:xfrm>
            <a:off x="0" y="0"/>
            <a:ext cx="404037" cy="382772"/>
          </a:xfrm>
          <a:prstGeom prst="cloud">
            <a:avLst/>
          </a:prstGeom>
          <a:solidFill>
            <a:srgbClr val="0D1321"/>
          </a:solidFill>
          <a:ln>
            <a:noFill/>
          </a:ln>
          <a:effectLst>
            <a:glow rad="101600">
              <a:schemeClr val="bg2">
                <a:lumMod val="90000"/>
                <a:alpha val="6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rtlCol="0" anchor="ctr"/>
          <a:lstStyle/>
          <a:p>
            <a:pPr algn="ctr"/>
            <a:r>
              <a:rPr lang="en-IN" sz="1600" dirty="0">
                <a:latin typeface="Anek Tamil Expanded SemiBold" pitchFamily="2" charset="0"/>
                <a:cs typeface="Anek Tamil Expanded SemiBold" pitchFamily="2" charset="0"/>
              </a:rPr>
              <a:t>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C9F334-081B-8032-AFEC-7D17EDB5DB9A}"/>
              </a:ext>
            </a:extLst>
          </p:cNvPr>
          <p:cNvSpPr txBox="1"/>
          <p:nvPr/>
        </p:nvSpPr>
        <p:spPr>
          <a:xfrm>
            <a:off x="5167423" y="74235"/>
            <a:ext cx="6918252" cy="6709529"/>
          </a:xfrm>
          <a:prstGeom prst="rect">
            <a:avLst/>
          </a:prstGeom>
          <a:solidFill>
            <a:srgbClr val="B0BCC8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உங்கள் வயது என்னவாக இருந்தாலும்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தேவன் உண்மையாகவே உங்கள் ஜெபங்களைக் கேட்கிறார் என்பதை உறுதியாக அறிந்துகொள்ளவும்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சிறுபிள்ளைகள் தேவன்மீது விசுவாசம் வைப்பதை வலுப்படுத்தவும் இது ஒரு   சிறந்த சான்றாகும்.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ஆண்ட்ரியாவைப் பொறுத்தவரை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இது தேவனைப் பின்பற்றுவதற்கான அர்ப்பணிப்புமிக்க ஒரு சம்பவமாக இருந்தது. தேவன் எப்போதும் நம் வாழ்க்கையில் சிறந்தவற்றையே கொடுக்கிறார். நாம் அவருடைய திட்டங்களைப் பின்பற்றவேண்டும்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ஏனென்றால் ஆண்ட்ரியா  சொல்வதுபோல்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“தேவன் நம்மை விட எல்லாவற்றையும் நன்றாக அறிந்தவர்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*விவிட்ஃபெய்த் என்பது செவந்த்- டே அட்வென்டிஸ்ட் சபையின் ஒரு சேவையாகும். இது அட்வென்டிஸ்ட் தன்னார்வ சேவை உட்பட பல சேவை வாய்ப்புகளுடன் மக்களை இணைக்கிற ஒரு ஆன்லைன் தளமாகும். 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vividfaith.com. 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 இணையதளத்தில் காலியாக உள்ள பயணியிடங்களைக் கண்டறிய அல்லது விளம்பரப்படுத்த இதைப் பயன்படுத்தலாம்.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848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664</Words>
  <Application>Microsoft Office PowerPoint</Application>
  <PresentationFormat>Panorámica</PresentationFormat>
  <Paragraphs>30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5" baseType="lpstr">
      <vt:lpstr>Anek Tamil</vt:lpstr>
      <vt:lpstr>Anek Tamil Expanded ExtraBold</vt:lpstr>
      <vt:lpstr>Anek Tamil Expanded Medium</vt:lpstr>
      <vt:lpstr>Anek Tamil Expanded SemiBold</vt:lpstr>
      <vt:lpstr>Arial</vt:lpstr>
      <vt:lpstr>Calibri</vt:lpstr>
      <vt:lpstr>Calibri Light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SDA</dc:creator>
  <cp:lastModifiedBy>Sergio</cp:lastModifiedBy>
  <cp:revision>14</cp:revision>
  <dcterms:created xsi:type="dcterms:W3CDTF">2026-09-24T09:13:48Z</dcterms:created>
  <dcterms:modified xsi:type="dcterms:W3CDTF">2026-09-24T13:33:08Z</dcterms:modified>
</cp:coreProperties>
</file>