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D2C5"/>
    <a:srgbClr val="2F3E46"/>
    <a:srgbClr val="52796F"/>
    <a:srgbClr val="354F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E8811-2251-7E6A-55B7-86B0683CEC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B0D6F8-2D47-8919-0255-4B33EA5856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6D70F2-5482-9BEF-C94F-A75EDDD96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1292-ED7D-4102-9978-DF0D6181D746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CF122-CC28-7325-A409-4F781AAE5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5F0D0-A07D-115D-36A7-89DCC8DE9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64231-7476-4E99-92DF-2DC1B6596239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3801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96C09-2E96-F286-0E84-CCCE883D4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FDA8B-D0D8-DF9A-9B78-5B16FCA9E1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427F4-4DBB-D2BA-8E83-4CD96517F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1292-ED7D-4102-9978-DF0D6181D746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24D7E-6A11-AA46-C2AA-E7D6CE821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86D854-6241-A0CA-2C9C-E480B26A6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64231-7476-4E99-92DF-2DC1B6596239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4037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01E30-8FD1-78DB-C6AB-F4AF1B5D5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7C0813-7831-A21A-DC06-F3B6AC554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3CC2A8-1014-0F27-4E56-402A0186D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1292-ED7D-4102-9978-DF0D6181D746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5F9EA-F6E7-4878-B243-9FF0F72E9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E8C9C-BC25-7497-1E50-8E41AB00B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64231-7476-4E99-92DF-2DC1B6596239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0972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A3744-0717-89DB-D54F-2BEF60CD3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A7114-00A9-7777-19D2-8B098A2279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8DD501-E665-913B-1399-4933E8B9C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9244FC-8B29-2563-6267-2E95BCFA3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1292-ED7D-4102-9978-DF0D6181D746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59EFB-A6DE-0ECB-735B-CE3B64240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46CE7C-1BB9-D9EC-7428-AA4AFCE93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64231-7476-4E99-92DF-2DC1B6596239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627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7031C-46B0-CC34-BE2D-1679D3F62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18E63F-6C5E-E0C4-1E70-3650677E4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9A0E1F-494B-2096-EDC4-A5CDE7C907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6E22E0-1450-E02E-C185-14406E3E44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3C8C49-B869-9609-D3CD-080B9B3E9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9249AD-9FF4-0C15-E06E-005633BD2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1292-ED7D-4102-9978-DF0D6181D746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F389AF-3427-3011-DEDB-1D44DBC4F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E53266-C9CF-1E8D-DA28-2D1BD8482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64231-7476-4E99-92DF-2DC1B6596239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8663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FF189-40A8-620A-8799-1602E8C9B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FC7A66-598F-38A4-981D-5F956D8FD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1292-ED7D-4102-9978-DF0D6181D746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6E3BF8-CD9B-2FAA-1D9B-560F43F79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C224F9-38F4-562E-E6F3-95007F359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64231-7476-4E99-92DF-2DC1B6596239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6420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991603-40F0-0E8B-0E87-F17ABC01A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1292-ED7D-4102-9978-DF0D6181D746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135DC4-0A01-C7CC-49DB-94FCC68F0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841FC-2B10-3E30-E3D2-DC26E8EDD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64231-7476-4E99-92DF-2DC1B6596239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4981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2F8B1-4B7F-CA1F-D934-6C195CCFB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B20DB-C7A8-C959-9783-9FB08D858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0B3D42-6F68-F64A-0B8E-1AED01495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9ADF67-E4DB-76F7-A23F-C391FB535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1292-ED7D-4102-9978-DF0D6181D746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9C62B0-5D95-FCB5-E1F8-4AB521F5E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6D2E61-0A75-AE12-7B10-573F2D8D7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64231-7476-4E99-92DF-2DC1B6596239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6546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159D4-22A5-9C72-490D-0976C08B8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7CEC67-CFC2-FD94-A2B5-E455B9B6D7E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8D6D88-394F-4391-9058-B6F80A14DD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BB7219-8C1B-3BB3-0FE9-DA49876B3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1292-ED7D-4102-9978-DF0D6181D746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D3A0A2-9BE7-767B-F2D5-EA62EC346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9FDF7C-C83A-F581-7F5A-E071F4145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64231-7476-4E99-92DF-2DC1B6596239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9847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B644C-B809-2EAE-2988-853AB2F43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072375-D8BA-D3A1-1251-12A4FD64D4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F14C1-4D98-648D-9AD7-C82A372E6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1292-ED7D-4102-9978-DF0D6181D746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B35FD-F196-BE73-E63E-9778B9B8A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FDCBBB-F348-F4B7-A617-F091E3452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64231-7476-4E99-92DF-2DC1B6596239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0825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C230E7-A55A-58EF-722A-CD1E59E70E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EFD381-8086-FA99-5EE7-131010B3E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73480-C954-469A-00D0-958A84404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1292-ED7D-4102-9978-DF0D6181D746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B81E1-A962-1E94-E622-7E362AD1D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D31B5-0582-C1FD-737B-57E3BE681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64231-7476-4E99-92DF-2DC1B6596239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8136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C45925-3CC8-EBA7-8935-B633B4BF8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7C9F4-138E-111A-42E3-FC80B40266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F6AF76-DEB9-A2DF-6C6C-6AD00E0E11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9E1292-ED7D-4102-9978-DF0D6181D746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C7DBD-A052-9BE9-8A0F-22C3B0555F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EF4C2-6CAC-8602-0A55-85CBE35BF6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A64231-7476-4E99-92DF-2DC1B6596239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6008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D2C5">
            <a:alpha val="3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8A1BC8-42EC-BBC6-7D65-A25E403022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59217" y="1344267"/>
            <a:ext cx="4679670" cy="4495032"/>
          </a:xfrm>
          <a:prstGeom prst="teardrop">
            <a:avLst>
              <a:gd name="adj" fmla="val 83037"/>
            </a:avLst>
          </a:prstGeom>
          <a:gradFill flip="none" rotWithShape="1">
            <a:gsLst>
              <a:gs pos="0">
                <a:srgbClr val="CAD2C5"/>
              </a:gs>
              <a:gs pos="46000">
                <a:srgbClr val="2F3E46"/>
              </a:gs>
              <a:gs pos="100000">
                <a:srgbClr val="354F52"/>
              </a:gs>
            </a:gsLst>
            <a:path path="rect">
              <a:fillToRect l="100000" t="100000"/>
            </a:path>
            <a:tileRect r="-100000" b="-100000"/>
          </a:gradFill>
          <a:effectLst>
            <a:outerShdw blurRad="101600" dist="889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Flowchart: Document 5">
            <a:extLst>
              <a:ext uri="{FF2B5EF4-FFF2-40B4-BE49-F238E27FC236}">
                <a16:creationId xmlns:a16="http://schemas.microsoft.com/office/drawing/2014/main" id="{B8DA9D05-D987-9DB6-DB20-38593BE8651C}"/>
              </a:ext>
            </a:extLst>
          </p:cNvPr>
          <p:cNvSpPr/>
          <p:nvPr/>
        </p:nvSpPr>
        <p:spPr>
          <a:xfrm>
            <a:off x="0" y="0"/>
            <a:ext cx="12192000" cy="942753"/>
          </a:xfrm>
          <a:prstGeom prst="flowChartDocument">
            <a:avLst/>
          </a:prstGeom>
          <a:gradFill>
            <a:gsLst>
              <a:gs pos="0">
                <a:srgbClr val="2F3E46"/>
              </a:gs>
              <a:gs pos="46000">
                <a:srgbClr val="32474C"/>
              </a:gs>
              <a:gs pos="93000">
                <a:srgbClr val="52796F"/>
              </a:gs>
            </a:gsLst>
            <a:lin ang="5400000" scaled="1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a-IN" sz="2000" dirty="0">
                <a:effectLst>
                  <a:glow rad="101600">
                    <a:srgbClr val="2F3E46">
                      <a:alpha val="60000"/>
                    </a:srgbClr>
                  </a:glow>
                </a:effectLst>
                <a:latin typeface="Anek Tamil Expanded ExtraBold" pitchFamily="2" charset="0"/>
                <a:cs typeface="Anek Tamil Expanded ExtraBold" pitchFamily="2" charset="0"/>
              </a:rPr>
              <a:t>எனக்கு சத்தியத்தைக் காட்டும்</a:t>
            </a:r>
            <a:endParaRPr lang="en-IN" sz="2000" dirty="0">
              <a:effectLst>
                <a:glow rad="101600">
                  <a:srgbClr val="2F3E46">
                    <a:alpha val="60000"/>
                  </a:srgbClr>
                </a:glow>
              </a:effectLst>
              <a:latin typeface="Anek Tamil Expanded ExtraBold" pitchFamily="2" charset="0"/>
              <a:cs typeface="Anek Tamil Expanded ExtraBold" pitchFamily="2" charset="0"/>
            </a:endParaRPr>
          </a:p>
        </p:txBody>
      </p:sp>
      <p:sp>
        <p:nvSpPr>
          <p:cNvPr id="7" name="Flowchart: Document 6">
            <a:extLst>
              <a:ext uri="{FF2B5EF4-FFF2-40B4-BE49-F238E27FC236}">
                <a16:creationId xmlns:a16="http://schemas.microsoft.com/office/drawing/2014/main" id="{73FAEC27-9E53-595F-8C6E-21CC1AD5731D}"/>
              </a:ext>
            </a:extLst>
          </p:cNvPr>
          <p:cNvSpPr/>
          <p:nvPr/>
        </p:nvSpPr>
        <p:spPr>
          <a:xfrm>
            <a:off x="6939518" y="1711341"/>
            <a:ext cx="4593265" cy="3959358"/>
          </a:xfrm>
          <a:prstGeom prst="flowChartDocument">
            <a:avLst/>
          </a:prstGeom>
          <a:solidFill>
            <a:srgbClr val="2F3E46"/>
          </a:solidFill>
          <a:ln>
            <a:noFill/>
          </a:ln>
          <a:effectLst>
            <a:glow rad="228600">
              <a:srgbClr val="2F3E46">
                <a:alpha val="40000"/>
              </a:srgbClr>
            </a:glow>
            <a:outerShdw blurRad="107950" dist="1143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a-IN" dirty="0">
                <a:latin typeface="Anek Tamil Expanded Medium" pitchFamily="2" charset="0"/>
                <a:cs typeface="Anek Tamil Expanded Medium" pitchFamily="2" charset="0"/>
              </a:rPr>
              <a:t>அக்டோபர் 31</a:t>
            </a:r>
            <a:r>
              <a:rPr lang="en-US" dirty="0">
                <a:latin typeface="Anek Tamil Expanded Medium" pitchFamily="2" charset="0"/>
                <a:cs typeface="Anek Tamil Expanded Medium" pitchFamily="2" charset="0"/>
              </a:rPr>
              <a:t>, </a:t>
            </a:r>
            <a:r>
              <a:rPr lang="ta-IN" dirty="0">
                <a:latin typeface="Anek Tamil Expanded Medium" pitchFamily="2" charset="0"/>
                <a:cs typeface="Anek Tamil Expanded Medium" pitchFamily="2" charset="0"/>
              </a:rPr>
              <a:t>வாரம் 5</a:t>
            </a:r>
            <a:endParaRPr lang="en-IN" dirty="0">
              <a:latin typeface="Anek Tamil Expanded Medium" pitchFamily="2" charset="0"/>
              <a:cs typeface="Anek Tamil Expanded Medium" pitchFamily="2" charset="0"/>
            </a:endParaRPr>
          </a:p>
          <a:p>
            <a:pPr algn="ctr"/>
            <a:endParaRPr lang="en-IN" dirty="0">
              <a:effectLst>
                <a:glow rad="101600">
                  <a:srgbClr val="52796F">
                    <a:alpha val="60000"/>
                  </a:srgbClr>
                </a:glow>
              </a:effectLst>
            </a:endParaRPr>
          </a:p>
          <a:p>
            <a:pPr algn="ctr"/>
            <a:endParaRPr lang="en-IN" dirty="0">
              <a:effectLst>
                <a:glow rad="101600">
                  <a:srgbClr val="52796F">
                    <a:alpha val="60000"/>
                  </a:srgbClr>
                </a:glow>
              </a:effectLst>
            </a:endParaRPr>
          </a:p>
          <a:p>
            <a:pPr algn="ctr"/>
            <a:endParaRPr lang="en-IN" dirty="0">
              <a:effectLst>
                <a:glow rad="101600">
                  <a:srgbClr val="52796F">
                    <a:alpha val="60000"/>
                  </a:srgbClr>
                </a:glow>
              </a:effectLst>
            </a:endParaRPr>
          </a:p>
          <a:p>
            <a:pPr algn="ctr"/>
            <a:endParaRPr lang="en-IN" dirty="0">
              <a:effectLst>
                <a:glow rad="101600">
                  <a:srgbClr val="52796F">
                    <a:alpha val="60000"/>
                  </a:srgbClr>
                </a:glow>
              </a:effectLst>
            </a:endParaRPr>
          </a:p>
          <a:p>
            <a:pPr algn="ctr"/>
            <a:endParaRPr lang="en-IN" dirty="0">
              <a:effectLst>
                <a:glow rad="101600">
                  <a:srgbClr val="52796F">
                    <a:alpha val="60000"/>
                  </a:srgbClr>
                </a:glow>
              </a:effectLst>
            </a:endParaRPr>
          </a:p>
          <a:p>
            <a:pPr algn="ctr"/>
            <a:r>
              <a:rPr lang="ta-IN" sz="20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nek Tamil Expanded ExtraBold" pitchFamily="2" charset="0"/>
                <a:cs typeface="Anek Tamil Expanded ExtraBold" pitchFamily="2" charset="0"/>
              </a:rPr>
              <a:t>குரோஷியா</a:t>
            </a:r>
            <a:endParaRPr lang="en-IN" sz="2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Anek Tamil Expanded ExtraBold" pitchFamily="2" charset="0"/>
              <a:cs typeface="Anek Tamil Expanded ExtraBold" pitchFamily="2" charset="0"/>
            </a:endParaRPr>
          </a:p>
          <a:p>
            <a:pPr algn="ctr"/>
            <a:endParaRPr lang="en-IN" dirty="0">
              <a:effectLst>
                <a:glow rad="101600">
                  <a:srgbClr val="52796F">
                    <a:alpha val="60000"/>
                  </a:srgbClr>
                </a:glow>
              </a:effectLst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C58CC10-9E25-08FD-9FE4-9E1420C3853F}"/>
              </a:ext>
            </a:extLst>
          </p:cNvPr>
          <p:cNvSpPr/>
          <p:nvPr/>
        </p:nvSpPr>
        <p:spPr>
          <a:xfrm>
            <a:off x="2587257" y="5839299"/>
            <a:ext cx="2076893" cy="579849"/>
          </a:xfrm>
          <a:custGeom>
            <a:avLst/>
            <a:gdLst>
              <a:gd name="csX0" fmla="*/ 1460316 w 2076893"/>
              <a:gd name="csY0" fmla="*/ 434 h 579849"/>
              <a:gd name="csX1" fmla="*/ 2076893 w 2076893"/>
              <a:gd name="csY1" fmla="*/ 31343 h 579849"/>
              <a:gd name="csX2" fmla="*/ 2076893 w 2076893"/>
              <a:gd name="csY2" fmla="*/ 579849 h 579849"/>
              <a:gd name="csX3" fmla="*/ 0 w 2076893"/>
              <a:gd name="csY3" fmla="*/ 579849 h 579849"/>
              <a:gd name="csX4" fmla="*/ 0 w 2076893"/>
              <a:gd name="csY4" fmla="*/ 108839 h 579849"/>
              <a:gd name="csX5" fmla="*/ 1460316 w 2076893"/>
              <a:gd name="csY5" fmla="*/ 434 h 5798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076893" h="579849">
                <a:moveTo>
                  <a:pt x="1460316" y="434"/>
                </a:moveTo>
                <a:cubicBezTo>
                  <a:pt x="1622573" y="-2051"/>
                  <a:pt x="1817281" y="5851"/>
                  <a:pt x="2076893" y="31343"/>
                </a:cubicBezTo>
                <a:lnTo>
                  <a:pt x="2076893" y="579849"/>
                </a:lnTo>
                <a:lnTo>
                  <a:pt x="0" y="579849"/>
                </a:lnTo>
                <a:lnTo>
                  <a:pt x="0" y="108839"/>
                </a:lnTo>
                <a:cubicBezTo>
                  <a:pt x="778835" y="108839"/>
                  <a:pt x="973543" y="7891"/>
                  <a:pt x="1460316" y="434"/>
                </a:cubicBezTo>
                <a:close/>
              </a:path>
            </a:pathLst>
          </a:custGeom>
          <a:solidFill>
            <a:srgbClr val="2F3E4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ta-IN" sz="2000" dirty="0">
                <a:effectLst>
                  <a:glow rad="101600">
                    <a:srgbClr val="2F3E46">
                      <a:alpha val="60000"/>
                    </a:srgbClr>
                  </a:glow>
                </a:effectLst>
                <a:latin typeface="Anek Tamil Expanded ExtraBold" pitchFamily="2" charset="0"/>
                <a:cs typeface="Anek Tamil Expanded ExtraBold" pitchFamily="2" charset="0"/>
              </a:rPr>
              <a:t>நிகா</a:t>
            </a:r>
            <a:endParaRPr lang="en-IN" sz="2000" dirty="0">
              <a:effectLst>
                <a:glow rad="101600">
                  <a:srgbClr val="2F3E46">
                    <a:alpha val="60000"/>
                  </a:srgbClr>
                </a:glow>
              </a:effectLst>
              <a:latin typeface="Anek Tamil Expanded ExtraBold" pitchFamily="2" charset="0"/>
              <a:cs typeface="Anek Tamil Expanded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22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D2C5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>
            <a:extLst>
              <a:ext uri="{FF2B5EF4-FFF2-40B4-BE49-F238E27FC236}">
                <a16:creationId xmlns:a16="http://schemas.microsoft.com/office/drawing/2014/main" id="{AC184404-20E9-2C0C-93D7-F2AFF2B99AE6}"/>
              </a:ext>
            </a:extLst>
          </p:cNvPr>
          <p:cNvSpPr/>
          <p:nvPr/>
        </p:nvSpPr>
        <p:spPr>
          <a:xfrm>
            <a:off x="0" y="0"/>
            <a:ext cx="474921" cy="432391"/>
          </a:xfrm>
          <a:prstGeom prst="flowChartDocument">
            <a:avLst/>
          </a:prstGeom>
          <a:solidFill>
            <a:srgbClr val="2F3E4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latin typeface="Anek Tamil Expanded ExtraBold" pitchFamily="2" charset="0"/>
                <a:cs typeface="Anek Tamil Expanded ExtraBold" pitchFamily="2" charset="0"/>
              </a:rPr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055676-AAB7-E3B1-B762-C933321CE32A}"/>
              </a:ext>
            </a:extLst>
          </p:cNvPr>
          <p:cNvSpPr txBox="1"/>
          <p:nvPr/>
        </p:nvSpPr>
        <p:spPr>
          <a:xfrm>
            <a:off x="4153786" y="74235"/>
            <a:ext cx="7853917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வாரநாட்களின் பிற்பகல் வேளைகளில்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சாகிரேப் நகரில் அமைந்துள்ள சபை நூலகம் ஒன்றில் கூடுகிற மாணவர்கள் சந்தோஷமாக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கவனச்சிதறலில்லாமல் கற்றுக்கொள்கிறார்கள். அந்த இடம் பிரிலாஸ் பள்ளி என்று அழைக்கப்படுகிறது. அங்கிருந்த ஒரு சிறுபிள்ளைக்கு வீட்டுப் பாடங்களைச் செய்ய நிகா உதவுகிறார். பிறகு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“நாம் ஜெபிக்கலாமா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?”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அன்பாகக் கேட்கிறார்.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ஒவ்வொரு வாரமும் பன்னிரண்டு மாணவர்கள் வரை அங்கு கூடுகிறார்கள்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நிகா அவர்களுக்கு ஓர் ஆசிரியையாக மட்டும் இருக்கவில்லை. மாணவர்கள் சொல்வதை பொறுமையாகக் கேட்கிறார்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ஊக்கப்படுத்துகிறார்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அந்தச் சிறுவர்களின் இருதயங்களை தேவனை நோக்கி வழிநடத்துகிறார்.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ஒருநாள்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ஒரு மாணவரின் தாயார் எதிர்பாராத விதமாக மருத்துவமனையில் அனுமதிக்கப்பட்டார். அங்கிருந்த சிறுவர்கள் மிகவும் கவலையடைந்தனர். “அவருக்காக நாம் ஜெபிப்போம்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நிகா கூறினார். அவர்களும் ஜெபித்தார்கள். அதன் பிறகு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அந்தத் தாய் விரைவில் குணமடைந்தார். அங்குள்ள அன்பான சூழலைக் கண்டு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மகிழ்ச்சியடைந்த இன்னொரு பிள்ளை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“நான் வளர்ந்த பிறகு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இங்கே வேலை செய்ய விரும்புகிறேன்!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சொன்னது.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7D4F96-4119-93EC-9C4E-5E34EF423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83" y="333153"/>
            <a:ext cx="4414479" cy="6103090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228329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D2C5">
            <a:alpha val="4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165BBB-52AE-FC55-4B0B-39B02092F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>
            <a:extLst>
              <a:ext uri="{FF2B5EF4-FFF2-40B4-BE49-F238E27FC236}">
                <a16:creationId xmlns:a16="http://schemas.microsoft.com/office/drawing/2014/main" id="{39F4FC6B-683C-28FC-47B1-0EF668E957B5}"/>
              </a:ext>
            </a:extLst>
          </p:cNvPr>
          <p:cNvSpPr/>
          <p:nvPr/>
        </p:nvSpPr>
        <p:spPr>
          <a:xfrm>
            <a:off x="0" y="0"/>
            <a:ext cx="474921" cy="432391"/>
          </a:xfrm>
          <a:prstGeom prst="flowChartDocument">
            <a:avLst/>
          </a:prstGeom>
          <a:solidFill>
            <a:srgbClr val="2F3E4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latin typeface="Anek Tamil Expanded ExtraBold" pitchFamily="2" charset="0"/>
                <a:cs typeface="Anek Tamil Expanded ExtraBold" pitchFamily="2" charset="0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12DADE-0590-6EA5-4F29-B742B23F3C1F}"/>
              </a:ext>
            </a:extLst>
          </p:cNvPr>
          <p:cNvSpPr txBox="1"/>
          <p:nvPr/>
        </p:nvSpPr>
        <p:spPr>
          <a:xfrm>
            <a:off x="4153786" y="74235"/>
            <a:ext cx="7853917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இதுபோன்ற தருணங்கள் நிகாவை அதிகம் ஊக்குவிக்கின்றன. “நான் மிகவும் மனநிறைவோடும்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இயேசுவுக்கு மிக நெருக்கமாகவும் உணர்கிறேன். பரிசுத்த ஆவியானவர் என்னை வழிநடத்துகிறார் என்பதை நான் அறிவேன்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கூறுகிறார்.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ஆனால் ஒரு சில ஆண்டுகளுக்கு முன்பு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அவர் வாழ்ந்த வாழ்க்கையோ முற்றிலும் விதியாசமாக இருந்தது.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குரோஷியாவிலுள்ள பெரும்பாலான மக்களைப்போல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அந்த நாட்டின் பாரம்பரிய மதத்திலேயே நிகா வளர்ந்தார். ஆனால்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தன்னுடைய வாலிப பருபவத்தில்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அதைவிட மேலான ஒன்றைத் தேட ஆரம்பித்தார். அவரது ஆன்மீக ஆர்வம் அவரை நவீனயுக போதனைகளுக்குள் வழிநடத்தியது. மறுபிறவிபற்றிய கருத்துக்களை ஆராய்வதற்காகவும்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விரிவான சடங்குகளில் பங்கேற்பதற்காகவும் இந்தியாவுக்குக்கூட அவர் பயணம் செய்தார்.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“ஆனால் அதனாலும் பயனில்லை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எதுவும் மாறவில்லை. நான் பிரார்த்தனை செய்தேன்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ஆனால் எல்லாமே அப்படியேதான் இருந்தது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அந்த அனுபவத்தைப் பற்றி நினைவுகூருகிறார்.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அங்கு காணப்பட்ட முரண்பாடுகள்தாம் அவருக்கு மிகப்பெரிய தடங்கலாக இருந்தன. “அவர்கள் நல்ல விஷயங்களைப்பற்றிப் பேசினார்கள்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ஆனால் அவர்கள் அதன்படி வாழவில்லை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அவர் கூறுகிறார்.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09032C-3B88-52B0-496F-84877FF933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8050" y="588335"/>
            <a:ext cx="4644807" cy="6067646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552908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D2C5">
            <a:alpha val="4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C4B50B-5DD8-D232-4197-86FCF5CA0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>
            <a:extLst>
              <a:ext uri="{FF2B5EF4-FFF2-40B4-BE49-F238E27FC236}">
                <a16:creationId xmlns:a16="http://schemas.microsoft.com/office/drawing/2014/main" id="{02603D6A-8A3C-33E0-B50D-0AEDAFE75048}"/>
              </a:ext>
            </a:extLst>
          </p:cNvPr>
          <p:cNvSpPr/>
          <p:nvPr/>
        </p:nvSpPr>
        <p:spPr>
          <a:xfrm>
            <a:off x="0" y="0"/>
            <a:ext cx="474921" cy="432391"/>
          </a:xfrm>
          <a:prstGeom prst="flowChartDocument">
            <a:avLst/>
          </a:prstGeom>
          <a:solidFill>
            <a:srgbClr val="2F3E4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latin typeface="Anek Tamil Expanded ExtraBold" pitchFamily="2" charset="0"/>
                <a:cs typeface="Anek Tamil Expanded ExtraBold" pitchFamily="2" charset="0"/>
              </a:rPr>
              <a:t>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6442A2-FBFC-A9F7-BF7A-85AFB89441C6}"/>
              </a:ext>
            </a:extLst>
          </p:cNvPr>
          <p:cNvSpPr txBox="1"/>
          <p:nvPr/>
        </p:nvSpPr>
        <p:spPr>
          <a:xfrm>
            <a:off x="4153786" y="74235"/>
            <a:ext cx="7853917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ஏமாற்றமும் ஆவிக்குரியரீதியில் கலக்கமும் அடைந்த நிகா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தனிமையுணர்வோடும்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வாழ்க்கையில் அர்த்தமே இல்லை என்கிற நினைவோடும் குரோஷியாவிற்குத் திரும்பினார். பிறகு ஒரு நாள்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வயதான ஒரு பெண்மணியைச் சந்தித்தார். அவர் நிகாவை ஆலயத்திற்கு வரும்படி அழைத்தார்.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அங்கே ஒரு வேதாகமத்தைக் கொடுத்தார்கள்.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அதை வாசிக்கத் தொடங்கியபோது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ஓய்வுநாள் சம்பந்தப்பட்ட விஷயம் அவருடைய கவனத்தை ஈர்த்தன. அது வேதவசனங்களில் தெளிவாகக் குறிப்பிடப்பட்டிருந்ததைக் கவனித்தார்.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“நீங்கள் ஏன் சனிக்கிழமைகளில் ஆலயத்திற்குச் செல்வதில்லை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?”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போதகரிடம் கேட்டார்.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“அது முக்கியமல்ல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அந்த நாள் சாதாரண ஒரு நாள்தான்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அவர் பதிலளித்தார்.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ஆனால் தான் கண்டுகொண்ட விஷயத்தை நிகாவால் புறக்கணிக்க முடியவில்லை. 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‘எனக்குச் சத்தியத்தைக் காண்பியும்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’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ஜெபிக்கத் தொடங்கினார்.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இணையத்தில் தேடிக்கொண்டிருந்தபோது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ஒரு யூடியூப் பக்கத்தை நிகா பார்த்தார். அதில் மறுபிறப்பு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சிருஷ்டிப்பு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வேதவசனங்களின் நம்பகத்தன்மை போன்று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ஒரு காலத்தில் தனக்கு விடைகிடைக்காமல் இருந்த விஷயங்களைப்பற்றிச் சொல்லப்பட்டிருந்தது. 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01129F-448A-BAE1-C3A4-21D772DA45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013" y="815163"/>
            <a:ext cx="4484681" cy="5532474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900672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D2C5">
            <a:alpha val="4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A9A289-8565-A523-9999-C79C8C30C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>
            <a:extLst>
              <a:ext uri="{FF2B5EF4-FFF2-40B4-BE49-F238E27FC236}">
                <a16:creationId xmlns:a16="http://schemas.microsoft.com/office/drawing/2014/main" id="{A9C9BF7E-6819-22CF-BE65-24A0EF865085}"/>
              </a:ext>
            </a:extLst>
          </p:cNvPr>
          <p:cNvSpPr/>
          <p:nvPr/>
        </p:nvSpPr>
        <p:spPr>
          <a:xfrm>
            <a:off x="0" y="0"/>
            <a:ext cx="474921" cy="432391"/>
          </a:xfrm>
          <a:prstGeom prst="flowChartDocument">
            <a:avLst/>
          </a:prstGeom>
          <a:solidFill>
            <a:srgbClr val="2F3E4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latin typeface="Anek Tamil Expanded ExtraBold" pitchFamily="2" charset="0"/>
                <a:cs typeface="Anek Tamil Expanded ExtraBold" pitchFamily="2" charset="0"/>
              </a:rPr>
              <a:t>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5BA235-37C1-E810-C21D-4998D223A1AB}"/>
              </a:ext>
            </a:extLst>
          </p:cNvPr>
          <p:cNvSpPr txBox="1"/>
          <p:nvPr/>
        </p:nvSpPr>
        <p:spPr>
          <a:xfrm>
            <a:off x="4160874" y="52970"/>
            <a:ext cx="7853917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அதில் காட்டப்பட்ட விளக்கக்காட்சிகள் அவருக்கு மிகவும் அர்த்தமுள்ளவையாக இருந்தன. அதைப் பேசியவர் ஒரு செவந்த்-டே அட்வென்டிஸ்ட் என்றும்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அவர் விரைவில் உள்ளூர் அட்வென்டிஸ்ட் சபை ஒன்றில் பேச உள்ளார் என்றும் நிகா அறிந்துகொண்டார். அதில் கலந்துகொள்ள முடிவு செய்தார்.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அங்கேயும்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அவர் கேட்ட விஷயங்கள் அவரது மனதில் ஆழமாகப் பதிந்தன.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அதற்கும் மேலாக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அங்கிருந்த மக்கள் அவரை அன்புடன் வரவேற்றனர். குறிப்பாக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அந்தச் சபையின் நூலகரான மிலேட்டா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“கண்டுகொண்டேன் வேதாகம அஞ்சல் பள்ளியில் சேர விருப்பமா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அவரிடம் கேட்டார்.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“நான் பாடங்களை வீட்டில் இருந்தே படிக்கிறேன்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நாம் வாரத்திற்கு ஒருமுறை கூடி ஆராய்ச்சி செய்யலாம்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என்றார் நிகா.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நிகாவுக்கு எலன் ஒய்ட்டின் புத்தகங்களை மிலேட்டா அறிமுகப்படுத்தினார். நிகாவும் அவற்றை ஆர்வத்துடன் வாசித்தார். சத்தியமானது தெளிவாகவும்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வேதாகமத்தின் அடிப்படையிலும்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முரண்பாடுகள் இல்லாமலும் அவருக்கு வெளிப்படத் தொடங்கியது.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ஓய்வுநாளைக் கடைப்பிடிக்கவேண்டும் என்று மனதிற்குள் உறுதியாக உணர்ந்தார். அதற்காக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ஓய்வுநாளில் வேலை ஏதும் இல்லாமல் இருப்பதற்காக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தனது வேலையை விட்டுவிட்டு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ஒரு இரவு நேரக் காவலராக ஒரு வேலையில் சேர்ந்தார். 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09B107-9E7E-E65A-DDF4-5692C5471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829340"/>
            <a:ext cx="4579088" cy="5759301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652992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D2C5">
            <a:alpha val="4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BCF0CE-9A9E-A93F-C8AC-B2B198A86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FD825F-1C55-8EDE-7D3E-390880645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237" y="501128"/>
            <a:ext cx="4770476" cy="6059159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Flowchart: Document 1">
            <a:extLst>
              <a:ext uri="{FF2B5EF4-FFF2-40B4-BE49-F238E27FC236}">
                <a16:creationId xmlns:a16="http://schemas.microsoft.com/office/drawing/2014/main" id="{BE40CDD1-4607-C363-E3AB-2E8233B0DC29}"/>
              </a:ext>
            </a:extLst>
          </p:cNvPr>
          <p:cNvSpPr/>
          <p:nvPr/>
        </p:nvSpPr>
        <p:spPr>
          <a:xfrm>
            <a:off x="0" y="0"/>
            <a:ext cx="474921" cy="432391"/>
          </a:xfrm>
          <a:prstGeom prst="flowChartDocument">
            <a:avLst/>
          </a:prstGeom>
          <a:solidFill>
            <a:srgbClr val="2F3E4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latin typeface="Anek Tamil Expanded ExtraBold" pitchFamily="2" charset="0"/>
                <a:cs typeface="Anek Tamil Expanded ExtraBold" pitchFamily="2" charset="0"/>
              </a:rPr>
              <a:t>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821EC6-76C5-B918-8CC9-3601DF17218E}"/>
              </a:ext>
            </a:extLst>
          </p:cNvPr>
          <p:cNvSpPr txBox="1"/>
          <p:nvPr/>
        </p:nvSpPr>
        <p:spPr>
          <a:xfrm>
            <a:off x="4465674" y="74235"/>
            <a:ext cx="7605824" cy="6709529"/>
          </a:xfrm>
          <a:prstGeom prst="rect">
            <a:avLst/>
          </a:prstGeom>
          <a:solidFill>
            <a:srgbClr val="CAD2C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இறுதியாக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இதுவரை தான் தேடி வந்த ஒன்றை அடைந்துவிட்டார்.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2023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டிசம்பர் 16 அன்று நிகா ஞானஸ்நானம் பெற்றார். வரலாற்றுச் சிறப்புமிக்க சாகிரேப் 1 திருச்சபை கட்டிடம் 2020ம் ஆண்டின் நிலநடுக்கத்தில் பலத்த சேதமடைந்திருந்ததால்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மற்றொரு அட்வென்டிஸ்ட் திருச்சபையில் அவருடைய ஞானஸ்நான ஆராதனை நடைபெற்றது.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அவருடைய குடும்பத்தினர் இதில் கலந்துகொண்டனர். நீண்டகாலமாகத் தன்னை ஒரு நாத்திகர் என்று கூறிவந்த அவருடைய வளர்ப்புத்தந்தை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அதற்குப் பிறகு அவரிடம்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“நீ சரியான இடத்தில்தான் இருக்கிறாய்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கூறினார். சில வாரங்களிலேயே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அவர் காலமானார். நிகா அந்த வார்த்தைகளைத் தன் நெஞ்சில் பதித்துக்கொண்டு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தன் தாய் மற்றும் சகோதரர்களுக்காகத் தொடர்ந்து ஜெபித்து வருகிறார்.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அவர் ஞானஸ்நானம் பெற்று ஆறு மாதங்களுக்குப் பிறகு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எதிர்பாராத ஒரு வாய்ப்பு வந்தது. கொரோனா பெருந்தொற்று காலத்தில்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பள்ளி வகுப்புகளுக்குப் பிறகு மாணவர்களுக்கு உதவுகிற வகையில் ஒரு பயிற்சி வகுப்பை ஆரம்பித்தார்கள். அது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‘பிரிலாஸ் பள்ளி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’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அழைக்கப்பட்டது. அதற்கு ஓர் ஆசிரியை தேவைப்பட்டார். நிகா அப்பணியில் சேர்ந்தார்.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261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664</Words>
  <Application>Microsoft Office PowerPoint</Application>
  <PresentationFormat>Panorámica</PresentationFormat>
  <Paragraphs>30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4" baseType="lpstr">
      <vt:lpstr>Anek Tamil</vt:lpstr>
      <vt:lpstr>Anek Tamil Expanded ExtraBold</vt:lpstr>
      <vt:lpstr>Anek Tamil Expanded Medium</vt:lpstr>
      <vt:lpstr>Aptos</vt:lpstr>
      <vt:lpstr>Aptos Display</vt:lpstr>
      <vt:lpstr>Arial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Johnson Rajkumar</dc:creator>
  <cp:lastModifiedBy>Sergio</cp:lastModifiedBy>
  <cp:revision>20</cp:revision>
  <dcterms:created xsi:type="dcterms:W3CDTF">2026-10-29T12:29:45Z</dcterms:created>
  <dcterms:modified xsi:type="dcterms:W3CDTF">2026-10-29T14:27:30Z</dcterms:modified>
</cp:coreProperties>
</file>