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2C5AA"/>
    <a:srgbClr val="333D2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6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1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F59544-C017-5472-2217-C1932D6A3D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F68BE18-1FE8-988D-AFE9-800868C8AA9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261CC-DFD9-3707-138A-9CCCABF914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E0F3-B440-46E8-A087-E1A01125776F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87C034-6200-CB2C-7CD1-6BC7E34D5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6497B9-1C0C-57B9-07E9-AAD347182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3A20-809E-4480-952B-3EC51269FCBC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22499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C6A87A-9C98-6467-AFFF-93D2C79A4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AED0C6-E97F-588E-25EA-7D1B5A4A0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254051F-5CE8-7C35-BE83-1335B0424B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E0F3-B440-46E8-A087-E1A01125776F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CCAF59-5884-7BD6-398C-B0D4B509C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52114-310E-0421-6729-D5EE235136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3A20-809E-4480-952B-3EC51269FCBC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97588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28E9E0-72A8-397A-40B9-3A9D7D404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F0E6BE-9C49-2B31-895A-73268A13FF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F2A81E-5D05-0F00-3F19-BA833F1CDD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E0F3-B440-46E8-A087-E1A01125776F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DAB08-59E6-AFEC-91D8-9A1A8B3D02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6E918F-00D4-14B1-E499-DA9C5E045E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3A20-809E-4480-952B-3EC51269FCBC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4040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44B67-649D-E8A3-C3D0-9532DF63BE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6B1CC-6B84-370C-DF46-E3051C2C215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9496293-62D3-A996-9094-AAE4EEF2732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8CC8189-C851-F513-D1E0-55F095C0E6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E0F3-B440-46E8-A087-E1A01125776F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85204B-C058-614C-1A25-D71031F11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9B9BF8F-946E-74E6-DC44-83B309923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3A20-809E-4480-952B-3EC51269FCBC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15805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5AD522-53C0-C163-5767-077C23B43F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0A50C2-656C-E064-7D86-2CDD517E33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36C0855-A036-68E3-FB45-E18E58ADFB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349C356-A91A-3478-3312-FFB4371E95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853454A-5B7B-C5B9-E9EE-554F056B403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3DA9C55-5142-4D6A-9872-97B82BB96B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E0F3-B440-46E8-A087-E1A01125776F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23668B-C99A-E7F0-3A76-0DA852960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A85A38-A78D-9E05-7285-2EFEA0A6F5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3A20-809E-4480-952B-3EC51269FCBC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617669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FDC0B-3A3C-E517-74A3-BA2AA56E7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3A0E97-B520-F3D7-DF98-49BA6132C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E0F3-B440-46E8-A087-E1A01125776F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22F5E55-6D9E-2A6D-7374-AF9E9C1CCF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1691296-BEEC-9106-F652-F50FDEA6F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3A20-809E-4480-952B-3EC51269FCBC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0991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FCE7917-FE1A-62CF-E9BF-52911CF539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E0F3-B440-46E8-A087-E1A01125776F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C1A283B-B0A2-F809-8EFC-3F15E90D4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1D7DBE3-FBB9-9092-ED3D-54CA91664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3A20-809E-4480-952B-3EC51269FCBC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7115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F771BD-E14A-8EE6-DAA3-566E345BE5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B58C91-C552-E7D3-F4C4-1DC2274EA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19138B-6298-F9AF-577A-2595BA50B4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8B21067-42AC-488A-8165-971FC5F49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E0F3-B440-46E8-A087-E1A01125776F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9B0745-9153-BD1B-616A-F077588DD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E6F7D4-287E-188B-DBA0-BC57EAF8D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3A20-809E-4480-952B-3EC51269FCBC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361211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9FE2C-39D4-3F81-C549-4D02904DD2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349643D-5372-EFF7-AFF8-92BF74A4AA4E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6F980D-54EB-D9F5-06BB-D9BE5E1F44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8B56E5-F3B2-8998-23D3-56F2336CE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E0F3-B440-46E8-A087-E1A01125776F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341404-65FB-8520-CEB5-26BB53D58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C80667F-EC76-372C-39C0-A736D34AF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3A20-809E-4480-952B-3EC51269FCBC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6808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1155D6-6870-0D75-DA32-9C0569BD2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DEC01A-937B-5178-FFF2-07CB07D2FF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7C8746-7BA5-619E-7DA2-16ED110502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E0F3-B440-46E8-A087-E1A01125776F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3C28F-F2EC-DD86-752D-CC1D6CB0F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2389CA-C310-B5A0-EAA8-4B095FF81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3A20-809E-4480-952B-3EC51269FCBC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52785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F86F0E-9CE2-C20C-A35E-28B00359B55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7DB55AC-5273-4249-AEEF-108EC83C4D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ED8E1D-1EF6-C59F-7FD4-1A5ECE014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CE0F3-B440-46E8-A087-E1A01125776F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F29FE9-32FA-3F2B-C84A-19C3E1D3A2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225A63-678C-CD74-2A9B-9DA4F7FC02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203A20-809E-4480-952B-3EC51269FCBC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375504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2C5AA">
            <a:alpha val="20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585EC3-B8C6-372B-3C99-EBC631DE0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2C565C-F6BF-7D46-D121-FC2D8ED56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0D97C2-8E8C-EF98-7354-9820E79952B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2BCE0F3-B440-46E8-A087-E1A01125776F}" type="datetimeFigureOut">
              <a:rPr lang="en-IN" smtClean="0"/>
              <a:t>03-11-2026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E2C893-C79C-9B79-D7DC-E992BABA0E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A4913D-96E1-8C75-8E2C-DE2513974B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0203A20-809E-4480-952B-3EC51269FCBC}" type="slidenum">
              <a:rPr lang="en-IN" smtClean="0"/>
              <a:t>‹Nº›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45486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095A4878-2369-FEAC-7906-631A6E6D8013}"/>
              </a:ext>
            </a:extLst>
          </p:cNvPr>
          <p:cNvSpPr/>
          <p:nvPr/>
        </p:nvSpPr>
        <p:spPr>
          <a:xfrm>
            <a:off x="900224" y="2055628"/>
            <a:ext cx="3593803" cy="3289003"/>
          </a:xfrm>
          <a:prstGeom prst="ellipse">
            <a:avLst/>
          </a:prstGeom>
          <a:gradFill flip="none" rotWithShape="1">
            <a:gsLst>
              <a:gs pos="0">
                <a:srgbClr val="C2C5AA"/>
              </a:gs>
              <a:gs pos="100000">
                <a:srgbClr val="333D29"/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glow rad="101600">
              <a:srgbClr val="333D29">
                <a:alpha val="60000"/>
              </a:srgb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20EB2D8-36B3-0843-B370-A8D972B96B66}"/>
              </a:ext>
            </a:extLst>
          </p:cNvPr>
          <p:cNvSpPr/>
          <p:nvPr/>
        </p:nvSpPr>
        <p:spPr>
          <a:xfrm>
            <a:off x="-1" y="0"/>
            <a:ext cx="12192000" cy="850605"/>
          </a:xfrm>
          <a:custGeom>
            <a:avLst/>
            <a:gdLst>
              <a:gd name="csX0" fmla="*/ 0 w 12192000"/>
              <a:gd name="csY0" fmla="*/ 0 h 850605"/>
              <a:gd name="csX1" fmla="*/ 12192000 w 12192000"/>
              <a:gd name="csY1" fmla="*/ 0 h 850605"/>
              <a:gd name="csX2" fmla="*/ 12192000 w 12192000"/>
              <a:gd name="csY2" fmla="*/ 708835 h 850605"/>
              <a:gd name="csX3" fmla="*/ 12050230 w 12192000"/>
              <a:gd name="csY3" fmla="*/ 850605 h 850605"/>
              <a:gd name="csX4" fmla="*/ 141770 w 12192000"/>
              <a:gd name="csY4" fmla="*/ 850605 h 850605"/>
              <a:gd name="csX5" fmla="*/ 0 w 12192000"/>
              <a:gd name="csY5" fmla="*/ 708835 h 850605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</a:cxnLst>
            <a:rect l="l" t="t" r="r" b="b"/>
            <a:pathLst>
              <a:path w="12192000" h="850605">
                <a:moveTo>
                  <a:pt x="0" y="0"/>
                </a:moveTo>
                <a:lnTo>
                  <a:pt x="12192000" y="0"/>
                </a:lnTo>
                <a:lnTo>
                  <a:pt x="12192000" y="708835"/>
                </a:lnTo>
                <a:cubicBezTo>
                  <a:pt x="12192000" y="787132"/>
                  <a:pt x="12128527" y="850605"/>
                  <a:pt x="12050230" y="850605"/>
                </a:cubicBezTo>
                <a:lnTo>
                  <a:pt x="141770" y="850605"/>
                </a:lnTo>
                <a:cubicBezTo>
                  <a:pt x="63473" y="850605"/>
                  <a:pt x="0" y="787132"/>
                  <a:pt x="0" y="708835"/>
                </a:cubicBezTo>
                <a:close/>
              </a:path>
            </a:pathLst>
          </a:custGeom>
          <a:solidFill>
            <a:srgbClr val="333D2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  <a:reflection blurRad="6350" stA="50000" endA="300" endPos="55500" dist="50800" dir="5400000" sy="-100000" algn="bl" rotWithShape="0"/>
            <a:softEdge rad="635000"/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IN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FD1A4D1-51BA-27AE-AA85-A0C896009A11}"/>
              </a:ext>
            </a:extLst>
          </p:cNvPr>
          <p:cNvSpPr txBox="1"/>
          <p:nvPr/>
        </p:nvSpPr>
        <p:spPr>
          <a:xfrm>
            <a:off x="3919871" y="255549"/>
            <a:ext cx="410416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a-IN" sz="2400" dirty="0">
                <a:solidFill>
                  <a:srgbClr val="C2C5AA"/>
                </a:solidFill>
                <a:effectLst>
                  <a:glow rad="101600">
                    <a:schemeClr val="tx1">
                      <a:lumMod val="85000"/>
                      <a:lumOff val="15000"/>
                      <a:alpha val="60000"/>
                    </a:schemeClr>
                  </a:glow>
                </a:effectLst>
                <a:latin typeface="Anek Tamil SemiExpanded ExtraBo" pitchFamily="2" charset="0"/>
                <a:cs typeface="Anek Tamil SemiExpanded ExtraBo" pitchFamily="2" charset="0"/>
              </a:rPr>
              <a:t>வெற்றிடம் நிரம்பியது</a:t>
            </a:r>
            <a:endParaRPr lang="en-IN" sz="2400" dirty="0">
              <a:solidFill>
                <a:srgbClr val="C2C5AA"/>
              </a:solidFill>
              <a:effectLst>
                <a:glow rad="101600">
                  <a:schemeClr val="tx1">
                    <a:lumMod val="85000"/>
                    <a:lumOff val="15000"/>
                    <a:alpha val="60000"/>
                  </a:schemeClr>
                </a:glow>
              </a:effectLst>
              <a:latin typeface="Anek Tamil SemiExpanded ExtraBo" pitchFamily="2" charset="0"/>
              <a:cs typeface="Anek Tamil SemiExpanded ExtraBo" pitchFamily="2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EFE9236-36C2-170C-2674-0E3EE927E6B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15923" y="1389319"/>
            <a:ext cx="3906912" cy="3990752"/>
          </a:xfrm>
          <a:prstGeom prst="ellipse">
            <a:avLst/>
          </a:prstGeom>
        </p:spPr>
      </p:pic>
      <p:sp>
        <p:nvSpPr>
          <p:cNvPr id="12" name="Arrow: Chevron 11">
            <a:extLst>
              <a:ext uri="{FF2B5EF4-FFF2-40B4-BE49-F238E27FC236}">
                <a16:creationId xmlns:a16="http://schemas.microsoft.com/office/drawing/2014/main" id="{0267C395-7483-9288-FDA0-85BC3658FDE2}"/>
              </a:ext>
            </a:extLst>
          </p:cNvPr>
          <p:cNvSpPr/>
          <p:nvPr/>
        </p:nvSpPr>
        <p:spPr>
          <a:xfrm rot="5400000">
            <a:off x="8006316" y="3381153"/>
            <a:ext cx="992372" cy="3345712"/>
          </a:xfrm>
          <a:prstGeom prst="chevron">
            <a:avLst>
              <a:gd name="adj" fmla="val 56429"/>
            </a:avLst>
          </a:prstGeom>
          <a:solidFill>
            <a:srgbClr val="333D29"/>
          </a:solidFill>
          <a:ln>
            <a:noFill/>
          </a:ln>
          <a:effectLst>
            <a:reflection blurRad="6350" stA="50000" endA="300" endPos="550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13" name="Arrow: Chevron 12">
            <a:extLst>
              <a:ext uri="{FF2B5EF4-FFF2-40B4-BE49-F238E27FC236}">
                <a16:creationId xmlns:a16="http://schemas.microsoft.com/office/drawing/2014/main" id="{9E9ACB40-7358-5598-1695-E24B5AC04649}"/>
              </a:ext>
            </a:extLst>
          </p:cNvPr>
          <p:cNvSpPr/>
          <p:nvPr/>
        </p:nvSpPr>
        <p:spPr>
          <a:xfrm rot="5400000">
            <a:off x="8006316" y="563526"/>
            <a:ext cx="992372" cy="3345712"/>
          </a:xfrm>
          <a:prstGeom prst="chevron">
            <a:avLst>
              <a:gd name="adj" fmla="val 56429"/>
            </a:avLst>
          </a:prstGeom>
          <a:solidFill>
            <a:srgbClr val="333D29"/>
          </a:solidFill>
          <a:ln>
            <a:noFill/>
          </a:ln>
          <a:effectLst>
            <a:reflection blurRad="6350" stA="50000" endA="300" endPos="55500" dist="50800" dir="5400000" sy="-100000" algn="bl" rotWithShape="0"/>
          </a:effectLst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5DAAC62-437D-E518-78F9-AE81FA537A9A}"/>
              </a:ext>
            </a:extLst>
          </p:cNvPr>
          <p:cNvCxnSpPr/>
          <p:nvPr/>
        </p:nvCxnSpPr>
        <p:spPr>
          <a:xfrm>
            <a:off x="6663070" y="1651591"/>
            <a:ext cx="77972" cy="3402418"/>
          </a:xfrm>
          <a:prstGeom prst="line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6350" stA="50000" endA="300" endPos="90000" dist="508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D07E77C-31C0-3D23-781D-85CF506ADF1A}"/>
              </a:ext>
            </a:extLst>
          </p:cNvPr>
          <p:cNvSpPr txBox="1"/>
          <p:nvPr/>
        </p:nvSpPr>
        <p:spPr>
          <a:xfrm>
            <a:off x="7109637" y="3352800"/>
            <a:ext cx="2899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a-IN" dirty="0">
                <a:latin typeface="Anek Tamil Expanded SemiBold" pitchFamily="2" charset="0"/>
                <a:cs typeface="Anek Tamil Expanded SemiBold" pitchFamily="2" charset="0"/>
              </a:rPr>
              <a:t>நவம்பர் 7</a:t>
            </a:r>
            <a:r>
              <a:rPr lang="en-US" dirty="0">
                <a:latin typeface="Anek Tamil Expanded SemiBold" pitchFamily="2" charset="0"/>
                <a:cs typeface="Anek Tamil Expanded SemiBold" pitchFamily="2" charset="0"/>
              </a:rPr>
              <a:t>, </a:t>
            </a:r>
            <a:r>
              <a:rPr lang="ta-IN" dirty="0">
                <a:latin typeface="Anek Tamil Expanded SemiBold" pitchFamily="2" charset="0"/>
                <a:cs typeface="Anek Tamil Expanded SemiBold" pitchFamily="2" charset="0"/>
              </a:rPr>
              <a:t>வாரம் 6</a:t>
            </a:r>
            <a:endParaRPr lang="en-IN" dirty="0">
              <a:latin typeface="Anek Tamil Expanded SemiBold" pitchFamily="2" charset="0"/>
              <a:cs typeface="Anek Tamil Expanded SemiBold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59A7ED6-0E19-3645-B58C-BB080F123951}"/>
              </a:ext>
            </a:extLst>
          </p:cNvPr>
          <p:cNvSpPr txBox="1"/>
          <p:nvPr/>
        </p:nvSpPr>
        <p:spPr>
          <a:xfrm>
            <a:off x="7314592" y="4223749"/>
            <a:ext cx="227536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bliqueTopLeft"/>
              <a:lightRig rig="threePt" dir="t"/>
            </a:scene3d>
          </a:bodyPr>
          <a:lstStyle/>
          <a:p>
            <a:r>
              <a:rPr lang="ta-IN" sz="2400" dirty="0">
                <a:solidFill>
                  <a:srgbClr val="333D29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  <a:latin typeface="Anek Tamil SemiExpanded ExtraBo" pitchFamily="2" charset="0"/>
                <a:cs typeface="Anek Tamil SemiExpanded ExtraBo" pitchFamily="2" charset="0"/>
              </a:rPr>
              <a:t>குரோஷியா</a:t>
            </a:r>
            <a:endParaRPr lang="en-IN" sz="2400" dirty="0">
              <a:solidFill>
                <a:srgbClr val="333D29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</a:effectLst>
              <a:latin typeface="Anek Tamil SemiExpanded ExtraBo" pitchFamily="2" charset="0"/>
              <a:cs typeface="Anek Tamil SemiExpanded ExtraBo" pitchFamily="2" charset="0"/>
            </a:endParaRPr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6334EF33-BE1F-5CC7-829D-4B1260994E04}"/>
              </a:ext>
            </a:extLst>
          </p:cNvPr>
          <p:cNvSpPr/>
          <p:nvPr/>
        </p:nvSpPr>
        <p:spPr>
          <a:xfrm>
            <a:off x="1329677" y="5550195"/>
            <a:ext cx="2679404" cy="847059"/>
          </a:xfrm>
          <a:prstGeom prst="roundRect">
            <a:avLst/>
          </a:prstGeom>
          <a:solidFill>
            <a:srgbClr val="333D29"/>
          </a:solidFill>
          <a:effectLst>
            <a:softEdge rad="127000"/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12213A9-E3F6-57DA-4DA2-F76CE895A312}"/>
              </a:ext>
            </a:extLst>
          </p:cNvPr>
          <p:cNvSpPr txBox="1"/>
          <p:nvPr/>
        </p:nvSpPr>
        <p:spPr>
          <a:xfrm>
            <a:off x="1807534" y="5780107"/>
            <a:ext cx="159488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ta-IN" sz="2400" dirty="0">
                <a:solidFill>
                  <a:srgbClr val="C2C5AA"/>
                </a:solidFill>
                <a:effectLst>
                  <a:glow rad="101600">
                    <a:schemeClr val="tx1">
                      <a:lumMod val="85000"/>
                      <a:lumOff val="15000"/>
                      <a:alpha val="60000"/>
                    </a:schemeClr>
                  </a:glow>
                </a:effectLst>
                <a:latin typeface="Anek Tamil SemiExpanded ExtraBo" pitchFamily="2" charset="0"/>
                <a:cs typeface="Anek Tamil SemiExpanded ExtraBo" pitchFamily="2" charset="0"/>
              </a:rPr>
              <a:t>கோரன்</a:t>
            </a:r>
            <a:endParaRPr lang="en-IN" sz="2400" dirty="0">
              <a:solidFill>
                <a:srgbClr val="C2C5AA"/>
              </a:solidFill>
              <a:effectLst>
                <a:glow rad="101600">
                  <a:schemeClr val="tx1">
                    <a:lumMod val="85000"/>
                    <a:lumOff val="15000"/>
                    <a:alpha val="60000"/>
                  </a:schemeClr>
                </a:glow>
              </a:effectLst>
              <a:latin typeface="Anek Tamil SemiExpanded ExtraBo" pitchFamily="2" charset="0"/>
              <a:cs typeface="Anek Tamil SemiExpanded ExtraBo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254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8670B9B-BA13-C337-C6F3-F30E3DB4B0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3795" y="907312"/>
            <a:ext cx="4394791" cy="5458045"/>
          </a:xfrm>
          <a:prstGeom prst="rect">
            <a:avLst/>
          </a:prstGeom>
          <a:effectLst>
            <a:glow rad="101600">
              <a:srgbClr val="333D29">
                <a:alpha val="60000"/>
              </a:srgbClr>
            </a:glow>
          </a:effectLst>
        </p:spPr>
      </p:pic>
      <p:sp>
        <p:nvSpPr>
          <p:cNvPr id="2" name="Arrow: Chevron 1">
            <a:extLst>
              <a:ext uri="{FF2B5EF4-FFF2-40B4-BE49-F238E27FC236}">
                <a16:creationId xmlns:a16="http://schemas.microsoft.com/office/drawing/2014/main" id="{998BF4A6-E275-0062-7E97-8A97146B32BB}"/>
              </a:ext>
            </a:extLst>
          </p:cNvPr>
          <p:cNvSpPr/>
          <p:nvPr/>
        </p:nvSpPr>
        <p:spPr>
          <a:xfrm>
            <a:off x="0" y="0"/>
            <a:ext cx="432391" cy="453656"/>
          </a:xfrm>
          <a:prstGeom prst="chevron">
            <a:avLst>
              <a:gd name="adj" fmla="val 23684"/>
            </a:avLst>
          </a:prstGeom>
          <a:solidFill>
            <a:srgbClr val="333D2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ctr"/>
            <a:r>
              <a:rPr lang="en-IN" sz="2000" dirty="0">
                <a:solidFill>
                  <a:srgbClr val="C2C5AA"/>
                </a:solidFill>
                <a:latin typeface="Anek Tamil SemiExpanded ExtraBo" pitchFamily="2" charset="0"/>
                <a:cs typeface="Anek Tamil SemiExpanded ExtraBo" pitchFamily="2" charset="0"/>
              </a:rPr>
              <a:t>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CBB445-45EB-986D-1FCD-C57A2F2F9642}"/>
              </a:ext>
            </a:extLst>
          </p:cNvPr>
          <p:cNvSpPr txBox="1"/>
          <p:nvPr/>
        </p:nvSpPr>
        <p:spPr>
          <a:xfrm>
            <a:off x="4288465" y="0"/>
            <a:ext cx="7839740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கூடைப்பந்துதான் கோரனின் வாழ்க்கையாக இருந்தது.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12 வயது முதலே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அதைப்பற்றியே சிந்தித்தான்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;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கனவு கண்டான்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;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ஒரு தொழில்முறை கூடைப்பந்து ஆட்டக்காரனாக மாறவேண்டும் என்கிற ஒரே இலக்கை நோக்கியே தன் அடையாளத்தை உருவாக்கினான். குரோஷியாவில் பள்ளிப்படிப்பை முடித்த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அமெரிக்காவில் உள்ள யுனிவர்சிட்டி ஆப் மெய்ன் அட் ஃபோர்ட் கென்ட் பல்கலைக்கழகத்தில் கூடைப்பந்து விளையாட்டிற்கான கல்வி உதவித்தொகை கிடைத்தது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;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அவனது கனவு நனவாவதுபோல் தோன்றியது.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வடக்கு மெய்ன் பகுதியில்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வணிக மேலாண்மை படிப்பைப் படித்தான்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அதோடு மாணவர்-தடகள விளையாட்டு வீரர்களுக்கான திட்டத்தின் ஒரு பகுதியாக தீவிரப்பயிற்சியும் பெற்றான். ஆனால்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கல்லூரிப் படிப்பின் இறுதி ஆண்டில்தான்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யதார்த்த நிலை அவனுக்குப் புரிந்தது. தொழில்முறை தகுதிச்  சுற்றுப்போட்டிகளுக்குள் நுழையமுடியாது என்பது தெளிவாகத் தெரிந்தது.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“என்னுடைய வாழ்நாள் கனவு சிதைந்துபோனதால்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எல்லாமே அர்த்தமற்றதாகத் தோன்றியது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அறிவியல் இளங்கலைப் பட்டம் பெற்றபின் குரோஷியாவிற்குத் திரும்பினான்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அங்கு சாகிரேப் நகரில் வரி ஆலோசனைத் துறையில் ஒரு வேலையில் சேர்ந்தான்.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99860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81A537-8DF9-D02E-B33F-8847DD1315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Chevron 1">
            <a:extLst>
              <a:ext uri="{FF2B5EF4-FFF2-40B4-BE49-F238E27FC236}">
                <a16:creationId xmlns:a16="http://schemas.microsoft.com/office/drawing/2014/main" id="{62DE2DAC-2BC6-66B4-C46B-B3C9E521587B}"/>
              </a:ext>
            </a:extLst>
          </p:cNvPr>
          <p:cNvSpPr/>
          <p:nvPr/>
        </p:nvSpPr>
        <p:spPr>
          <a:xfrm>
            <a:off x="0" y="0"/>
            <a:ext cx="432391" cy="453656"/>
          </a:xfrm>
          <a:prstGeom prst="chevron">
            <a:avLst>
              <a:gd name="adj" fmla="val 23684"/>
            </a:avLst>
          </a:prstGeom>
          <a:solidFill>
            <a:srgbClr val="333D2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ctr"/>
            <a:r>
              <a:rPr lang="en-IN" sz="2000" dirty="0">
                <a:solidFill>
                  <a:srgbClr val="C2C5AA"/>
                </a:solidFill>
                <a:latin typeface="Anek Tamil SemiExpanded ExtraBo" pitchFamily="2" charset="0"/>
                <a:cs typeface="Anek Tamil SemiExpanded ExtraBo" pitchFamily="2" charset="0"/>
              </a:rPr>
              <a:t>2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D3A0BB-FE49-2D79-3700-34D38814C019}"/>
              </a:ext>
            </a:extLst>
          </p:cNvPr>
          <p:cNvSpPr txBox="1"/>
          <p:nvPr/>
        </p:nvSpPr>
        <p:spPr>
          <a:xfrm>
            <a:off x="4288465" y="0"/>
            <a:ext cx="7790121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வெளிப்பார்வைக்கு வெற்றியுள்ள வாழ்க்கை வாழ்ந்ததுபோலத் தெரிந்தாலும்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உள்ளுக்குள் முற்றிலும் வெறுமையாகவே உணர்ந்தான்.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“நான் ஒரு இரவு விடுதியில் இருந்தபோது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‘நான் இங்கே என்ன  செய்து கொண்டிருக்கிறேன்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?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இந்த வாழ்க்கையும் அர்த்தமற்றதாக இருக்கிறதே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’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திடீரென்று எனக்குள் ஓர் எண்ணம் தோன்றியது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சொன்னான்.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கோரன் ஒரு நல்ல குடும்பத்தில் வளர்ந்தவன். கூடைப்பந்து விளையாட்டில் தீவிர ஆர்வம்காட்டத் தொடங்கிய அதே காலகட்டத்தில்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அவனுடைய தாய் செவந்த்-டே அட்வென்டிஸ்டுகளுடன் வேத ஆராய்ச்சியில் கலந்து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கொள்ளத் தொடங்கி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ஞானஸ்நானமும் பெற்றார். எப்போதாவது கோரனும் அவருடன் ஆலயத்திற்குச் செல்வதுண்டு. அவன் அமெரிக்காவிற்குப் புறப்படுவதற்கு முன்பு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அவனுடைய தாய் அவனுக்கு ஒரு ஆங்கில வேதாகமத்தைக் கொடுத்தார்.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பல்கலைக்கழகத்தில் படித்தபோது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சில சமயங்களில் அதை வாசித்தான்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குறிப்பாக வெளிப்படுத்துதல் புத்தகத்தை வாசித்தான்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அது அதிகமாகப் புரியவில்லை. கடினமான தருணங்களில்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ஜெபிக்கவும் செய்தான். ஆனால்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தேவனுடன் தனிப்பட்ட ஓர் உறவை அவன் ஒருபோதும் உணர்ந்ததில்லை.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E565242-D272-E4AC-4E15-DCCAE02FB2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779721"/>
            <a:ext cx="4564912" cy="5794744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2878073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B4988-416E-AEE1-003F-82783BA594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Chevron 1">
            <a:extLst>
              <a:ext uri="{FF2B5EF4-FFF2-40B4-BE49-F238E27FC236}">
                <a16:creationId xmlns:a16="http://schemas.microsoft.com/office/drawing/2014/main" id="{2352776C-993E-467B-E5DB-235267B81105}"/>
              </a:ext>
            </a:extLst>
          </p:cNvPr>
          <p:cNvSpPr/>
          <p:nvPr/>
        </p:nvSpPr>
        <p:spPr>
          <a:xfrm>
            <a:off x="0" y="0"/>
            <a:ext cx="432391" cy="453656"/>
          </a:xfrm>
          <a:prstGeom prst="chevron">
            <a:avLst>
              <a:gd name="adj" fmla="val 23684"/>
            </a:avLst>
          </a:prstGeom>
          <a:solidFill>
            <a:srgbClr val="333D2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ctr"/>
            <a:r>
              <a:rPr lang="en-IN" sz="2000" dirty="0">
                <a:solidFill>
                  <a:srgbClr val="C2C5AA"/>
                </a:solidFill>
                <a:latin typeface="Anek Tamil SemiExpanded ExtraBo" pitchFamily="2" charset="0"/>
                <a:cs typeface="Anek Tamil SemiExpanded ExtraBo" pitchFamily="2" charset="0"/>
              </a:rPr>
              <a:t>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C324210-BACD-D1AF-D5C7-62BB090C0C44}"/>
              </a:ext>
            </a:extLst>
          </p:cNvPr>
          <p:cNvSpPr txBox="1"/>
          <p:nvPr/>
        </p:nvSpPr>
        <p:spPr>
          <a:xfrm>
            <a:off x="4288465" y="0"/>
            <a:ext cx="7790121" cy="67518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இப்போது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குரோஷியாவிற்குத் திரும்பின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வாழ்க்கையின் நோக்கத்தைக் கண்டுபிடிக்க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மீண்டும் முயற்சிக்க முடிவுசெய்தான்.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தேவனுடன் வாழ்வது எப்படி இருக்கும் என்பதைத் தெரிந்துகொள்ள வேதாகமத்திடம் திரும்பிச் செல்வது மட்டும்தான் இப்போது மீதமிருக்கும் ஒரே வழி என்று எனக்குள் சொல்லிக்கொண்டேன்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 கூறினான்.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ஆர்வத்துடனும் உண்மையாகவும் வேதாகமத்தை வாசிக்கவும் ஜெபிக்கவும் தொடங்கினான். தன் அம்மா செய்கிறபடியே செய்யாமல்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தனக்கான வழியைத் தானே கண்டறிய விரும்பி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ஞாயிறு ஆசரிப்பு சபை ஒன்றிற்குச் சென்றான். ஆனால் ஒரு விஷயம் அவனை வருத்திக்கொண்டே இருந்தது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.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“என் கண்ணில் குத்திய முள்ளாக எப்போதுமே இருந்தது ஓய்வு நாள்தான்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வேதாகமம் அதைப்பற்றி என்ன சொல்கிறது என்பது எனக்கு சிறுவயதிலிருந்தே தெரியும்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சொன்னான்.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வேத ஆராய்ச்சிக் குழுவில் யாத்திராகமம் 20 ஆம் அதிகாரத்தை ஆராயத் துவங்கியபோது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அதை மிகவும் கவனமாகக் கேட்டான். “நம்முடைய ஓய்வுநாள் இப்போது ஞாயிற்றுக்கிழமை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நான்காவது கட்டளைக்கு சுருக்கமாக விளக்கம் கொடுத்து முடித்து விட்டார்கள். அதன் பிறகு அவர்கள் அடுத்த பகுதிக்குச் சென்றுவிட்டார்கள்</a:t>
            </a:r>
            <a:r>
              <a:rPr lang="ta-IN" dirty="0"/>
              <a:t>.</a:t>
            </a:r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77DBFA-50E2-1534-2DB6-B3025EA4A5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04973" y="404036"/>
            <a:ext cx="4803213" cy="6220047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4103643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B3601-1161-4C19-D29F-8878E22924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Chevron 1">
            <a:extLst>
              <a:ext uri="{FF2B5EF4-FFF2-40B4-BE49-F238E27FC236}">
                <a16:creationId xmlns:a16="http://schemas.microsoft.com/office/drawing/2014/main" id="{BCD76510-9140-E9EC-CDB3-F563788B44AD}"/>
              </a:ext>
            </a:extLst>
          </p:cNvPr>
          <p:cNvSpPr/>
          <p:nvPr/>
        </p:nvSpPr>
        <p:spPr>
          <a:xfrm>
            <a:off x="0" y="0"/>
            <a:ext cx="432391" cy="453656"/>
          </a:xfrm>
          <a:prstGeom prst="chevron">
            <a:avLst>
              <a:gd name="adj" fmla="val 23684"/>
            </a:avLst>
          </a:prstGeom>
          <a:solidFill>
            <a:srgbClr val="333D2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ctr"/>
            <a:r>
              <a:rPr lang="en-IN" sz="2000" dirty="0">
                <a:solidFill>
                  <a:srgbClr val="C2C5AA"/>
                </a:solidFill>
                <a:latin typeface="Anek Tamil SemiExpanded ExtraBo" pitchFamily="2" charset="0"/>
                <a:cs typeface="Anek Tamil SemiExpanded ExtraBo" pitchFamily="2" charset="0"/>
              </a:rPr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0082072-3B46-0808-E836-F4FE83A1DC51}"/>
              </a:ext>
            </a:extLst>
          </p:cNvPr>
          <p:cNvSpPr txBox="1"/>
          <p:nvPr/>
        </p:nvSpPr>
        <p:spPr>
          <a:xfrm>
            <a:off x="4288465" y="0"/>
            <a:ext cx="7790121" cy="670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 கோரன் அதை ஏற்கவில்லை.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ஒரு நாள் இரவு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தன் இருதயத்தைத் திறந்து உருக்கமாக ஜெபித்துக் கொண்டிருந்தபோது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ஏசாயா 58 ஆம் அதிகாரத்தைத் திருப்பினான். ‘ஓய்வுநாள் மனமகிழ்ச்சியின் நாள்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’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அங்கு சொல்லப்பட்டிருப்பதைப்பற்றிய வரிகளை வாசித்தான். அந்த வார்த்தைகள் அவனது மனதில் ஆழமாகப் பதிந்தன. 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அவன் சாகிரேப் 1 செவந்த்-டே அட்வென்டிஸ்ட் திருச்சபைக்குச் செல்ல முடிவு செய்தான். தன்னுடன் வருமாறு தன் அம்மாவையும் அழைத்தான்.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“நான் அங்கே சென்றதும்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 சொந்த வீட்டிற்குத் திரும்பியதுபோல என் உள்ளத்தில் உணர்ந்தேன்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என்றான் கோரன்.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ஞானஸ்நானம் பெற ஆயத்தமானான்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 எலன் ஜி. ஒய்ட் பற்றிய கேள்வி மட்டுமே எஞ்சியிருந்தது. 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இந்தக் காலகட்டத்தில்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திருச்சபையில் டேனியலா என்கிற ஒரு இளம் பெண்ணைச் சந்தித்தான்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பின்னாளில் அவர் கோரனின் மனைவியானாள். எலன் ஒயிட்டின் தீர்க்கதரி சன ஊழியத்தைப்பற்றிய தனது சந்தேகங்களை கோரன் அவளிடம் பகிர்ந்துகொண்டார்.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அதற்கு டேனியலா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“சரி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உங்களுடைய கருத்தில் நான் தலையிட விரும்பவில்லை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 ஒரே ஒரு வீடியோவை மட்டும் பாருங்கள்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சொன்னாள்.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0EBDAC5-BBB1-297C-712A-BDFB2447A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-163033" y="1020725"/>
            <a:ext cx="4829883" cy="5362353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34261384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76F645-6FD8-995D-9E69-3F85AA8FA9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Chevron 1">
            <a:extLst>
              <a:ext uri="{FF2B5EF4-FFF2-40B4-BE49-F238E27FC236}">
                <a16:creationId xmlns:a16="http://schemas.microsoft.com/office/drawing/2014/main" id="{82FBD6DD-A2CE-AE3E-63DA-64A3070CEC8A}"/>
              </a:ext>
            </a:extLst>
          </p:cNvPr>
          <p:cNvSpPr/>
          <p:nvPr/>
        </p:nvSpPr>
        <p:spPr>
          <a:xfrm>
            <a:off x="0" y="0"/>
            <a:ext cx="432391" cy="453656"/>
          </a:xfrm>
          <a:prstGeom prst="chevron">
            <a:avLst>
              <a:gd name="adj" fmla="val 23684"/>
            </a:avLst>
          </a:prstGeom>
          <a:solidFill>
            <a:srgbClr val="333D2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ctr"/>
            <a:r>
              <a:rPr lang="en-IN" sz="2000" dirty="0">
                <a:solidFill>
                  <a:srgbClr val="C2C5AA"/>
                </a:solidFill>
                <a:latin typeface="Anek Tamil SemiExpanded ExtraBo" pitchFamily="2" charset="0"/>
                <a:cs typeface="Anek Tamil SemiExpanded ExtraBo" pitchFamily="2" charset="0"/>
              </a:rPr>
              <a:t>5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7325308-36DE-F7E3-27ED-36E51DDCDA9D}"/>
              </a:ext>
            </a:extLst>
          </p:cNvPr>
          <p:cNvSpPr txBox="1"/>
          <p:nvPr/>
        </p:nvSpPr>
        <p:spPr>
          <a:xfrm>
            <a:off x="4309730" y="258901"/>
            <a:ext cx="7790121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ஒரு தீர்க்கதரிசியைக்குறித்த வேதாகம விளக்கங்கள் அதில் தெளிவாக இருந்தன. அங்கு சொல்லப்பட்டது மிகவும் அர்த்தமுள்ளதாக இருந்தது. கோரன் அவராகவே புத்தகங்களை வாசிக்கத் தொடங்கினார்.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“நான் வேதாகமத்தையும் அவருடைய எழுத்துக்களையும் எவ்வளவு அதிகமாகப் படித்தேனோ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அவ்வளவு அதிகமாக சரியான பாதையில்தான் இருக்கிறேன் என்பதில் எனக்கு உறுதியான நம்பிக்கை ஏற்பட்டது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அவர் கூறினார்.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அவர் சாகிரேப் 1 திருச்சபையில் ஞானஸ்நானம் பெற்றார். ஆறு மாதங்களுக்குப் பிறகு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அவருக்கும் டேனியலாவிற்கும் அங்கேயே திருமணம் நடந்தது.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“இறுதியாக எனக்குள் காணப்பட்ட அந்த வெற்றிடம் நிரம்பியது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அதை நான் இயேசுவிடம் கண்டடைந்தேன்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”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என்று கூறினார்.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ஆனால்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அத்தோடு கதை முடிந்துவிடவில்லை.</a:t>
            </a:r>
            <a:r>
              <a:rPr lang="en-IN" sz="1600" dirty="0">
                <a:latin typeface="Anek Tamil" pitchFamily="2" charset="0"/>
                <a:cs typeface="Anek Tamil" pitchFamily="2" charset="0"/>
              </a:rPr>
              <a:t>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மற்றவர்களும் இதேபோன்ற மகிழ்ச்சியைப் பெறவேண்டுமென விரும்பிய கோரனும் டேனியலாவும்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பேஸ்புக்கில் ‘இலவச புத்தகங்கள்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’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என்ற ஒரு சமூக உதவித் திட்டத்தைத் தொடங்கினார்கள். அவர்கள் மாபெரும் போராட்டம்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யுகங்களின் வாச்சை மற்றும் பிற கிறிஸ்தவப் புத்தகங்களை அஞ்சல் கட்டணம் ஏதுமின்றி முற்றிலும் இலவசமாக வழங்கினார்கள்.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4E51DAF-1BB7-71AF-28BD-CDCEE7AB77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5911"/>
            <a:ext cx="4525505" cy="5726624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250672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F34D0F-469C-B8DF-9FE7-750C87EAFD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rrow: Chevron 1">
            <a:extLst>
              <a:ext uri="{FF2B5EF4-FFF2-40B4-BE49-F238E27FC236}">
                <a16:creationId xmlns:a16="http://schemas.microsoft.com/office/drawing/2014/main" id="{272E4441-61BF-2673-4F70-D2ACDA4C7A3F}"/>
              </a:ext>
            </a:extLst>
          </p:cNvPr>
          <p:cNvSpPr/>
          <p:nvPr/>
        </p:nvSpPr>
        <p:spPr>
          <a:xfrm>
            <a:off x="0" y="0"/>
            <a:ext cx="432391" cy="453656"/>
          </a:xfrm>
          <a:prstGeom prst="chevron">
            <a:avLst>
              <a:gd name="adj" fmla="val 23684"/>
            </a:avLst>
          </a:prstGeom>
          <a:solidFill>
            <a:srgbClr val="333D2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44000" rtlCol="0" anchor="ctr"/>
          <a:lstStyle/>
          <a:p>
            <a:pPr algn="ctr"/>
            <a:r>
              <a:rPr lang="en-IN" sz="2000" dirty="0">
                <a:solidFill>
                  <a:srgbClr val="C2C5AA"/>
                </a:solidFill>
                <a:latin typeface="Anek Tamil SemiExpanded ExtraBo" pitchFamily="2" charset="0"/>
                <a:cs typeface="Anek Tamil SemiExpanded ExtraBo" pitchFamily="2" charset="0"/>
              </a:rPr>
              <a:t>6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E74F043-976A-9A6A-396B-9E9E380D8546}"/>
              </a:ext>
            </a:extLst>
          </p:cNvPr>
          <p:cNvSpPr txBox="1"/>
          <p:nvPr/>
        </p:nvSpPr>
        <p:spPr>
          <a:xfrm>
            <a:off x="8463516" y="258901"/>
            <a:ext cx="3636335" cy="6340197"/>
          </a:xfrm>
          <a:prstGeom prst="rect">
            <a:avLst/>
          </a:prstGeom>
          <a:solidFill>
            <a:srgbClr val="C2C5AA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இதற்கு கிடைத்த வரவேற்பு அபாரமானது. குரோஷியா முழுவதும் 10,000 க்கும் மேற்பட்ட புத்தகங்கள் விநியோகிக்கப்பட்டுள்ளன. ஆர்வம் அதிகரித்ததைத் தொடர்ந்து டிரான்ஸ் யூரோப்பியன் டிவிஷன் இத்திட்டத்தை விரிவுபடுத்த உதவியது. மேலும்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,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அண்டை நாடுகளிலும் இதேபோன்ற முயற்சிகள் தொடங்கப்பட்டன.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  <a:p>
            <a:pPr marL="285750" indent="-285750" algn="just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ta-IN" sz="1600" dirty="0">
                <a:latin typeface="Anek Tamil" pitchFamily="2" charset="0"/>
                <a:cs typeface="Anek Tamil" pitchFamily="2" charset="0"/>
              </a:rPr>
              <a:t>அச்சிடப்பட்ட வேதாகமப்பாடங்களை ‘வேதாகம சத்தியம்</a:t>
            </a:r>
            <a:r>
              <a:rPr lang="en-US" sz="1600" dirty="0">
                <a:latin typeface="Anek Tamil" pitchFamily="2" charset="0"/>
                <a:cs typeface="Anek Tamil" pitchFamily="2" charset="0"/>
              </a:rPr>
              <a:t>’ </a:t>
            </a:r>
            <a:r>
              <a:rPr lang="ta-IN" sz="1600" dirty="0">
                <a:latin typeface="Anek Tamil" pitchFamily="2" charset="0"/>
                <a:cs typeface="Anek Tamil" pitchFamily="2" charset="0"/>
              </a:rPr>
              <a:t>என்கிற ஆன்லைன் படிப்பாக மாற்றினார்கள்.</a:t>
            </a:r>
            <a:endParaRPr lang="en-IN" sz="1600" dirty="0">
              <a:latin typeface="Anek Tamil" pitchFamily="2" charset="0"/>
              <a:cs typeface="Anek Tamil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CBB6A46-78EC-FB6B-824C-1A4E877D3C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8221036" cy="6858000"/>
          </a:xfrm>
          <a:prstGeom prst="rect">
            <a:avLst/>
          </a:prstGeom>
          <a:effectLst>
            <a:softEdge rad="635000"/>
          </a:effectLst>
        </p:spPr>
      </p:pic>
    </p:spTree>
    <p:extLst>
      <p:ext uri="{BB962C8B-B14F-4D97-AF65-F5344CB8AC3E}">
        <p14:creationId xmlns:p14="http://schemas.microsoft.com/office/powerpoint/2010/main" val="10013687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677</Words>
  <Application>Microsoft Office PowerPoint</Application>
  <PresentationFormat>Panorámica</PresentationFormat>
  <Paragraphs>28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5" baseType="lpstr">
      <vt:lpstr>Anek Tamil</vt:lpstr>
      <vt:lpstr>Anek Tamil Expanded SemiBold</vt:lpstr>
      <vt:lpstr>Anek Tamil SemiExpanded ExtraBo</vt:lpstr>
      <vt:lpstr>Aptos</vt:lpstr>
      <vt:lpstr>Aptos Display</vt:lpstr>
      <vt:lpstr>Arial</vt:lpstr>
      <vt:lpstr>Wingdings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Johnson Rajkumar</dc:creator>
  <cp:lastModifiedBy>Sergio</cp:lastModifiedBy>
  <cp:revision>11</cp:revision>
  <dcterms:created xsi:type="dcterms:W3CDTF">2026-11-03T13:36:15Z</dcterms:created>
  <dcterms:modified xsi:type="dcterms:W3CDTF">2026-11-03T18:11:16Z</dcterms:modified>
</cp:coreProperties>
</file>