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 id="32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Ayrılmak</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Mesih ile birlikte olmak</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357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357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Kalmak</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Kiliseye fayda sağlamak için</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90693">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90693">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a:t>Ruhen fakir</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a:t>Uysal</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2000" b="1"/>
            <a:t>Adalet için aç ve susuz</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a:t>Merhametli</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a:t>Kalbi temiz</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a:t>Barışçılar</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a:t>Diğer yanağını çevirmeye hazır</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Düşmanlarımızı sevmek</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2000" b="1"/>
            <a:t>Bizi lanetleyenleri kutsayan</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2000" b="1"/>
            <a:t>Bizi nefret edenlere iyilik yapmak</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Sevgi dolu ve cömert olmak</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Merhametli ve alçakgönüllü olmak</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 sz="2000" b="1"/>
            <a:t>Vb.</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0" y="684"/>
          <a:ext cx="2933701"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Ayrılmak</a:t>
          </a:r>
        </a:p>
      </dsp:txBody>
      <dsp:txXfrm>
        <a:off x="13132" y="13816"/>
        <a:ext cx="2907437"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0" y="673232"/>
          <a:ext cx="2933701"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Mesih ile birlikte olmak</a:t>
          </a:r>
        </a:p>
      </dsp:txBody>
      <dsp:txXfrm>
        <a:off x="13132" y="686364"/>
        <a:ext cx="2907437"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46932" y="684"/>
          <a:ext cx="3420002"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Kalmak</a:t>
          </a:r>
        </a:p>
      </dsp:txBody>
      <dsp:txXfrm>
        <a:off x="60064" y="13816"/>
        <a:ext cx="3393738"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46932" y="673232"/>
          <a:ext cx="3420002"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Kiliseye fayda sağlamak için</a:t>
          </a:r>
        </a:p>
      </dsp:txBody>
      <dsp:txXfrm>
        <a:off x="60064" y="686364"/>
        <a:ext cx="3393738"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Ruhen fakir</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Uysal</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Adalet için aç ve susuz</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Merhametli</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Kalbi temiz</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Barışçılar</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Diğer yanağını çevirmeye hazır</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Düşmanlarımızı sevmek</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Bizi lanetleyenleri kutsayan</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Bizi nefret edenlere iyilik yapmak</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Sevgi dolu ve cömert olmak</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Merhametli ve alçakgönüllü olmak</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Vb.</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10/01/2026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10/01/2026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50557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YAŞAM VE ÖLÜM</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17 Ocak 2026 için Ders 3</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400" b="1" dirty="0">
                <a:ln/>
                <a:solidFill>
                  <a:schemeClr val="accent1"/>
                </a:solidFill>
              </a:rPr>
              <a:t>MÜJDE İÇİN BİRLİKTE MÜCADELE ETMEK</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646331"/>
          </a:xfrm>
          <a:prstGeom prst="rect">
            <a:avLst/>
          </a:prstGeom>
          <a:noFill/>
        </p:spPr>
        <p:txBody>
          <a:bodyPr wrap="square">
            <a:spAutoFit/>
          </a:bodyPr>
          <a:lstStyle/>
          <a:p>
            <a:pPr algn="ctr"/>
            <a:r>
              <a:rPr lang="en-US" b="1" dirty="0">
                <a:solidFill>
                  <a:srgbClr val="76483F"/>
                </a:solidFill>
                <a:latin typeface="Comic Sans MS" panose="030F0702030302020204" pitchFamily="66" charset="0"/>
              </a:rPr>
              <a:t>“…ister gelip sizi görsem, ister gelmesem, işlerinizi duyayım, tek bir ruhla, tek bir yürekle, müjde inancı için birlikte mücadele ettiğinizi </a:t>
            </a:r>
            <a:r>
              <a:rPr lang="en" b="1" dirty="0">
                <a:solidFill>
                  <a:srgbClr val="76483F"/>
                </a:solidFill>
                <a:latin typeface="Comic Sans MS" panose="030F0702030302020204" pitchFamily="66" charset="0"/>
              </a:rPr>
              <a:t>bileyim” </a:t>
            </a:r>
            <a:r>
              <a:rPr lang="en" sz="1400" b="1" dirty="0">
                <a:solidFill>
                  <a:srgbClr val="76483F"/>
                </a:solidFill>
                <a:latin typeface="Comic Sans MS" panose="030F0702030302020204" pitchFamily="66" charset="0"/>
              </a:rPr>
              <a:t>(Filipililer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spcBef>
                <a:spcPts val="600"/>
              </a:spcBef>
            </a:pPr>
            <a:r>
              <a:rPr lang="en" sz="2000" b="1" dirty="0"/>
              <a:t>Doğru ve dürüst olmak, çatışmasız bir yaşamı garanti etmez (Filipililer 1:30). Aksine, Tanrı tarafından </a:t>
            </a:r>
            <a:r>
              <a:rPr lang="en-US" sz="2000" b="1" dirty="0"/>
              <a:t>“kusursuz ve dürüst, Tanrı'dan korkan ve </a:t>
            </a:r>
            <a:r>
              <a:rPr lang="en" sz="2000" b="1" dirty="0"/>
              <a:t>kötülükten</a:t>
            </a:r>
            <a:r>
              <a:rPr lang="en-US" sz="2000" b="1" dirty="0"/>
              <a:t> kaçınan bir </a:t>
            </a:r>
            <a:r>
              <a:rPr lang="en" sz="2000" b="1" dirty="0"/>
              <a:t>adam” (Eyüp 1:8) olarak ilan edilen Eyüp bile, düşmanın işi olan korkunç bir çatışmaya maruz kaldı.</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en" sz="2000" b="1" dirty="0"/>
              <a:t>Kötülükle çatışmaya girdiğimizde, bize karşı çıkanlardan korkmamalıyız (Filipililer 1:28). Şeytan'ın yenilmiş bir düşman olduğunu hatırlayalım, çünkü Mesih çarmıhta savaşı çoktan kazanmıştır (Luka 10:18; Koloseliler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en" sz="2000" b="1" dirty="0"/>
              <a:t>Bu amaç birliği, dua ve Kutsal Kitap'ı inceleme ile birleştirilmelidir (Efesliler 6:18; Filipililer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83147"/>
            <a:ext cx="6456104" cy="1015663"/>
          </a:xfrm>
          <a:prstGeom prst="rect">
            <a:avLst/>
          </a:prstGeom>
          <a:noFill/>
        </p:spPr>
        <p:txBody>
          <a:bodyPr wrap="square">
            <a:spAutoFit/>
          </a:bodyPr>
          <a:lstStyle/>
          <a:p>
            <a:pPr>
              <a:spcBef>
                <a:spcPts val="600"/>
              </a:spcBef>
            </a:pPr>
            <a:r>
              <a:rPr lang="en" sz="2000" b="1" dirty="0"/>
              <a:t>İçinde bulunduğumuz savaşta birlik önemli bir rol oynar. Pavlus, müjdeyi savunmak için birlikte savaşmamızı öğütler (Filipililer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524315"/>
          </a:xfrm>
          <a:prstGeom prst="rect">
            <a:avLst/>
          </a:prstGeom>
          <a:noFill/>
        </p:spPr>
        <p:txBody>
          <a:bodyPr wrap="square">
            <a:spAutoFit/>
          </a:bodyPr>
          <a:lstStyle/>
          <a:p>
            <a:pPr>
              <a:spcBef>
                <a:spcPts val="600"/>
              </a:spcBef>
            </a:pPr>
            <a:r>
              <a:rPr lang="en-US" sz="2400" b="1" dirty="0">
                <a:solidFill>
                  <a:schemeClr val="accent1">
                    <a:lumMod val="50000"/>
                  </a:schemeClr>
                </a:solidFill>
                <a:latin typeface="Constantia" panose="02030602050306030303" pitchFamily="18" charset="0"/>
              </a:rPr>
              <a:t>“Rab'bin bahçesinde kaç yıldır bulunuyoruz? Ve Efendimize ne kadar fayda sağladık? Tanrı'nın denetleyici bakışlarına nasıl karşılık veriyoruz? Tanrı'ya olan saygı, sevgi, alçakgönüllülük ve güvenimiz artıyor mu? O'nun tüm merhametlerine şükran duyuyor muyuz? Çevremizdeki insanları kutsamaya çalışıyor muyuz? Ailelerimizde İsa'nın ruhunu yansıtıyor muyuz? Çocuklarımıza O'nun Sözünü öğretiyor ve onlara Tanrı'nın harika eserlerini tanıtıyor muyuz? Hıristiyan, hem iyi olmak hem de iyilik yapmak suretiyle İsa'yı temsil etmelidir. O zaman hayatında bir koku, karakterinde bir güzellik olacak ve bu da onun Tanrı'nın çocuğu, cennetin mirasçısı olduğunu ortaya koyacaktır</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(Güç Alacaksınız, 10 Aralık)</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75FDA0-B930-400C-9973-D56E3BFD8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55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705177"/>
            <a:ext cx="3167529"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“Bana göre</a:t>
            </a:r>
            <a:b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benim için</a:t>
            </a:r>
            <a:b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yaşamak Mesih'tir ve</a:t>
            </a:r>
            <a:b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ölmek</a:t>
            </a:r>
            <a:b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kazançtır</a:t>
            </a:r>
            <a:r>
              <a:rPr kumimoji="0" lang="es-ES" sz="4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Filipililer</a:t>
            </a:r>
            <a:r>
              <a:rPr kumimoji="0" lang="es-ES"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p16="http://schemas.microsoft.com/office/powerpoint/2015/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Mesih için yaşamak mı, Mesih için ölmek mi?</a:t>
            </a:r>
          </a:p>
          <a:p>
            <a:pPr lvl="1">
              <a:spcBef>
                <a:spcPts val="600"/>
              </a:spcBef>
            </a:pPr>
            <a:r>
              <a:rPr lang="en" sz="2000" b="1" dirty="0"/>
              <a:t>Pavlus'ta yüceltilen Mesih (Filipililer 1:10-20, 25-26)</a:t>
            </a:r>
          </a:p>
          <a:p>
            <a:pPr lvl="1">
              <a:spcBef>
                <a:spcPts val="600"/>
              </a:spcBef>
            </a:pPr>
            <a:r>
              <a:rPr lang="en" sz="2000" b="1" dirty="0"/>
              <a:t>Mesih için yaşamak mı, Mesih için ölmek mi (Filipililer 1:21-22)</a:t>
            </a:r>
          </a:p>
          <a:p>
            <a:pPr lvl="1">
              <a:spcBef>
                <a:spcPts val="600"/>
              </a:spcBef>
            </a:pPr>
            <a:r>
              <a:rPr lang="en" sz="2000" b="1" dirty="0"/>
              <a:t>Pavlus'un ikilemi (Filipililer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Mesih için yaşamak ne demektir?</a:t>
            </a:r>
          </a:p>
          <a:p>
            <a:pPr lvl="1">
              <a:spcBef>
                <a:spcPts val="600"/>
              </a:spcBef>
            </a:pPr>
            <a:r>
              <a:rPr lang="en-US" sz="2000" b="1" dirty="0"/>
              <a:t>Müjdeye layık bir şekilde davranmak </a:t>
            </a:r>
            <a:r>
              <a:rPr lang="en" sz="2000" b="1" dirty="0"/>
              <a:t>(Filipililer 1:27a)</a:t>
            </a:r>
          </a:p>
          <a:p>
            <a:pPr lvl="1">
              <a:spcBef>
                <a:spcPts val="600"/>
              </a:spcBef>
            </a:pPr>
            <a:r>
              <a:rPr lang="en-US" sz="2000" b="1" dirty="0"/>
              <a:t>Müjde için birleşik bir şekilde savaşmak </a:t>
            </a:r>
            <a:r>
              <a:rPr lang="en" sz="2000" b="1" dirty="0"/>
              <a:t>(Filipililer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spcBef>
                <a:spcPts val="600"/>
              </a:spcBef>
            </a:pPr>
            <a:r>
              <a:rPr lang="en" sz="2000" b="1" dirty="0"/>
              <a:t>Pavlus, acımasız Nero tarafından yargılanmayı bekliyordu. Onun geleceği, adaletten çok Sezar'ın ruh haline bağlıydı.</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707886"/>
          </a:xfrm>
          <a:prstGeom prst="rect">
            <a:avLst/>
          </a:prstGeom>
          <a:noFill/>
        </p:spPr>
        <p:txBody>
          <a:bodyPr wrap="square">
            <a:spAutoFit/>
          </a:bodyPr>
          <a:lstStyle/>
          <a:p>
            <a:pPr>
              <a:spcBef>
                <a:spcPts val="600"/>
              </a:spcBef>
            </a:pPr>
            <a:r>
              <a:rPr lang="en" sz="2000" b="1" dirty="0"/>
              <a:t>Ancak, eğer ölümü müjdeye fayda sağlayacaksa (hapis cezası gibi), Mesih için canını vermeye hazırdı.</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en" sz="2000" b="1" dirty="0"/>
              <a:t>Ama kaderinin gerçekte Nero'nun elinde değil, Tanrı'nın elinde olduğunu biliyordu. Bu nedenle, kiliselerde kendisi için edilen dualar sayesinde serbest bırakılacağından emindi.</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MESİH İÇİN YAŞAMAK MI, MESİH İÇİN ÖLMEK Mİ?</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PAUL'DE YÜCELTİLEN MESİH</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5">
                    <a:lumMod val="75000"/>
                  </a:schemeClr>
                </a:solidFill>
                <a:latin typeface="Comic Sans MS" panose="030F0702030302020204" pitchFamily="66" charset="0"/>
              </a:rPr>
              <a:t>“Hiç utanmayacağımı, aksine her zaman olduğu gibi, ister yaşamda ister ölümde, Mesih'in bedenimde yüceltileceği için yeterli cesarete sahip olacağımı umut ve bekliyorum</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(Filipililer 1:20 </a:t>
            </a:r>
            <a:r>
              <a:rPr lang="en" sz="1100" b="1" dirty="0">
                <a:solidFill>
                  <a:schemeClr val="accent5">
                    <a:lumMod val="75000"/>
                  </a:schemeClr>
                </a:solidFill>
                <a:latin typeface="Comic Sans MS" panose="030F0702030302020204" pitchFamily="66" charset="0"/>
              </a:rPr>
              <a:t>NIV</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1938992"/>
          </a:xfrm>
          <a:prstGeom prst="rect">
            <a:avLst/>
          </a:prstGeom>
          <a:noFill/>
        </p:spPr>
        <p:txBody>
          <a:bodyPr wrap="square" rtlCol="0">
            <a:spAutoFit/>
          </a:bodyPr>
          <a:lstStyle/>
          <a:p>
            <a:pPr>
              <a:spcBef>
                <a:spcPts val="600"/>
              </a:spcBef>
            </a:pPr>
            <a:r>
              <a:rPr lang="en" sz="2000" b="1" dirty="0"/>
              <a:t>Pavlus, çektiği birçok acıya sevinçle karşılık verdi (Kol. 1:24a; 2 Kor. 11:23-27). Elbette, acıların kendisine değil, çektiği zorlukların nedenlerine sevinçle karşılık verdi. Bu nedenlerden biri, Mesih'in kilisesine sağladığı faydaydı (Kol. 1:24b; 2 Korintliler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2924142"/>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510398"/>
            <a:ext cx="9938298" cy="1323439"/>
          </a:xfrm>
          <a:prstGeom prst="rect">
            <a:avLst/>
          </a:prstGeom>
          <a:noFill/>
        </p:spPr>
        <p:txBody>
          <a:bodyPr wrap="square">
            <a:spAutoFit/>
          </a:bodyPr>
          <a:lstStyle/>
          <a:p>
            <a:pPr>
              <a:spcBef>
                <a:spcPts val="600"/>
              </a:spcBef>
            </a:pPr>
            <a:r>
              <a:rPr lang="en" sz="2000" b="1" dirty="0"/>
              <a:t>Pavlus, Filipililere yazdığı mektupta, o anda ölümle Mesih'i yüceltmeyi beklemediğini, ancak kilisenin duaları ve Kutsal Ruh'un işi sayesinde özgürleşip hayatıyla Mesih'e hizmet etmeye devam etmeyi umduğunu açıkça belirtir </a:t>
            </a:r>
            <a:br>
              <a:rPr lang="en" sz="2000" b="1" dirty="0"/>
            </a:br>
            <a:r>
              <a:rPr lang="en" sz="2000" b="1" dirty="0"/>
              <a:t>(Filipililer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463643"/>
            <a:ext cx="5741402" cy="1015663"/>
          </a:xfrm>
          <a:prstGeom prst="rect">
            <a:avLst/>
          </a:prstGeom>
          <a:noFill/>
        </p:spPr>
        <p:txBody>
          <a:bodyPr wrap="square">
            <a:spAutoFit/>
          </a:bodyPr>
          <a:lstStyle/>
          <a:p>
            <a:pPr>
              <a:spcBef>
                <a:spcPts val="600"/>
              </a:spcBef>
            </a:pPr>
            <a:r>
              <a:rPr lang="en" sz="2000" b="1" dirty="0"/>
              <a:t>İsa'nın acı çekmesini ve hatta ölümünü taklit ederek, Pavlus Mesih'i yüceltti </a:t>
            </a:r>
            <a:br>
              <a:rPr lang="es-ES" sz="2000" b="1" dirty="0"/>
            </a:br>
            <a:r>
              <a:rPr lang="en" sz="2000" b="1" dirty="0"/>
              <a:t>(Filipililer 1:20 </a:t>
            </a:r>
            <a:r>
              <a:rPr lang="en" sz="1600" b="1" dirty="0"/>
              <a:t>NIV</a:t>
            </a:r>
            <a:r>
              <a:rPr lang="en"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64929"/>
            <a:ext cx="9938300" cy="1015663"/>
          </a:xfrm>
          <a:prstGeom prst="rect">
            <a:avLst/>
          </a:prstGeom>
          <a:noFill/>
        </p:spPr>
        <p:txBody>
          <a:bodyPr wrap="square">
            <a:spAutoFit/>
          </a:bodyPr>
          <a:lstStyle/>
          <a:p>
            <a:pPr>
              <a:spcBef>
                <a:spcPts val="600"/>
              </a:spcBef>
            </a:pPr>
            <a:r>
              <a:rPr lang="en" sz="2000" b="1" dirty="0"/>
              <a:t>Dünyamızda hüküm süren kötülük nedeniyle, Mesih'in yaşadığı gibi yaşamak, çoğu zaman Mesih'in çektiği acıları çekmeyi ve bazı durumlarda Mesih'in öldüğü gibi ölmeyi gerektirir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MESİH İÇİN YAŞAMAK YA DA ÖLMEK</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“Çünkü benim için yaşamak Mesih'tir ve ölmek kazançtır.”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(Filipililer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en" sz="2000" b="1" dirty="0"/>
              <a:t>Tüm acıların kökü, bugün iyilik ve kötülük, Mesih ve Şeytan arasında süren kozmik savaşta yatmaktadır.</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707886"/>
          </a:xfrm>
          <a:prstGeom prst="rect">
            <a:avLst/>
          </a:prstGeom>
          <a:noFill/>
        </p:spPr>
        <p:txBody>
          <a:bodyPr wrap="square">
            <a:spAutoFit/>
          </a:bodyPr>
          <a:lstStyle/>
          <a:p>
            <a:pPr>
              <a:spcBef>
                <a:spcPts val="600"/>
              </a:spcBef>
            </a:pPr>
            <a:r>
              <a:rPr lang="en" sz="2000" b="1" dirty="0"/>
              <a:t>Ama biz hakikat ve adalet gibi silahlar kullanırız (2 Korintliler 6:4-7). </a:t>
            </a:r>
            <a:r>
              <a:rPr lang="en-US" sz="2000" b="1" dirty="0"/>
              <a:t>“Kaleyi </a:t>
            </a:r>
            <a:r>
              <a:rPr lang="en" sz="2000" b="1" dirty="0"/>
              <a:t>yıkmak”</a:t>
            </a:r>
            <a:r>
              <a:rPr lang="en-US" sz="2000" b="1" dirty="0"/>
              <a:t> için</a:t>
            </a:r>
            <a:r>
              <a:rPr lang="en" sz="2000" b="1" dirty="0"/>
              <a:t> güçlü silahlar (2 Korintliler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en" sz="2000" b="1" dirty="0"/>
              <a:t>Peki, savaşta sonuç, doğruların ölümü olursa ne olur? Pavlus'a göre, bu bizim için bir kazançtır (Filipililer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spcBef>
                <a:spcPts val="600"/>
              </a:spcBef>
            </a:pPr>
            <a:r>
              <a:rPr lang="en" sz="2000" b="1" dirty="0"/>
              <a:t>Bu, ruhsal silahlarla savaşılması gereken ruhsal bir savaştır. Düşmanın takipçileri, Hıristiyanlara karşı yasadışı silahlar kullanır (yalanlar, eleştiri, akran baskısı vb.).</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en" sz="2000" b="1" dirty="0"/>
              <a:t>Mesih'e sadık olanlar için ölüm, bizi düşmanın ulaşamayacağı bir yere götürür ve tüm sıkıntılardan kurtarır (Süleymanın Meselleri 14:32; Yeşaya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PAUL'ÜN İKİLEMİ</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“İki seçenek arasında kalmış durumdayım: Bir yandan ayrılıp Mesih'le birlikte olmak istiyorum, ki bu çok daha iyi; ama diğer yandan bedenimde kalmam sizin için daha gerekli</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(Filipililer 1:23-24 </a:t>
            </a:r>
            <a:r>
              <a:rPr lang="en" sz="11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en" sz="2000" b="1" dirty="0"/>
              <a:t>Karar veremese de, Pavlus iki olasılık arasında kalmıştır (Filipililer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2528323446"/>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70192"/>
            <a:ext cx="6742841" cy="1323439"/>
          </a:xfrm>
          <a:prstGeom prst="rect">
            <a:avLst/>
          </a:prstGeom>
          <a:noFill/>
        </p:spPr>
        <p:txBody>
          <a:bodyPr wrap="square" rtlCol="0">
            <a:spAutoFit/>
          </a:bodyPr>
          <a:lstStyle/>
          <a:p>
            <a:pPr>
              <a:spcBef>
                <a:spcPts val="600"/>
              </a:spcBef>
            </a:pPr>
            <a:r>
              <a:rPr lang="en" sz="2000" b="1" dirty="0"/>
              <a:t>Bu metni tek başına ele alırsak, Pavlus'un, öldüğümüz anda İsa'nın yanında olmak için cennete yükseleceğimizi öğrettiğini çıkarabiliriz, bu da diğer Kutsal Kitap pasajlarıyla çelişir (Vaiz 9:5; Mezmurlar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275058322"/>
              </p:ext>
            </p:extLst>
          </p:nvPr>
        </p:nvGraphicFramePr>
        <p:xfrm>
          <a:off x="3381374"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398680"/>
            <a:ext cx="6800851" cy="1323439"/>
          </a:xfrm>
          <a:prstGeom prst="rect">
            <a:avLst/>
          </a:prstGeom>
          <a:noFill/>
        </p:spPr>
        <p:txBody>
          <a:bodyPr wrap="square">
            <a:spAutoFit/>
          </a:bodyPr>
          <a:lstStyle/>
          <a:p>
            <a:pPr>
              <a:spcBef>
                <a:spcPts val="600"/>
              </a:spcBef>
            </a:pPr>
            <a:r>
              <a:rPr lang="en" sz="2000" b="1" dirty="0"/>
              <a:t>Başka bir yerde Pavlus, bedeni, ölümsüzlükle giyinmek için yıkılan (ölen) bir çadırla karşılaştırır (2 Korintliler 5:1-4). Ancak, bu giyinmenin ölüm anında değil, İkinci Geliş'te gerçekleşeceğini açıklar (1 Korintliler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338324"/>
            <a:ext cx="6696076" cy="1015663"/>
          </a:xfrm>
          <a:prstGeom prst="rect">
            <a:avLst/>
          </a:prstGeom>
          <a:noFill/>
        </p:spPr>
        <p:txBody>
          <a:bodyPr wrap="square">
            <a:spAutoFit/>
          </a:bodyPr>
          <a:lstStyle/>
          <a:p>
            <a:pPr>
              <a:spcBef>
                <a:spcPts val="600"/>
              </a:spcBef>
            </a:pPr>
            <a:r>
              <a:rPr lang="en" sz="2000" b="1" dirty="0"/>
              <a:t>Filipililere yazdığı aynı mektupta, Mesih ile tam olarak bir olmak için diriliş anını beklemesi gerektiğini söyler (Filipililer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14875" y="1351508"/>
            <a:ext cx="7048500" cy="4154984"/>
          </a:xfrm>
          <a:prstGeom prst="rect">
            <a:avLst/>
          </a:prstGeom>
          <a:noFill/>
        </p:spPr>
        <p:txBody>
          <a:bodyPr wrap="square">
            <a:spAutoFit/>
          </a:bodyPr>
          <a:lstStyle/>
          <a:p>
            <a:pPr algn="ct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MESİH İÇİN YAŞAMAK NE DEMEKTİR?</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MÜJDEYE LAYIK ŞEKİLDE DAVRANIN</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US" b="1" dirty="0">
                <a:solidFill>
                  <a:srgbClr val="C00000"/>
                </a:solidFill>
                <a:latin typeface="Comic Sans MS" panose="030F0702030302020204" pitchFamily="66" charset="0"/>
              </a:rPr>
              <a:t>“Sadece davranışlarınız Mesih'in İnciline layık </a:t>
            </a:r>
            <a:r>
              <a:rPr lang="en" b="1" dirty="0">
                <a:solidFill>
                  <a:srgbClr val="C00000"/>
                </a:solidFill>
                <a:effectLst/>
                <a:latin typeface="Comic Sans MS" panose="030F0702030302020204" pitchFamily="66" charset="0"/>
              </a:rPr>
              <a:t>olsun” </a:t>
            </a:r>
            <a:r>
              <a:rPr lang="en" sz="1400" b="1" dirty="0">
                <a:solidFill>
                  <a:srgbClr val="C00000"/>
                </a:solidFill>
                <a:effectLst/>
                <a:latin typeface="Comic Sans MS" panose="030F0702030302020204" pitchFamily="66" charset="0"/>
              </a:rPr>
              <a:t>(Filipililer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796432" cy="1631216"/>
          </a:xfrm>
          <a:prstGeom prst="rect">
            <a:avLst/>
          </a:prstGeom>
          <a:noFill/>
        </p:spPr>
        <p:txBody>
          <a:bodyPr wrap="square" rtlCol="0">
            <a:spAutoFit/>
          </a:bodyPr>
          <a:lstStyle/>
          <a:p>
            <a:pPr>
              <a:spcBef>
                <a:spcPts val="600"/>
              </a:spcBef>
            </a:pPr>
            <a:r>
              <a:rPr lang="en" sz="2000" b="1" dirty="0"/>
              <a:t>“Davranışlarınız” ifadesi, “vatandaş olarak yaşamak” anlamına gelen Yunanca </a:t>
            </a:r>
            <a:r>
              <a:rPr lang="en" sz="2000" b="1" i="1" dirty="0"/>
              <a:t>politeuomai</a:t>
            </a:r>
            <a:r>
              <a:rPr lang="en" sz="2000" b="1" dirty="0"/>
              <a:t> kelimesinin çevirisidir. Pavlus, Filipililere (ve hepimize) göklerin vatandaşlarına yakışır bir şekilde davranmamızı öğütler (Filipililer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1879093742"/>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796430" cy="1323439"/>
          </a:xfrm>
          <a:prstGeom prst="rect">
            <a:avLst/>
          </a:prstGeom>
          <a:noFill/>
        </p:spPr>
        <p:txBody>
          <a:bodyPr wrap="square">
            <a:spAutoFit/>
          </a:bodyPr>
          <a:lstStyle/>
          <a:p>
            <a:pPr>
              <a:spcBef>
                <a:spcPts val="600"/>
              </a:spcBef>
            </a:pPr>
            <a:r>
              <a:rPr lang="en" sz="2000" b="1" dirty="0"/>
              <a:t>O, ayrılıkların genellikle gurur ve birbirlerine karşı uygunsuz davranışlardan kaynaklandığını biliyordu. Bu nedenle, bize onurlu bir şekilde davranmamızı öğütler.</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826566"/>
            <a:ext cx="5796430" cy="707886"/>
          </a:xfrm>
          <a:prstGeom prst="rect">
            <a:avLst/>
          </a:prstGeom>
          <a:noFill/>
        </p:spPr>
        <p:txBody>
          <a:bodyPr wrap="square">
            <a:spAutoFit/>
          </a:bodyPr>
          <a:lstStyle/>
          <a:p>
            <a:pPr>
              <a:spcBef>
                <a:spcPts val="600"/>
              </a:spcBef>
            </a:pPr>
            <a:r>
              <a:rPr lang="en" sz="2000" b="1" dirty="0"/>
              <a:t>Pavlus bu öğüdü, kendisini ilgilendiren bir konuya giriş olarak kullanır: kilisede birlik.</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6" y="3822445"/>
            <a:ext cx="5796431" cy="1015663"/>
          </a:xfrm>
          <a:prstGeom prst="rect">
            <a:avLst/>
          </a:prstGeom>
          <a:noFill/>
        </p:spPr>
        <p:txBody>
          <a:bodyPr wrap="square">
            <a:spAutoFit/>
          </a:bodyPr>
          <a:lstStyle/>
          <a:p>
            <a:pPr>
              <a:spcBef>
                <a:spcPts val="600"/>
              </a:spcBef>
            </a:pPr>
            <a:r>
              <a:rPr lang="en" sz="2000" b="1" dirty="0"/>
              <a:t>Bu konu şu şekilde özetlenebilir: </a:t>
            </a:r>
            <a:r>
              <a:rPr lang="en-US" sz="2000" b="1" dirty="0"/>
              <a:t>"Adaleti yerine getirin, sevgiyi sevin ve alçakgönüllülükle Tanrınızla yürüyün</a:t>
            </a:r>
            <a:r>
              <a:rPr lang="en" sz="2000" b="1" dirty="0"/>
              <a:t>" (Mika 6:8 </a:t>
            </a:r>
            <a:r>
              <a:rPr lang="en" sz="1600" b="1" dirty="0"/>
              <a:t>ESV</a:t>
            </a:r>
            <a:r>
              <a:rPr lang="en" sz="2000" b="1" dirty="0"/>
              <a:t>).</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2818324"/>
            <a:ext cx="5796432" cy="1015663"/>
          </a:xfrm>
          <a:prstGeom prst="rect">
            <a:avLst/>
          </a:prstGeom>
          <a:noFill/>
        </p:spPr>
        <p:txBody>
          <a:bodyPr wrap="square">
            <a:spAutoFit/>
          </a:bodyPr>
          <a:lstStyle/>
          <a:p>
            <a:pPr>
              <a:spcBef>
                <a:spcPts val="600"/>
              </a:spcBef>
            </a:pPr>
            <a:r>
              <a:rPr lang="en" sz="2000" b="1" dirty="0"/>
              <a:t>Dağdaki Vaazında İsa, bize Cennetin vatandaşlarının nasıl yaşaması gerektiğini öğretti.</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583</TotalTime>
  <Words>1060</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docId:3E41369E3EA54F2817D87FAA7CBEED91</cp:keywords>
  <cp:lastModifiedBy>Sergio</cp:lastModifiedBy>
  <cp:revision>89</cp:revision>
  <dcterms:created xsi:type="dcterms:W3CDTF">2025-12-30T08:43:05Z</dcterms:created>
  <dcterms:modified xsi:type="dcterms:W3CDTF">2026-01-10T21:09:16Z</dcterms:modified>
</cp:coreProperties>
</file>