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257" r:id="rId5"/>
    <p:sldId id="258" r:id="rId6"/>
    <p:sldId id="322" r:id="rId7"/>
    <p:sldId id="323" r:id="rId8"/>
    <p:sldId id="261" r:id="rId9"/>
    <p:sldId id="262" r:id="rId10"/>
    <p:sldId id="263" r:id="rId11"/>
    <p:sldId id="264" r:id="rId12"/>
    <p:sldId id="320" r:id="rId13"/>
    <p:sldId id="325"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 sz="1800" b="1" dirty="0"/>
            <a:t>Tanrı'nın merhametini almak (Mezmurlar 31:7)</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 sz="1800" b="1"/>
            <a:t>O'na güvenmek (Mezmur 5:11)</a:t>
          </a:r>
          <a:endParaRPr lang="es-ES" sz="180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en" sz="1800" b="1" dirty="0"/>
            <a:t>Kurtuluşun bereketlerini almak (Mezmurlar 9:14)</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en" sz="1800" b="1" dirty="0"/>
            <a:t>Tanrı'nın Yasasını yerine getirmek (Mezmurlar 119:14; Yeşaya 58:13, 14)</a:t>
          </a:r>
          <a:endParaRPr lang="es-ES" sz="18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en" sz="1800" b="1"/>
            <a:t>O'nun Sözüne inanmak (Mezmurlar 119:162)</a:t>
          </a:r>
          <a:endParaRPr lang="es-ES" sz="180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en" sz="1800" b="1"/>
            <a:t>Tanrı'ya bağlı çocuklar yetiştirmek (Süleymanın Meselleri 23:24, 25)</a:t>
          </a:r>
          <a:endParaRPr lang="es-ES" sz="180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n" sz="1800" b="1"/>
            <a:t>Sekizinci günde sünnet edildi; dindar bir ailenin oğlu</a:t>
          </a: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en" sz="1800" b="1"/>
            <a:t>İbranilerin İbranisi; saf soylu Benjamini</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en" sz="1800" b="1"/>
            <a:t>Yasa konusunda en katı Ferisi</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en" sz="1800" b="1" dirty="0"/>
            <a:t>Coşku konusunda, kiliseyi zulmeden biriydi</a:t>
          </a: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n" sz="1800" b="1"/>
            <a:t>Yasanın kusursuz koruyucusu</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en" sz="2000" b="1"/>
            <a:t>Onun Sözünü incelediğimizde</a:t>
          </a:r>
          <a:endParaRPr lang="es-ES" sz="200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en" sz="2000" b="1"/>
            <a:t>Kutsal Ruh tarafından yönlendirildiğimizde</a:t>
          </a:r>
          <a:endParaRPr lang="es-ES" sz="200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en" sz="2000" b="1"/>
            <a:t>Onun acılarını paylaştığımızda</a:t>
          </a:r>
          <a:endParaRPr lang="es-ES" sz="200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en" sz="2000" b="1"/>
            <a:t>Hedefe doğru ilerlediğimizde</a:t>
          </a:r>
          <a:endParaRPr lang="es-ES" sz="200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Tanrı'nın merhametini almak (Mezmurlar 31:7)</a:t>
          </a:r>
          <a:endParaRPr lang="es-ES" sz="18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O'na güvenmek (Mezmur 5:11)</a:t>
          </a:r>
          <a:endParaRPr lang="es-ES" sz="1800" kern="120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Kurtuluşun bereketlerini almak (Mezmurlar 9:14)</a:t>
          </a:r>
          <a:endParaRPr lang="es-ES" sz="18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Tanrı'nın Yasasını yerine getirmek (Mezmurlar 119:14; Yeşaya 58:13, 14)</a:t>
          </a:r>
          <a:endParaRPr lang="es-ES" sz="18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O'nun Sözüne inanmak (Mezmurlar 119:162)</a:t>
          </a:r>
          <a:endParaRPr lang="es-ES" sz="1800" kern="120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Tanrı'ya bağlı çocuklar yetiştirmek (Süleymanın Meselleri 23:24, 25)</a:t>
          </a:r>
          <a:endParaRPr lang="es-ES" sz="1800" kern="120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Sekizinci günde sünnet edildi; dindar bir ailenin oğlu</a:t>
          </a: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İbranilerin İbranisi; saf soylu Benjamini</a:t>
          </a: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Yasa konusunda en katı Ferisi</a:t>
          </a: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Coşku konusunda, kiliseyi zulmeden biriydi</a:t>
          </a: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Yasanın kusursuz koruyucusu</a:t>
          </a: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20"/>
          <a:ext cx="5838883" cy="32344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Onun Sözünü incelediğimizde</a:t>
          </a:r>
          <a:endParaRPr lang="es-ES" sz="2000" kern="1200"/>
        </a:p>
      </dsp:txBody>
      <dsp:txXfrm>
        <a:off x="15789" y="16409"/>
        <a:ext cx="5807305" cy="291863"/>
      </dsp:txXfrm>
    </dsp:sp>
    <dsp:sp modelId="{AC2183AB-1788-4257-BAEC-8F86DBF54A97}">
      <dsp:nvSpPr>
        <dsp:cNvPr id="0" name=""/>
        <dsp:cNvSpPr/>
      </dsp:nvSpPr>
      <dsp:spPr>
        <a:xfrm>
          <a:off x="0" y="333539"/>
          <a:ext cx="5838883" cy="32344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Kutsal Ruh tarafından yönlendirildiğimizde</a:t>
          </a:r>
          <a:endParaRPr lang="es-ES" sz="2000" kern="1200"/>
        </a:p>
      </dsp:txBody>
      <dsp:txXfrm>
        <a:off x="15789" y="349328"/>
        <a:ext cx="5807305" cy="291863"/>
      </dsp:txXfrm>
    </dsp:sp>
    <dsp:sp modelId="{98181CE8-058B-4900-B30A-3A1C2A9FA89B}">
      <dsp:nvSpPr>
        <dsp:cNvPr id="0" name=""/>
        <dsp:cNvSpPr/>
      </dsp:nvSpPr>
      <dsp:spPr>
        <a:xfrm>
          <a:off x="0" y="666458"/>
          <a:ext cx="5838883" cy="32344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Onun acılarını paylaştığımızda</a:t>
          </a:r>
          <a:endParaRPr lang="es-ES" sz="2000" kern="1200"/>
        </a:p>
      </dsp:txBody>
      <dsp:txXfrm>
        <a:off x="15789" y="682247"/>
        <a:ext cx="5807305" cy="291863"/>
      </dsp:txXfrm>
    </dsp:sp>
    <dsp:sp modelId="{AE6B2F7C-9832-47C0-AE96-1FC8C025600F}">
      <dsp:nvSpPr>
        <dsp:cNvPr id="0" name=""/>
        <dsp:cNvSpPr/>
      </dsp:nvSpPr>
      <dsp:spPr>
        <a:xfrm>
          <a:off x="0" y="999377"/>
          <a:ext cx="5838883" cy="32344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Hedefe doğru ilerlediğimizde</a:t>
          </a:r>
          <a:endParaRPr lang="es-ES" sz="2000" kern="1200"/>
        </a:p>
      </dsp:txBody>
      <dsp:txXfrm>
        <a:off x="15789" y="1015166"/>
        <a:ext cx="5807305" cy="2918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27/01/2026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27/01/2026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SADECE MESİH'E GÜVEN</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830997"/>
          </a:xfrm>
          <a:prstGeom prst="rect">
            <a:avLst/>
          </a:prstGeom>
          <a:noFill/>
        </p:spPr>
        <p:txBody>
          <a:bodyPr wrap="square" rtlCol="0">
            <a:spAutoFit/>
          </a:bodyPr>
          <a:lstStyle/>
          <a:p>
            <a:pPr algn="r"/>
            <a:r>
              <a:rPr lang="en" sz="1600" b="1" dirty="0">
                <a:solidFill>
                  <a:schemeClr val="accent1">
                    <a:lumMod val="20000"/>
                    <a:lumOff val="80000"/>
                  </a:schemeClr>
                </a:solidFill>
                <a:effectLst>
                  <a:outerShdw blurRad="38100" dist="38100" dir="2700000" algn="tl">
                    <a:srgbClr val="000000">
                      <a:alpha val="43137"/>
                    </a:srgbClr>
                  </a:outerShdw>
                </a:effectLst>
              </a:rPr>
              <a:t>7 Şubat 2026 için 6. Ders</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954ECA"/>
                </a:solidFill>
              </a:rPr>
              <a:t>MESİH'İN BİLGİSİ</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en-US" b="1" dirty="0">
                <a:solidFill>
                  <a:schemeClr val="tx2">
                    <a:lumMod val="75000"/>
                  </a:schemeClr>
                </a:solidFill>
                <a:latin typeface="Comic Sans MS" panose="030F0702030302020204" pitchFamily="66" charset="0"/>
              </a:rPr>
              <a:t>“Onu ve dirilişinin gücünü, acılarının paydaşlığını, ölümüne benzer şekilde ölmeyi bilmek </a:t>
            </a:r>
            <a:r>
              <a:rPr lang="en" b="1" dirty="0">
                <a:solidFill>
                  <a:schemeClr val="tx2">
                    <a:lumMod val="75000"/>
                  </a:schemeClr>
                </a:solidFill>
                <a:latin typeface="Comic Sans MS" panose="030F0702030302020204" pitchFamily="66" charset="0"/>
              </a:rPr>
              <a:t>için” </a:t>
            </a:r>
            <a:r>
              <a:rPr lang="en" sz="1400" b="1" dirty="0">
                <a:solidFill>
                  <a:schemeClr val="tx2">
                    <a:lumMod val="75000"/>
                  </a:schemeClr>
                </a:solidFill>
                <a:latin typeface="Comic Sans MS" panose="030F0702030302020204" pitchFamily="66" charset="0"/>
              </a:rPr>
              <a:t>(Filipililer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en" sz="2000" b="1" dirty="0"/>
              <a:t>Mesih'i nasıl tanıyabiliriz (Filipililer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2813184665"/>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29" y="3361008"/>
            <a:ext cx="6114833" cy="1323439"/>
          </a:xfrm>
          <a:prstGeom prst="rect">
            <a:avLst/>
          </a:prstGeom>
          <a:noFill/>
        </p:spPr>
        <p:txBody>
          <a:bodyPr wrap="square" rtlCol="0">
            <a:spAutoFit/>
          </a:bodyPr>
          <a:lstStyle/>
          <a:p>
            <a:pPr>
              <a:spcBef>
                <a:spcPts val="600"/>
              </a:spcBef>
            </a:pPr>
            <a:r>
              <a:rPr lang="en" sz="2000" b="1" dirty="0"/>
              <a:t>Hıristiyan yaşamı bir yarış gibidir. Hedefimizi net bir şekilde aklımızda tutmalıyız. Burada kalmak ve sadece bu yaşamın tadını çıkarmak için yaşamıyoruz. Ölülerin dirilişine ulaşmayı umuyoruz (Filipililer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391089"/>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28" y="4896274"/>
            <a:ext cx="6114833" cy="1938992"/>
          </a:xfrm>
          <a:prstGeom prst="rect">
            <a:avLst/>
          </a:prstGeom>
          <a:noFill/>
        </p:spPr>
        <p:txBody>
          <a:bodyPr wrap="square">
            <a:spAutoFit/>
          </a:bodyPr>
          <a:lstStyle/>
          <a:p>
            <a:pPr>
              <a:spcBef>
                <a:spcPts val="600"/>
              </a:spcBef>
            </a:pPr>
            <a:r>
              <a:rPr lang="en" sz="2000" b="1" dirty="0"/>
              <a:t>O an gelene kadar, </a:t>
            </a:r>
            <a:r>
              <a:rPr lang="en-US" sz="2000" b="1" dirty="0"/>
              <a:t>“Mesih İsa'nın beni yakaladığı şeyi </a:t>
            </a:r>
            <a:r>
              <a:rPr lang="en" sz="2000" b="1" dirty="0"/>
              <a:t>yakalamak” </a:t>
            </a:r>
            <a:r>
              <a:rPr lang="en-US" sz="2000" b="1" dirty="0"/>
              <a:t>için</a:t>
            </a:r>
            <a:r>
              <a:rPr lang="en" sz="2000" b="1" dirty="0"/>
              <a:t> çabalarız </a:t>
            </a:r>
            <a:br>
              <a:rPr lang="en" sz="2000" b="1" dirty="0"/>
            </a:br>
            <a:r>
              <a:rPr lang="en" sz="2000" b="1" dirty="0"/>
              <a:t>(Filipililer 3:12 </a:t>
            </a:r>
            <a:r>
              <a:rPr lang="en" sz="1600" b="1" dirty="0"/>
              <a:t>NIV</a:t>
            </a:r>
            <a:r>
              <a:rPr lang="en" sz="2000" b="1" dirty="0"/>
              <a:t>). İsa beni yakaladı ve bana bir şehir, bir ödül, O'nunla birlikte yaşayacağım sonsuz bir hayat verdi (İbraniler 11:10; Filipililer 3:14; 1. Selanikliler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717737"/>
            <a:ext cx="8909101" cy="3862596"/>
          </a:xfrm>
          <a:prstGeom prst="rect">
            <a:avLst/>
          </a:prstGeom>
          <a:noFill/>
        </p:spPr>
        <p:txBody>
          <a:bodyPr wrap="square">
            <a:spAutoFit/>
          </a:bodyPr>
          <a:lstStyle/>
          <a:p>
            <a:pPr>
              <a:spcBef>
                <a:spcPts val="600"/>
              </a:spcBef>
            </a:pPr>
            <a:r>
              <a:rPr lang="en-US" sz="2400" b="1" dirty="0">
                <a:latin typeface="Constantia" panose="02030602050306030303" pitchFamily="18" charset="0"/>
              </a:rPr>
              <a:t>“Pavlus'u zorluklar ve sıkıntılar karşısında ilerlemeye zorlayan büyük amaç, her Hıristiyan çalışanı kendini tamamen Tanrı'nın hizmetine adamaya yönlendirmelidir. Dünyevi cazibeler, onun dikkatini Kurtarıcı'dan uzaklaştırmak için sunulacaktır, ancak o hedefe doğru ilerlemeli, dünyaya, meleklere ve insanlara Tanrı'nın yüzünü görme umudunun, bu umudu elde etmek için gereken tüm çabaya ve fedakarlığa değer olduğunu göstermelidir.</a:t>
            </a:r>
          </a:p>
          <a:p>
            <a:pPr>
              <a:spcBef>
                <a:spcPts val="600"/>
              </a:spcBef>
            </a:pPr>
            <a:r>
              <a:rPr lang="en-US" sz="2400" b="1" dirty="0">
                <a:latin typeface="Constantia" panose="02030602050306030303" pitchFamily="18" charset="0"/>
              </a:rPr>
              <a:t>Mesih'in en alçakgönüllü havarisi bile cennetin sakini, Tanrı'nın bozulmaz mirasının varisi olabilir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764962" y="6382214"/>
            <a:ext cx="4141903" cy="338554"/>
          </a:xfrm>
          <a:prstGeom prst="rect">
            <a:avLst/>
          </a:prstGeom>
          <a:noFill/>
        </p:spPr>
        <p:txBody>
          <a:bodyPr wrap="none" rtlCol="0">
            <a:spAutoFit/>
          </a:bodyPr>
          <a:lstStyle/>
          <a:p>
            <a:pPr algn="r"/>
            <a:r>
              <a:rPr lang="en" sz="1600" b="1" dirty="0"/>
              <a:t>EGW (Çatışma ve Cesaret, 13 Aralık)</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8C01216-5CD4-4D75-862E-67C2C47E624C}"/>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42582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3103898" y="1254427"/>
            <a:ext cx="5612730" cy="432426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“Onu ve dirilişinin gücünü, acılarının paydaşlığını, ölümüne benzer şekilde, herhangi bir şekilde ölülerin dirilişine ulaşabilirsem, bilebileyim diye</a:t>
            </a: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Filipililer</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3:10, 11, </a:t>
            </a:r>
            <a:r>
              <a:rPr kumimoji="0" lang="es-ES" sz="16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p16="http://schemas.microsoft.com/office/powerpoint/2015/main"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1271345" y="3833659"/>
            <a:ext cx="571908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2B436F"/>
                </a:solidFill>
              </a:rPr>
              <a:t>Kurtuluşunuzu kaybetmemek için ipuçları:</a:t>
            </a:r>
          </a:p>
          <a:p>
            <a:pPr lvl="1">
              <a:spcBef>
                <a:spcPts val="600"/>
              </a:spcBef>
            </a:pPr>
            <a:r>
              <a:rPr lang="en" sz="2000" b="1" dirty="0"/>
              <a:t>Kaçınılması gerekenler (Filipililer 3:1-3)</a:t>
            </a:r>
          </a:p>
          <a:p>
            <a:pPr lvl="1">
              <a:spcBef>
                <a:spcPts val="600"/>
              </a:spcBef>
            </a:pPr>
            <a:r>
              <a:rPr lang="en" sz="2000" b="1" dirty="0"/>
              <a:t>Geride kalanlar (Filipililer 3:4-6)</a:t>
            </a:r>
          </a:p>
          <a:p>
            <a:pPr lvl="1">
              <a:spcBef>
                <a:spcPts val="600"/>
              </a:spcBef>
            </a:pPr>
            <a:r>
              <a:rPr lang="en" sz="2000" b="1" dirty="0"/>
              <a:t>Önemli olan şey (Filipililer 3:7-8)</a:t>
            </a:r>
          </a:p>
          <a:p>
            <a:pPr>
              <a:spcBef>
                <a:spcPts val="1800"/>
              </a:spcBef>
            </a:pPr>
            <a:r>
              <a:rPr lang="en" sz="2000" b="1" dirty="0">
                <a:solidFill>
                  <a:srgbClr val="28724D"/>
                </a:solidFill>
              </a:rPr>
              <a:t>Kurtuluşunuzu korumak için ipuçları:</a:t>
            </a:r>
          </a:p>
          <a:p>
            <a:pPr lvl="1">
              <a:spcBef>
                <a:spcPts val="600"/>
              </a:spcBef>
            </a:pPr>
            <a:r>
              <a:rPr lang="en" sz="2000" b="1" dirty="0"/>
              <a:t>Mesih'in imanı (Filipililer 3:9)</a:t>
            </a:r>
          </a:p>
          <a:p>
            <a:pPr lvl="1">
              <a:spcBef>
                <a:spcPts val="600"/>
              </a:spcBef>
            </a:pPr>
            <a:r>
              <a:rPr lang="en" sz="2000" b="1" dirty="0"/>
              <a:t>Mesih'in bilgisi (Filipililer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4775663" cy="1323439"/>
          </a:xfrm>
          <a:prstGeom prst="rect">
            <a:avLst/>
          </a:prstGeom>
          <a:noFill/>
        </p:spPr>
        <p:txBody>
          <a:bodyPr wrap="square" rtlCol="0">
            <a:spAutoFit/>
          </a:bodyPr>
          <a:lstStyle/>
          <a:p>
            <a:pPr>
              <a:spcBef>
                <a:spcPts val="600"/>
              </a:spcBef>
            </a:pPr>
            <a:r>
              <a:rPr lang="en" sz="2000" b="1" dirty="0"/>
              <a:t>Filipililer kurtuluşa giden yolu biliyorlardı, çünkü Pavlus ve Silas o şehirdeki ilk dönüşümlerden biri olan hapishane müdürüne bunu açıkça anlatmışlardı (Elçilerin İşleri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904773"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904773"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3744"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3744"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3744"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73744"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3744"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644375"/>
            <a:ext cx="4775663" cy="1015663"/>
          </a:xfrm>
          <a:prstGeom prst="rect">
            <a:avLst/>
          </a:prstGeom>
          <a:noFill/>
        </p:spPr>
        <p:txBody>
          <a:bodyPr wrap="square">
            <a:spAutoFit/>
          </a:bodyPr>
          <a:lstStyle/>
          <a:p>
            <a:pPr>
              <a:spcBef>
                <a:spcPts val="600"/>
              </a:spcBef>
            </a:pPr>
            <a:r>
              <a:rPr lang="en" sz="2000" b="1" dirty="0"/>
              <a:t>Bu nedenle Pavlus, onlara imanla kurtuluşun temel direklerini hatırlatır.</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509945"/>
            <a:ext cx="4902334" cy="1015663"/>
          </a:xfrm>
          <a:prstGeom prst="rect">
            <a:avLst/>
          </a:prstGeom>
          <a:noFill/>
        </p:spPr>
        <p:txBody>
          <a:bodyPr wrap="square">
            <a:spAutoFit/>
          </a:bodyPr>
          <a:lstStyle/>
          <a:p>
            <a:pPr>
              <a:spcBef>
                <a:spcPts val="600"/>
              </a:spcBef>
            </a:pPr>
            <a:r>
              <a:rPr lang="en" sz="2000" b="1" dirty="0"/>
              <a:t>Artık kilise sağlam bir şekilde kurulmuş olduğundan, kurtuluş yolundan sapma tehlikesiyle karşı karşıyaydılar.</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2000" b="-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367171"/>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KURTULUŞUNUZU KAYBETMEMEK İÇİN İPUÇLARI</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chemeClr val="accent3"/>
                </a:solidFill>
              </a:rPr>
              <a:t>KAÇINILMASI GEREKENLER</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712291"/>
            <a:ext cx="11029950"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5">
                    <a:lumMod val="50000"/>
                  </a:schemeClr>
                </a:solidFill>
                <a:latin typeface="Comic Sans MS" panose="030F0702030302020204" pitchFamily="66" charset="0"/>
              </a:rPr>
              <a:t>“O köpeklere, o kötücülere, o bedeni parçalayanlara dikkat </a:t>
            </a:r>
            <a:r>
              <a:rPr lang="en" b="1" dirty="0">
                <a:solidFill>
                  <a:schemeClr val="accent5">
                    <a:lumMod val="50000"/>
                  </a:schemeClr>
                </a:solidFill>
                <a:latin typeface="Comic Sans MS" panose="030F0702030302020204" pitchFamily="66" charset="0"/>
              </a:rPr>
              <a:t>edin” </a:t>
            </a:r>
            <a:r>
              <a:rPr lang="en" sz="1400" b="1" dirty="0">
                <a:solidFill>
                  <a:schemeClr val="accent5">
                    <a:lumMod val="50000"/>
                  </a:schemeClr>
                </a:solidFill>
                <a:latin typeface="Comic Sans MS" panose="030F0702030302020204" pitchFamily="66" charset="0"/>
              </a:rPr>
              <a:t>(Filipililer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236580"/>
            <a:ext cx="3838576" cy="2554545"/>
          </a:xfrm>
          <a:prstGeom prst="rect">
            <a:avLst/>
          </a:prstGeom>
          <a:noFill/>
        </p:spPr>
        <p:txBody>
          <a:bodyPr wrap="square" rtlCol="0">
            <a:spAutoFit/>
          </a:bodyPr>
          <a:lstStyle/>
          <a:p>
            <a:pPr>
              <a:spcBef>
                <a:spcPts val="600"/>
              </a:spcBef>
            </a:pPr>
            <a:r>
              <a:rPr lang="en" sz="2000" b="1" dirty="0"/>
              <a:t>İmanı tehdit eden tehlikeleri tartışmadan önce, Pavlus bize bir tavsiye verir: “Rab'de sevinçli olun” (Filipililer 3:1a). Buna önemli bir şey ekler: Bildiğimiz gerçeği, onu zaten iyi biliyor olsak bile tekrarlamak iyidir (Filipililer 3:1b).</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4" y="4522575"/>
            <a:ext cx="5423075" cy="2246769"/>
          </a:xfrm>
          <a:prstGeom prst="rect">
            <a:avLst/>
          </a:prstGeom>
          <a:noFill/>
        </p:spPr>
        <p:txBody>
          <a:bodyPr wrap="square" rtlCol="0">
            <a:spAutoFit/>
          </a:bodyPr>
          <a:lstStyle/>
          <a:p>
            <a:pPr>
              <a:spcBef>
                <a:spcPts val="600"/>
              </a:spcBef>
            </a:pPr>
            <a:r>
              <a:rPr lang="en" sz="2000" b="1" dirty="0"/>
              <a:t>Pavlus, o dönemde kiliseyi tehdit eden en büyük tehlikeyi işaret eder: tören yasasına sıkı sıkıya bağlı kalmayı öğreten sahte öğretmenler (Filipililer 3:2). Bunları üç farklı şekilde ifade eder: köpekler (Mezmurlar 22:16; 2 Petrus 2:21-22); kötülük yapanlar; ve bedeni (sünnet yoluyla) sakatlayanlar.</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655156251"/>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3791125"/>
            <a:ext cx="4015099" cy="400110"/>
          </a:xfrm>
          <a:prstGeom prst="rect">
            <a:avLst/>
          </a:prstGeom>
          <a:noFill/>
        </p:spPr>
        <p:txBody>
          <a:bodyPr wrap="square">
            <a:spAutoFit/>
          </a:bodyPr>
          <a:lstStyle/>
          <a:p>
            <a:pPr>
              <a:spcBef>
                <a:spcPts val="600"/>
              </a:spcBef>
            </a:pPr>
            <a:r>
              <a:rPr lang="en" sz="2000" b="1" dirty="0"/>
              <a:t>Rab'de nasıl sevinç duyabiliriz?</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rPr>
              <a:t>GERİDE KALAN</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p>
            <a:pPr algn="ctr"/>
            <a:r>
              <a:rPr lang="en-US" b="1" dirty="0">
                <a:solidFill>
                  <a:srgbClr val="823A36"/>
                </a:solidFill>
                <a:latin typeface="Comic Sans MS" panose="030F0702030302020204" pitchFamily="66" charset="0"/>
              </a:rPr>
              <a:t>“Sekizinci günde sünnet edilmiş, İsrail halkından, Benyamin oymağından, İbranilerin İbranisi; yasaya göre </a:t>
            </a:r>
            <a:r>
              <a:rPr lang="en" b="1" dirty="0">
                <a:solidFill>
                  <a:srgbClr val="823A36"/>
                </a:solidFill>
                <a:latin typeface="Comic Sans MS" panose="030F0702030302020204" pitchFamily="66" charset="0"/>
              </a:rPr>
              <a:t>Ferisi” </a:t>
            </a:r>
            <a:r>
              <a:rPr lang="en" sz="1400" b="1" dirty="0">
                <a:solidFill>
                  <a:srgbClr val="823A36"/>
                </a:solidFill>
                <a:latin typeface="Comic Sans MS" panose="030F0702030302020204" pitchFamily="66" charset="0"/>
              </a:rPr>
              <a:t>(Filipililer 3:5)</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en" sz="2000" b="1" dirty="0"/>
              <a:t>Yeruşalim Konseyi'nde, Yahudi tören yasası ile ilgili konularda Yahudi olmayanların rahatsız edilmemesi kararlaştırılmıştı (Elçilerin İşleri 15:19-21). Ancak, bazı öğretmenler Filipi'ye gelerek sünnetin gerekliliğini öğretiyorlardı (Filipililer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317414270"/>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9034914" y="4303455"/>
            <a:ext cx="3157086" cy="2554545"/>
          </a:xfrm>
          <a:prstGeom prst="rect">
            <a:avLst/>
          </a:prstGeom>
          <a:noFill/>
        </p:spPr>
        <p:txBody>
          <a:bodyPr wrap="square" rtlCol="0">
            <a:spAutoFit/>
          </a:bodyPr>
          <a:lstStyle/>
          <a:p>
            <a:pPr>
              <a:spcBef>
                <a:spcPts val="600"/>
              </a:spcBef>
            </a:pPr>
            <a:r>
              <a:rPr lang="en" sz="2000" b="1" dirty="0"/>
              <a:t>Ama Pavlus, İsa'yı tanımadan önce tüm bunlarla övünürdü. Artık, yasayı bile anlamadığını biliyordu (Matta 5:21-22). Artık, yalnızca Mesih'in kurtardığını biliyordu (Filipililer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en" sz="2000" b="1" dirty="0"/>
              <a:t>Zamanda geriye giderek, Pavlus onlara, o öğretmenler gibi olduğu zaman ne kadar mükemmel olduğunu hatırlatır (Filipililer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085007" y="2229098"/>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en" sz="5000" b="1" spc="630" dirty="0">
                <a:ln w="10160">
                  <a:solidFill>
                    <a:srgbClr val="FFFF00"/>
                  </a:solidFill>
                  <a:prstDash val="solid"/>
                </a:ln>
                <a:solidFill>
                  <a:srgbClr val="823A36"/>
                </a:solidFill>
                <a:effectLst>
                  <a:outerShdw blurRad="38100" dist="22860" dir="5400000" algn="tl" rotWithShape="0">
                    <a:srgbClr val="000000"/>
                  </a:outerShdw>
                </a:effectLst>
              </a:rPr>
              <a:t>ÖNEMLİ OLAN</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US" b="1" dirty="0">
                <a:solidFill>
                  <a:srgbClr val="485F2F"/>
                </a:solidFill>
                <a:latin typeface="Comic Sans MS" panose="030F0702030302020204" pitchFamily="66" charset="0"/>
              </a:rPr>
              <a:t>“Ama benim için kazanç olan her şeyi, Mesih uğruna kayıp sayıyorum</a:t>
            </a:r>
            <a:r>
              <a:rPr lang="en" b="1" dirty="0">
                <a:solidFill>
                  <a:srgbClr val="485F2F"/>
                </a:solidFill>
                <a:latin typeface="Comic Sans MS" panose="030F0702030302020204" pitchFamily="66" charset="0"/>
              </a:rPr>
              <a:t>” </a:t>
            </a:r>
            <a:r>
              <a:rPr lang="en" sz="1400" b="1" dirty="0">
                <a:solidFill>
                  <a:srgbClr val="485F2F"/>
                </a:solidFill>
                <a:latin typeface="Comic Sans MS" panose="030F0702030302020204" pitchFamily="66" charset="0"/>
              </a:rPr>
              <a:t>(Filipililer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53077" y="1160941"/>
            <a:ext cx="7298919" cy="1015663"/>
          </a:xfrm>
          <a:prstGeom prst="rect">
            <a:avLst/>
          </a:prstGeom>
          <a:noFill/>
        </p:spPr>
        <p:txBody>
          <a:bodyPr wrap="square" rtlCol="0">
            <a:spAutoFit/>
          </a:bodyPr>
          <a:lstStyle/>
          <a:p>
            <a:pPr>
              <a:spcBef>
                <a:spcPts val="600"/>
              </a:spcBef>
            </a:pPr>
            <a:r>
              <a:rPr lang="en" sz="2000" b="1" dirty="0"/>
              <a:t>Pavlus, eski hayatını şimdiki hayatıyla karşılaştırır. Bir tarafa, tüm bilgisini, Gamaliel'in yıldız öğrencisi olarak parlak geleceğini, muhteşem Ferisi yeteneklerini koyar. Hepsi kazançtır.</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888291" y="4733034"/>
            <a:ext cx="6303707" cy="1938992"/>
          </a:xfrm>
          <a:prstGeom prst="rect">
            <a:avLst/>
          </a:prstGeom>
          <a:noFill/>
        </p:spPr>
        <p:txBody>
          <a:bodyPr wrap="square">
            <a:spAutoFit/>
          </a:bodyPr>
          <a:lstStyle/>
          <a:p>
            <a:r>
              <a:rPr lang="en" sz="2000" b="1" dirty="0"/>
              <a:t>Cennette ve yeni yeryüzünde sonsuz yaşamdan daha değerli ne olabilir? Yine de, dünyevi değerler birçok insanı bu gerçeklikten körleştirir. Burada önemli sayılan şeyler ile Cennetin gerçekten değer verdiği şeyler arasında doğal bir rekabet vardır: Mesih gibi bir karakter ve ruhun kurtuluşu.</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82579" y="2425996"/>
            <a:ext cx="7500781" cy="1015663"/>
          </a:xfrm>
          <a:prstGeom prst="rect">
            <a:avLst/>
          </a:prstGeom>
          <a:noFill/>
        </p:spPr>
        <p:txBody>
          <a:bodyPr wrap="square">
            <a:spAutoFit/>
          </a:bodyPr>
          <a:lstStyle/>
          <a:p>
            <a:pPr>
              <a:spcBef>
                <a:spcPts val="600"/>
              </a:spcBef>
            </a:pPr>
            <a:r>
              <a:rPr lang="en" sz="2000" b="1" dirty="0"/>
              <a:t>Şimdi, terazinin diğer tarafına Mesih'le tanıştığından beri yaşadığı hayatı koyun. Tüm kazançlar çöp haline gelir, çünkü hiçbir şey Mesih'in sevgisiyle karşılaştırılamaz (Filipililer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en" sz="6000" spc="300" dirty="0"/>
              <a:t>KURTULUŞTA KALMAK İÇİN İPUÇLARI</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 sz="4400" b="1" spc="600" dirty="0">
                <a:ln w="9525">
                  <a:noFill/>
                  <a:prstDash val="solid"/>
                </a:ln>
                <a:solidFill>
                  <a:srgbClr val="579BC6"/>
                </a:solidFill>
                <a:effectLst>
                  <a:outerShdw blurRad="12700" dist="38100" dir="2700000" algn="tl" rotWithShape="0">
                    <a:srgbClr val="0B4B75"/>
                  </a:outerShdw>
                </a:effectLst>
              </a:rPr>
              <a:t>MESİH'İN İMANI</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1133474" y="545625"/>
            <a:ext cx="992505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3">
                    <a:lumMod val="50000"/>
                  </a:schemeClr>
                </a:solidFill>
                <a:latin typeface="Comic Sans MS" panose="030F0702030302020204" pitchFamily="66" charset="0"/>
              </a:rPr>
              <a:t>“ve O'nda bulunmak, yasadan gelen kendi doğruluğumla değil, Mesih'e imanla gelen, Tanrı'dan gelen, imana dayalı </a:t>
            </a:r>
            <a:r>
              <a:rPr lang="en" b="1" dirty="0">
                <a:solidFill>
                  <a:schemeClr val="accent3">
                    <a:lumMod val="50000"/>
                  </a:schemeClr>
                </a:solidFill>
                <a:latin typeface="Comic Sans MS" panose="030F0702030302020204" pitchFamily="66" charset="0"/>
              </a:rPr>
              <a:t>doğrulukla” </a:t>
            </a:r>
            <a:r>
              <a:rPr lang="en" sz="1400" b="1" dirty="0">
                <a:solidFill>
                  <a:schemeClr val="accent3">
                    <a:lumMod val="50000"/>
                  </a:schemeClr>
                </a:solidFill>
                <a:latin typeface="Comic Sans MS" panose="030F0702030302020204" pitchFamily="66" charset="0"/>
              </a:rPr>
              <a:t>(Filipililer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19958" y="1333380"/>
            <a:ext cx="8586443" cy="1323439"/>
          </a:xfrm>
          <a:prstGeom prst="rect">
            <a:avLst/>
          </a:prstGeom>
          <a:noFill/>
        </p:spPr>
        <p:txBody>
          <a:bodyPr wrap="square" rtlCol="0">
            <a:spAutoFit/>
          </a:bodyPr>
          <a:lstStyle/>
          <a:p>
            <a:pPr>
              <a:spcBef>
                <a:spcPts val="600"/>
              </a:spcBef>
            </a:pPr>
            <a:r>
              <a:rPr lang="en" sz="2000" b="1" dirty="0"/>
              <a:t>Kendi doğruluğuna güvenen Pavlus, “Yol” mezhebinin sapkınlarını kurtuluş yoluna geri getirmek için Şam'a gitti (Elçilerin İşleri 9:1-2). Ancak Şam'a girdiğinde başka bir doğruluk, Tanrı'nın doğruluğu tarafından yenilgiye uğradı: </a:t>
            </a:r>
            <a:r>
              <a:rPr lang="en-US" sz="2000" b="1" dirty="0"/>
              <a:t>“Mesih'e imanla gelen </a:t>
            </a:r>
            <a:r>
              <a:rPr lang="en" sz="2000" b="1" dirty="0"/>
              <a:t>doğruluk” (Filipililer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029290" y="4750258"/>
            <a:ext cx="5190685" cy="1938992"/>
          </a:xfrm>
          <a:prstGeom prst="rect">
            <a:avLst/>
          </a:prstGeom>
          <a:noFill/>
        </p:spPr>
        <p:txBody>
          <a:bodyPr wrap="square">
            <a:spAutoFit/>
          </a:bodyPr>
          <a:lstStyle/>
          <a:p>
            <a:pPr>
              <a:spcBef>
                <a:spcPts val="600"/>
              </a:spcBef>
            </a:pPr>
            <a:r>
              <a:rPr lang="en" sz="2000" b="1" dirty="0"/>
              <a:t>1 Korintliler 1:30'a göre, “Mesih'te” olmak, ruhsal zekâmızın (bilgeliğin) doğuşundan, imanla aklanmaya (doğruluk) ve cennete hazırlığa (kutsallaştırma) ve son olarak İkinci Geliş'te yüceltilmeye (kurtuluş) kadar Kurtuluş Planı'nı oluşturan her şeyi kapsar.</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784445341"/>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3167450" y="3657371"/>
            <a:ext cx="4609763" cy="1015663"/>
          </a:xfrm>
          <a:prstGeom prst="rect">
            <a:avLst/>
          </a:prstGeom>
          <a:noFill/>
        </p:spPr>
        <p:txBody>
          <a:bodyPr wrap="square">
            <a:spAutoFit/>
          </a:bodyPr>
          <a:lstStyle/>
          <a:p>
            <a:pPr>
              <a:spcBef>
                <a:spcPts val="600"/>
              </a:spcBef>
            </a:pPr>
            <a:r>
              <a:rPr lang="en" sz="2000" b="1" dirty="0"/>
              <a:t>O, "Mesih'te bulunmak" (Filipililer 3:9) arzusuyla yanıp tutuşuyordu. Bu ne anlama gelir?</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19958" y="2733675"/>
            <a:ext cx="8429627" cy="707886"/>
          </a:xfrm>
          <a:prstGeom prst="rect">
            <a:avLst/>
          </a:prstGeom>
          <a:noFill/>
        </p:spPr>
        <p:txBody>
          <a:bodyPr wrap="square">
            <a:spAutoFit/>
          </a:bodyPr>
          <a:lstStyle/>
          <a:p>
            <a:pPr>
              <a:spcBef>
                <a:spcPts val="600"/>
              </a:spcBef>
            </a:pPr>
            <a:r>
              <a:rPr lang="en" sz="2000" b="1" dirty="0"/>
              <a:t>O andan itibaren, bir daha asla kendi doğruluğuna güvenmedi. Çünkü kurtuluşa ulaşmak için kendi eylemlerimize güvenmek faydasızdır (Galatyalılar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775</TotalTime>
  <Words>940</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docId:AD2932AEFA87DE9E17E08151558E64FC</cp:keywords>
  <cp:lastModifiedBy>Isabel Laveda</cp:lastModifiedBy>
  <cp:revision>90</cp:revision>
  <dcterms:created xsi:type="dcterms:W3CDTF">2026-01-07T16:18:59Z</dcterms:created>
  <dcterms:modified xsi:type="dcterms:W3CDTF">2026-01-27T08:36:22Z</dcterms:modified>
</cp:coreProperties>
</file>