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66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" sz="1800" b="1" dirty="0"/>
            <a:t>Bedenimiz ruhani, ölümsüz ve bozulmaz olacaktır (1 Korintliler 15:42-44, 50-54).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n" sz="1800" b="1" dirty="0"/>
            <a:t>Yüceltileceğiz (Kol. 3:4; </a:t>
          </a:r>
          <a:br>
            <a:rPr lang="es-ES" sz="1800" b="1" dirty="0"/>
          </a:br>
          <a:r>
            <a:rPr lang="en" sz="1800" b="1" dirty="0"/>
            <a:t>Filipililer 3:21)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" sz="1800" b="1" dirty="0"/>
            <a:t>Fiziksel bir bedenimiz olacak ve kendi gözlerimizle Tanrı'yı göreceğiz. (Eyüp 19:25-27)</a:t>
          </a:r>
          <a:endParaRPr lang="es-ES" sz="18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LinFactNeighborY="47400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NeighborY="69809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Gerçek olan şeyde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Dürüst olmak gerekirse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saf haliyle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İyilikte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İyi şöhretli olan</a:t>
          </a:r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20792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Sevdiğiniz birinin veya arkadaşınızın kurtuluşu (1 Tim. 2:3, 4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İmanımızı paylaşma cesareti (Vahiy 22:17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Günahlarımızı itiraf edip terk ettiğimizde bağışlanma (1 Yuhanna 1:9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US" sz="2000" b="1" dirty="0">
              <a:solidFill>
                <a:schemeClr val="tx1"/>
              </a:solidFill>
            </a:rPr>
            <a:t>Tanrı'nın emirlerine itaat etme gücü (İbraniler 13:20, 21</a:t>
          </a:r>
          <a:r>
            <a:rPr lang="en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Bizi nefret eden ve kötü muamele edenlere karşı sevgi (Mat. 5:44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Zor durumlarda bilgelik (Yakup 1:5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Tanrı'nın Sözündeki gerçeği anlamak (Yuhanna 8:32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0785" y="14060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301" y="2032460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301" y="2032460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0800" y="277329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580" y="299946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Fiziksel bir bedenimiz olacak ve kendi gözlerimizle Tanrı'yı göreceğiz. (Eyüp 19:25-27)</a:t>
          </a:r>
          <a:endParaRPr lang="es-ES" sz="1800" kern="1200" dirty="0"/>
        </a:p>
      </dsp:txBody>
      <dsp:txXfrm>
        <a:off x="3822580" y="299946"/>
        <a:ext cx="1750824" cy="1140923"/>
      </dsp:txXfrm>
    </dsp:sp>
    <dsp:sp modelId="{92B38AFF-B673-4C25-AB6B-57902FB61F66}">
      <dsp:nvSpPr>
        <dsp:cNvPr id="0" name=""/>
        <dsp:cNvSpPr/>
      </dsp:nvSpPr>
      <dsp:spPr>
        <a:xfrm>
          <a:off x="3000800" y="1863470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22580" y="218703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Bedenimiz ruhani, ölümsüz ve bozulmaz olacaktır (1 Korintliler 15:42-44, 50-54).</a:t>
          </a:r>
          <a:endParaRPr lang="es-ES" sz="1800" kern="1200" dirty="0"/>
        </a:p>
      </dsp:txBody>
      <dsp:txXfrm>
        <a:off x="3822580" y="2187034"/>
        <a:ext cx="1750824" cy="1140923"/>
      </dsp:txXfrm>
    </dsp:sp>
    <dsp:sp modelId="{89A536DA-7373-4595-BEEC-C02148F19477}">
      <dsp:nvSpPr>
        <dsp:cNvPr id="0" name=""/>
        <dsp:cNvSpPr/>
      </dsp:nvSpPr>
      <dsp:spPr>
        <a:xfrm>
          <a:off x="3000800" y="3828736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580" y="3788994"/>
          <a:ext cx="175082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Yüceltileceğiz (Kol. 3:4; </a:t>
          </a:r>
          <a:br>
            <a:rPr lang="es-ES" sz="1800" b="1" kern="1200" dirty="0"/>
          </a:br>
          <a:r>
            <a:rPr lang="en" sz="1800" b="1" kern="1200" dirty="0"/>
            <a:t>Filipililer 3:21)</a:t>
          </a:r>
          <a:endParaRPr lang="es-ES" sz="1800" kern="1200" dirty="0"/>
        </a:p>
      </dsp:txBody>
      <dsp:txXfrm>
        <a:off x="3822580" y="3788994"/>
        <a:ext cx="1750824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850803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Gerçek olan şeyde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339595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4212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555836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Dürüst olmak gerekirse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96057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48355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555836" y="2954450"/>
          <a:ext cx="1583539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Adil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87740" y="3146436"/>
        <a:ext cx="1119731" cy="926991"/>
      </dsp:txXfrm>
    </dsp:sp>
    <dsp:sp modelId="{8660691B-A762-4BAF-B0AE-C2619C3AA7A5}">
      <dsp:nvSpPr>
        <dsp:cNvPr id="0" name=""/>
        <dsp:cNvSpPr/>
      </dsp:nvSpPr>
      <dsp:spPr>
        <a:xfrm rot="9000000">
          <a:off x="3406391" y="3926546"/>
          <a:ext cx="248565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75965" y="3996394"/>
        <a:ext cx="173996" cy="265470"/>
      </dsp:txXfrm>
    </dsp:sp>
    <dsp:sp modelId="{DA4F9CAF-A910-41AE-8A10-AE528558652A}">
      <dsp:nvSpPr>
        <dsp:cNvPr id="0" name=""/>
        <dsp:cNvSpPr/>
      </dsp:nvSpPr>
      <dsp:spPr>
        <a:xfrm>
          <a:off x="1850803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 saf haliyle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2707" y="4130838"/>
        <a:ext cx="1119731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612881" y="3963075"/>
          <a:ext cx="24856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82455" y="4070207"/>
        <a:ext cx="173996" cy="265470"/>
      </dsp:txXfrm>
    </dsp:sp>
    <dsp:sp modelId="{8A77F301-51BC-4CD4-9F81-E28C0D908C54}">
      <dsp:nvSpPr>
        <dsp:cNvPr id="0" name=""/>
        <dsp:cNvSpPr/>
      </dsp:nvSpPr>
      <dsp:spPr>
        <a:xfrm>
          <a:off x="145769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İyilikte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360097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395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145769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İyi şöhretli olan</a:t>
          </a: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673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708067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2684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Sevdiğiniz birinin veya arkadaşınızın kurtuluşu (1 Tim. 2:3, 4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İmanımızı paylaşma cesareti (Vahiy 22:17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Günahlarımızı itiraf edip terk ettiğimizde bağışlanma (1 Yuhanna 1:9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Tanrı'nın emirlerine itaat etme gücü (İbraniler 13:20, 21</a:t>
          </a:r>
          <a:r>
            <a:rPr lang="en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Bizi nefret eden ve kötü muamele edenlere karşı sevgi (Mat. 5:44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Zor durumlarda bilgelik (Yakup 1:5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Tanrı'nın Sözündeki gerçeği anlamak (Yuhanna 8:32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Desenin başlık stilini değiştirmek için tıklayın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Desenin metin stillerini değiştirmek için tıklayın</a:t>
            </a:r>
          </a:p>
          <a:p>
            <a:pPr lvl="1"/>
            <a:r>
              <a:rPr lang="es-ES"/>
              <a:t>İkinci seviye</a:t>
            </a:r>
          </a:p>
          <a:p>
            <a:pPr lvl="2"/>
            <a:r>
              <a:rPr lang="es-ES"/>
              <a:t>Üçüncü düzey</a:t>
            </a:r>
          </a:p>
          <a:p>
            <a:pPr lvl="3"/>
            <a:r>
              <a:rPr lang="es-ES"/>
              <a:t>Dördüncü düzey</a:t>
            </a:r>
          </a:p>
          <a:p>
            <a:pPr lvl="4"/>
            <a:r>
              <a:rPr lang="es-ES"/>
              <a:t>Beşinci düzey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Desenin başlık stilini değiştirmek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Desenin metin stillerini değiştirmek için tıklayın</a:t>
            </a:r>
          </a:p>
          <a:p>
            <a:pPr lvl="1"/>
            <a:r>
              <a:rPr lang="es-ES"/>
              <a:t>İkinci seviye</a:t>
            </a:r>
          </a:p>
          <a:p>
            <a:pPr lvl="2"/>
            <a:r>
              <a:rPr lang="es-ES"/>
              <a:t>Üçüncü düzey</a:t>
            </a:r>
          </a:p>
          <a:p>
            <a:pPr lvl="3"/>
            <a:r>
              <a:rPr lang="es-ES"/>
              <a:t>Dördüncü düzey</a:t>
            </a:r>
          </a:p>
          <a:p>
            <a:pPr lvl="4"/>
            <a:r>
              <a:rPr lang="es-ES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03/02/2026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5727032" y="3429000"/>
            <a:ext cx="6261945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72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GÖKSEL VATANDAŞLIK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2825598" y="6472990"/>
            <a:ext cx="3754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Şubat 2026 için 7. Ders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MEMNUNİYET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“Tanrım, Mesih İsa'daki yüceliğinin zenginliği ile tüm ihtiyaçlarınızı karşılayacaktır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(Filipililer 4:19)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67150" y="1392138"/>
            <a:ext cx="3298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Biz mutluyuz; hiçbir şey bizi rahatsız etmiyor; huzurluyuz; düşüncelerimiz saf. Mükemmel ve doyurucu bir hayatımız var... </a:t>
            </a:r>
            <a:br>
              <a:rPr lang="es-ES" sz="2000" b="1" dirty="0"/>
            </a:br>
            <a:r>
              <a:rPr lang="en" sz="2000" b="1" dirty="0"/>
              <a:t>Öyle mi gerçekten?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392138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Agur gibi, Tanrı'nın bize yararlı olandan ne fazla ne eksik vereceğine güveniyoruz (Süleymanın Meselleri 30:8-9).</a:t>
            </a: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Refah içinde olabiliriz; ihtiyaçlarımız veya sorunlarımız olabilir. Pavlus gibi, Tanrı'nın hayatımızı yönettiğine tam olarak inanıyorsak, durumumuz ne olursa olsun O'na güvenmeye devam ederiz</a:t>
            </a:r>
            <a:br>
              <a:rPr lang="en" sz="2000" b="1" dirty="0"/>
            </a:br>
            <a:r>
              <a:rPr lang="en" sz="2000" b="1" dirty="0"/>
              <a:t>(Fil. 4:11-12, 19).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226709" y="241333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Bu güvenle yaşadığımızda, "</a:t>
            </a:r>
            <a:r>
              <a:rPr lang="en-US" sz="2000" b="1" dirty="0"/>
              <a:t>Bana güç veren O'nun aracılığıyla her şeyi yapabilirim</a:t>
            </a:r>
            <a:r>
              <a:rPr lang="en" sz="2000" b="1"/>
              <a:t>" (Fil</a:t>
            </a:r>
            <a:r>
              <a:rPr lang="en" sz="2000" b="1" dirty="0"/>
              <a:t>. 4:13) diye emin oluruz.</a:t>
            </a:r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285749" y="1238250"/>
            <a:ext cx="728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İhtiyacımız olduğunu düşündüğümüz şeye sahip olmadığımızda ne olur?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879796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MEMNUNİYET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1" y="69124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“Tanrım, Mesih İsa'daki yüceliğinin zenginliği ile tüm ihtiyaçlarınızı karşılayacaktır</a:t>
            </a:r>
            <a:r>
              <a:rPr lang="en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(Filipililer 4:19)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285749" y="2527009"/>
            <a:ext cx="72850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İstediğimiz şeyin O'nun isteğine uygun olup olmadığını her zaman bilemeyiz, ancak O'nun isteğine her zaman uygun olduğundan emin olduğumuz bazı istekler vardır: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285748" y="1869632"/>
            <a:ext cx="72850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Rab'den bunu isteyelim, eğer O'nun isteğine uygunsa, bize verecektir (Yakup 4:2b; 1. Yuhanna 5:14-15).</a:t>
            </a:r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844385" y="1388256"/>
            <a:ext cx="84644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>
                <a:latin typeface="Constantia" panose="02030602050306030303" pitchFamily="18" charset="0"/>
              </a:rPr>
              <a:t>Bir sonraki dünya için yaşamalıyız. Tesadüfi, amaçsız bir hayat yaşamak çok sefil bir şeydir. Hayatta bir amaç istiyoruz — bir amaç için yaşamak istiyoruz. Tanrı hepimizin özverili, daha az bencil, kendimizi ve bencil çıkarlarımızı daha çok unutmamıza yardım etsin; ve burada almayı umduğumuz şeref için değil, bunun hayatımızın amacı olduğu ve varlığımızın amacına cevap vereceği için iyilik yapmamıza yardım etsin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4727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(Yüksek Çağrımız, 24 Ağustos)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249067" y="580788"/>
            <a:ext cx="4603170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“Hiçbir şey için endişelenmeyin, her şey için dua ve yalvarışla, şükranla isteklerinizi Tanrı'ya bildirin</a:t>
            </a:r>
            <a:r>
              <a:rPr kumimoji="0" lang="es-ES" sz="3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Filipililer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endParaRPr kumimoji="0" lang="es-ES" sz="32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Göksel vatandaşlık: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Sadık olanları örnek alın (Filipililer 3:17-19)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Tam vatandaşlık (Filipililer 3:20-21)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Oraya varana kadar: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Uyum ve sevinç (Filipililer 4:1-6)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Saf düşünceler (Filipililer 4:7-9)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Rضا (Filipililer 4:10-13, 19)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Pavlus mektuplarında, bizim bu dünyanın vatandaşları olmadığımızı açıkça belirtir. İsa'yı Kurtarıcımız olarak kabul ederek yeniden doğarız. Bu yeni doğumla, cennetin vatandaşları oluruz.</a:t>
            </a:r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698683"/>
            <a:ext cx="3926014" cy="39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7047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Bu dünyanın kanunlarına ve normlarına saygı duyup onlara boyun eğsek de, yaşam tarzımız gerçekte daha geniş ve çok daha yüksek bir ahlaka sahiptir.</a:t>
            </a:r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GÖKSEL VATANDAŞLIK</a:t>
            </a: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İNANÇLI OLANLARI TAKLİT EDİN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“Kardeşlerim, benim örneğimi izleyin ve bizi örnek aldığınız gibi, bizim gibi yaşayanlara da gözlerinizi dikin</a:t>
            </a:r>
            <a:r>
              <a:rPr lang="en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(Filipililer 3:17)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Hepimizin, bir şekilde hayatımızı veya düşüncelerimizi şekillendiren insanlar vardır. Belki bir sanatçı, bir sporcu, bir müzisyen, bir şarkıcı. Belki bir papaz, bir vaiz, sadık bir kardeş.</a:t>
            </a:r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474893"/>
            <a:ext cx="3624724" cy="3174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251" y="223192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962503" y="2138208"/>
            <a:ext cx="4288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Bu “rol model” insanlar, birey olarak büyümemize yardımcı oldular mı, yoksa asla denemememiz gereken yollara mı yönlendirdiler bizi?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941148" y="3510678"/>
            <a:ext cx="4309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Pavlus, bizi yücelten ve daha iyi olmamız için cesaretlendiren örnekleri taklit etmemizi önerir (Filipililer 3:17). Ayrıca, inananlar arasında bile taklit edilmeye layık olmayan insanlar olduğunu da hatırlatır (Filipililer 3:18-19).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806479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Aradaki fark nedir? Bazıları sadece dünyevi şeyleri düşünürken, diğerleri düşüncelerini İsa'ya odaklar. İyi rol modeller ise Mesih'i taklit ederler (1 Korintliler 11:1).</a:t>
            </a:r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noProof="0" dirty="0">
                <a:ln/>
                <a:solidFill>
                  <a:schemeClr val="accent3"/>
                </a:solidFill>
              </a:rPr>
              <a:t>TAM VATANDAŞLIK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“Ama bizim vatandaşlığımız göklerdedir. Ve biz oradan bir Kurtarıcı, Rab İsa Mesih'i sabırsızlıkla bekliyoruz</a:t>
            </a:r>
            <a:r>
              <a:rPr lang="en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(Filipililer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51876" y="1268362"/>
            <a:ext cx="3647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Gerçeği kabul edelim. Biz Hıristiyanlar bir sorunla karşı karşıyayız: çifte vatandaşlık. Hem bu dünyanın hem de göklerin vatandaşlarıyız. Bu durum bizim için ciddi çatışmalara yol açıyor (Romalılar 7:22-23).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600065"/>
              </p:ext>
            </p:extLst>
          </p:nvPr>
        </p:nvGraphicFramePr>
        <p:xfrm>
          <a:off x="6488984" y="1435510"/>
          <a:ext cx="5634191" cy="5248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414383"/>
            <a:ext cx="36847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Dirildiğimizde (veya dönüştürüldüğümüzde) ve ölümün üzerimizde hiçbir gücü kalmadığında ne olacak?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4" y="3764083"/>
            <a:ext cx="364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Ne zaman tam vatandaşlık kazanacağız? Ne zaman bu günahkâr dünyanın vatandaşı olmaktan çıkacağız? İkinci Geliş'te (Filipililer 3:20).</a:t>
            </a:r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ORAYA VARANA KADAR</a:t>
            </a: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a16="http://schemas.microsoft.com/office/drawing/2014/main" xmlns:a14="http://schemas.microsoft.com/office/drawing/2010/main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4400" b="1" spc="600" noProof="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UYUM VE SEVİNÇ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“Rab'de her zaman sevinçli olun. Tekrar söylüyorum: Sevinçli olun!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(Filipililer 4:4)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Pavlus mektubunu bitirirken, kişisel selamlarla pratik tavsiyeleri iç içe geçirir. </a:t>
            </a:r>
            <a:r>
              <a:rPr lang="en" sz="2000" b="1" noProof="0" dirty="0" err="1"/>
              <a:t>Syzygus </a:t>
            </a:r>
            <a:r>
              <a:rPr lang="en" sz="2000" b="1" noProof="0" dirty="0"/>
              <a:t>[sadık arkadaş] ve Clement'ten </a:t>
            </a:r>
            <a:r>
              <a:rPr lang="en" sz="2000" b="1" noProof="0" dirty="0" err="1"/>
              <a:t>Euodia </a:t>
            </a:r>
            <a:r>
              <a:rPr lang="en" sz="2000" b="1" noProof="0" dirty="0"/>
              <a:t>ve </a:t>
            </a:r>
            <a:r>
              <a:rPr lang="en" sz="2000" b="1" noProof="0" dirty="0" err="1"/>
              <a:t>Syntyche'nin </a:t>
            </a:r>
            <a:r>
              <a:rPr lang="en" sz="2000" b="1" noProof="0" dirty="0"/>
              <a:t>uyum içinde yaşamalarına yardım etmelerini ister. Pavlus, tüm çalışma arkadaşları hakkında şöyle der: </a:t>
            </a:r>
            <a:r>
              <a:rPr lang="en-US" sz="2000" b="1" dirty="0"/>
              <a:t>“adları yaşam kitabında yazılı </a:t>
            </a:r>
            <a:r>
              <a:rPr lang="en" sz="2000" b="1" noProof="0" dirty="0"/>
              <a:t>olanlar” (Filipililer</a:t>
            </a:r>
            <a:r>
              <a:rPr lang="en" sz="2000" b="1" dirty="0"/>
              <a:t> 4:2-3).</a:t>
            </a: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02633" y="2875492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Aşağıdaki öğüt bizi şaşırtabilir: “Her zaman sevinçli olun […] Hiçbir şey için endişelenmeyin” (Filipililer 4:4,</a:t>
            </a:r>
            <a:r>
              <a:rPr lang="en" sz="2000" b="1" dirty="0"/>
              <a:t> 6). </a:t>
            </a:r>
            <a:r>
              <a:rPr lang="en" sz="2000" b="1" noProof="0" dirty="0"/>
              <a:t>Sorunlar ve sıkıntılarla dolu bir dünyada bu </a:t>
            </a:r>
            <a:r>
              <a:rPr lang="en" sz="2000" b="1" dirty="0"/>
              <a:t>nasıl </a:t>
            </a:r>
            <a:r>
              <a:rPr lang="en" sz="2000" b="1" noProof="0" dirty="0"/>
              <a:t>mümkün olabilir?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02633" y="4427009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/>
              <a:t>Bu mümkündür, çünkü sevincimiz "Rab'dedir" (Filipililer 4:4a). Endişelerimizi O'na bırakırız, O'nun bizim için bunları taşıyabileceğine güvenerek</a:t>
            </a:r>
            <a:br>
              <a:rPr lang="en" sz="2000" b="1" noProof="0" dirty="0"/>
            </a:br>
            <a:r>
              <a:rPr lang="en" sz="2000" b="1" noProof="0" dirty="0"/>
              <a:t>(Mat. 6:31-34; 1 Pet. 5:7).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898946" y="597852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Peki endişelerimizi İsa'ya nasıl bırakırız? Dua ederek (Filipililer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SAF DÜŞÜNCELER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778172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“Son olarak, kardeşlerim, doğru olan, asil olan, adil olan, saf olan, sevimli olan, övgüye değer olan, yani her türlü erdem ve övgüye değer şey varsa, bunları düşünün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(Filipililer 4:8)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Endişelerimizi İsa'ya bırakıp sevinç duymamızın sonucu, esenliktir (Filipililer 4:7). Bu esenlik, dünyanın veremeyeceği ve elimizden alamayacağı bir esenliktir (Yuhanna 14:27; 16:33).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823960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Özetle: </a:t>
            </a:r>
            <a:r>
              <a:rPr lang="en-US" sz="2000" b="1" dirty="0"/>
              <a:t>“Eğer bir şey mükemmel ve övgüye değer ise, bu tür şeyleri düşünün</a:t>
            </a:r>
            <a:r>
              <a:rPr lang="en" sz="2000" b="1" dirty="0"/>
              <a:t>.” (Filipililer 4:8b).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Pavlus'a göre bu huzur, duygularımızı ve düşüncelerimizi koruyan bir kalkan olacaktır (Filipililer 4:7b). Bu kalkanın etkili olabilmesi için ne tür şeyler düşünmeliyiz (Filipililer 4:8)?</a:t>
            </a: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1031</Words>
  <Application>Microsoft Office PowerPoint</Application>
  <PresentationFormat>Panorámica</PresentationFormat>
  <Paragraphs>66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Aptos Display</vt:lpstr>
      <vt:lpstr>Century Gothic</vt:lpstr>
      <vt:lpstr>Wingdings 3</vt:lpstr>
      <vt:lpstr>Aptos</vt:lpstr>
      <vt:lpstr>Constantia</vt:lpstr>
      <vt:lpstr>Comic Sans MS</vt:lpstr>
      <vt:lpstr>Arial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docId:7CE602AA6C452F37EEDC0B49234EBF9D</cp:keywords>
  <cp:lastModifiedBy>Sergio</cp:lastModifiedBy>
  <cp:revision>86</cp:revision>
  <dcterms:created xsi:type="dcterms:W3CDTF">2026-01-12T07:53:42Z</dcterms:created>
  <dcterms:modified xsi:type="dcterms:W3CDTF">2026-02-03T06:28:03Z</dcterms:modified>
</cp:coreProperties>
</file>