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2" r:id="rId4"/>
    <p:sldId id="323" r:id="rId5"/>
    <p:sldId id="258" r:id="rId6"/>
    <p:sldId id="329" r:id="rId7"/>
    <p:sldId id="330" r:id="rId8"/>
    <p:sldId id="327" r:id="rId9"/>
    <p:sldId id="262" r:id="rId10"/>
    <p:sldId id="331" r:id="rId11"/>
    <p:sldId id="328" r:id="rId12"/>
    <p:sldId id="324" r:id="rId13"/>
    <p:sldId id="325" r:id="rId14"/>
    <p:sldId id="333"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lang="en-US" sz="2800" b="1" noProof="0" dirty="0">
              <a:solidFill>
                <a:schemeClr val="accent2">
                  <a:lumMod val="50000"/>
                </a:schemeClr>
              </a:solidFill>
            </a:rPr>
            <a:t>İNCİL ARACILIĞIYLA UZLAŞMA VE UMUT</a:t>
          </a:r>
          <a:endParaRPr lang="en-US" sz="2800" noProof="0" dirty="0">
            <a:solidFill>
              <a:schemeClr val="accent2">
                <a:lumMod val="50000"/>
              </a:schemeClr>
            </a:solidFill>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en-US" sz="2000" b="1" noProof="0" dirty="0">
              <a:solidFill>
                <a:schemeClr val="accent5">
                  <a:lumMod val="50000"/>
                </a:schemeClr>
              </a:solidFill>
            </a:rPr>
            <a:t>Uzlaşmanın etkileri</a:t>
          </a:r>
          <a:endParaRPr lang="en-US" sz="2000" noProof="0" dirty="0">
            <a:solidFill>
              <a:schemeClr val="accent5">
                <a:lumMod val="50000"/>
              </a:schemeClr>
            </a:solidFill>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r>
            <a:rPr lang="en-US" sz="2000" b="1" noProof="0" dirty="0">
              <a:solidFill>
                <a:schemeClr val="accent6">
                  <a:lumMod val="50000"/>
                </a:schemeClr>
              </a:solidFill>
            </a:rPr>
            <a:t>Kötü adamlardan azizlere                   (Kol. 1:21-22)</a:t>
          </a:r>
          <a:endParaRPr lang="en-US" sz="2000" noProof="0" dirty="0">
            <a:solidFill>
              <a:schemeClr val="accent6">
                <a:lumMod val="50000"/>
              </a:schemeClr>
            </a:solidFill>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en-US" sz="2000" b="1" noProof="0" dirty="0">
              <a:solidFill>
                <a:schemeClr val="accent6">
                  <a:lumMod val="50000"/>
                </a:schemeClr>
              </a:solidFill>
            </a:rPr>
            <a:t>Sarsılmaz ve kararlı </a:t>
          </a:r>
          <a:br>
            <a:rPr lang="en-US" sz="2000" b="1" noProof="0" dirty="0">
              <a:solidFill>
                <a:schemeClr val="accent6">
                  <a:lumMod val="50000"/>
                </a:schemeClr>
              </a:solidFill>
            </a:rPr>
          </a:br>
          <a:r>
            <a:rPr lang="en-US" sz="2000" b="1" noProof="0" dirty="0">
              <a:solidFill>
                <a:schemeClr val="accent6">
                  <a:lumMod val="50000"/>
                </a:schemeClr>
              </a:solidFill>
            </a:rPr>
            <a:t>(Kol. 1:23)</a:t>
          </a:r>
          <a:endParaRPr lang="en-US" sz="2000" noProof="0" dirty="0">
            <a:solidFill>
              <a:schemeClr val="accent6">
                <a:lumMod val="50000"/>
              </a:schemeClr>
            </a:solidFill>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en-US" sz="2000" b="1" noProof="0" dirty="0">
              <a:solidFill>
                <a:schemeClr val="accent5">
                  <a:lumMod val="50000"/>
                </a:schemeClr>
              </a:solidFill>
            </a:rPr>
            <a:t>Umut</a:t>
          </a:r>
          <a:endParaRPr lang="en-US" sz="2000" noProof="0" dirty="0">
            <a:solidFill>
              <a:schemeClr val="accent5">
                <a:lumMod val="50000"/>
              </a:schemeClr>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en-US" sz="2000" b="1" noProof="0" dirty="0">
              <a:solidFill>
                <a:schemeClr val="accent6">
                  <a:lumMod val="50000"/>
                </a:schemeClr>
              </a:solidFill>
            </a:rPr>
            <a:t>Umut getirmek </a:t>
          </a:r>
          <a:br>
            <a:rPr lang="en-US" sz="2000" b="1" noProof="0" dirty="0">
              <a:solidFill>
                <a:schemeClr val="accent6">
                  <a:lumMod val="50000"/>
                </a:schemeClr>
              </a:solidFill>
            </a:rPr>
          </a:br>
          <a:r>
            <a:rPr lang="en-US" sz="2000" b="1" noProof="0" dirty="0">
              <a:solidFill>
                <a:schemeClr val="accent6">
                  <a:lumMod val="50000"/>
                </a:schemeClr>
              </a:solidFill>
            </a:rPr>
            <a:t>(Kol. 1:24-25)</a:t>
          </a:r>
          <a:endParaRPr lang="en-US" sz="2000" noProof="0" dirty="0">
            <a:solidFill>
              <a:schemeClr val="accent6">
                <a:lumMod val="50000"/>
              </a:schemeClr>
            </a:solidFill>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en-US" sz="2000" b="1" noProof="0" dirty="0">
              <a:solidFill>
                <a:schemeClr val="accent6">
                  <a:lumMod val="50000"/>
                </a:schemeClr>
              </a:solidFill>
            </a:rPr>
            <a:t>Tanrı'nın gizemi </a:t>
          </a:r>
          <a:br>
            <a:rPr lang="en-US" sz="2000" b="1" noProof="0" dirty="0">
              <a:solidFill>
                <a:schemeClr val="accent6">
                  <a:lumMod val="50000"/>
                </a:schemeClr>
              </a:solidFill>
            </a:rPr>
          </a:br>
          <a:r>
            <a:rPr lang="en-US" sz="2000" b="1" noProof="0" dirty="0">
              <a:solidFill>
                <a:schemeClr val="accent6">
                  <a:lumMod val="50000"/>
                </a:schemeClr>
              </a:solidFill>
            </a:rPr>
            <a:t>(Kol. 1:26-27)</a:t>
          </a:r>
          <a:endParaRPr lang="en-US" sz="2000" noProof="0" dirty="0">
            <a:solidFill>
              <a:schemeClr val="accent6">
                <a:lumMod val="50000"/>
              </a:schemeClr>
            </a:solidFill>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en-US" sz="2000" b="1" noProof="0" dirty="0">
              <a:solidFill>
                <a:schemeClr val="accent5">
                  <a:lumMod val="50000"/>
                </a:schemeClr>
              </a:solidFill>
            </a:rPr>
            <a:t>Müjdenin gücü</a:t>
          </a:r>
          <a:endParaRPr lang="en-US" sz="2000" noProof="0" dirty="0">
            <a:solidFill>
              <a:schemeClr val="accent5">
                <a:lumMod val="50000"/>
              </a:schemeClr>
            </a:solidFill>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en-US" sz="2000" b="1" noProof="0" dirty="0">
              <a:solidFill>
                <a:schemeClr val="accent6">
                  <a:lumMod val="50000"/>
                </a:schemeClr>
              </a:solidFill>
            </a:rPr>
            <a:t>Müjdeyi duyurmak (Kol. 1:28-29)</a:t>
          </a:r>
          <a:endParaRPr lang="en-US" sz="2000" noProof="0" dirty="0">
            <a:solidFill>
              <a:schemeClr val="accent6">
                <a:lumMod val="50000"/>
              </a:schemeClr>
            </a:solidFill>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en-US" sz="1800" b="1" noProof="0" dirty="0">
              <a:effectLst>
                <a:outerShdw blurRad="38100" dist="38100" dir="2700000" algn="tl">
                  <a:srgbClr val="000000">
                    <a:alpha val="43137"/>
                  </a:srgbClr>
                </a:outerShdw>
              </a:effectLst>
            </a:rPr>
            <a:t>O, bizim günahlarımızın bedelini ödemek için </a:t>
          </a:r>
          <a:r>
            <a:rPr lang="en-US" sz="1800" b="1" noProof="0" dirty="0" err="1">
              <a:effectLst>
                <a:outerShdw blurRad="38100" dist="38100" dir="2700000" algn="tl">
                  <a:srgbClr val="000000">
                    <a:alpha val="43137"/>
                  </a:srgbClr>
                </a:outerShdw>
              </a:effectLst>
            </a:rPr>
            <a:t>çarmıhta</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öldü</a:t>
          </a:r>
          <a:br>
            <a:rPr lang="en-US" sz="1800" b="1" noProof="0" dirty="0">
              <a:effectLst>
                <a:outerShdw blurRad="38100" dist="38100" dir="2700000" algn="tl">
                  <a:srgbClr val="000000">
                    <a:alpha val="43137"/>
                  </a:srgbClr>
                </a:outerShdw>
              </a:effectLst>
            </a:rPr>
          </a:br>
          <a:r>
            <a:rPr lang="en-US" sz="1800" b="1" noProof="0" dirty="0">
              <a:effectLst>
                <a:outerShdw blurRad="38100" dist="38100" dir="2700000" algn="tl">
                  <a:srgbClr val="000000">
                    <a:alpha val="43137"/>
                  </a:srgbClr>
                </a:outerShdw>
              </a:effectLst>
            </a:rPr>
            <a:t>(Romalılar 5:8).</a:t>
          </a:r>
          <a:endParaRPr lang="en-US" sz="1800" noProof="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US" sz="1800" b="1" noProof="0" dirty="0">
              <a:effectLst>
                <a:outerShdw blurRad="38100" dist="38100" dir="2700000" algn="tl">
                  <a:srgbClr val="000000">
                    <a:alpha val="43137"/>
                  </a:srgbClr>
                </a:outerShdw>
              </a:effectLst>
            </a:rPr>
            <a:t>İman, tövbe ve vaftiz sayesinde günahlarımızdan kurtuluruz ve Tanrı'nın önünde kusursuz ve suçsuz oluruz [</a:t>
          </a:r>
          <a:r>
            <a:rPr lang="en-US" sz="1800" b="1" noProof="0" dirty="0" err="1">
              <a:effectLst>
                <a:outerShdw blurRad="38100" dist="38100" dir="2700000" algn="tl">
                  <a:srgbClr val="000000">
                    <a:alpha val="43137"/>
                  </a:srgbClr>
                </a:outerShdw>
              </a:effectLst>
            </a:rPr>
            <a:t>aklanma</a:t>
          </a:r>
          <a:r>
            <a:rPr lang="en-US" sz="1800" b="1" noProof="0" dirty="0">
              <a:effectLst>
                <a:outerShdw blurRad="38100" dist="38100" dir="2700000" algn="tl">
                  <a:srgbClr val="000000">
                    <a:alpha val="43137"/>
                  </a:srgbClr>
                </a:outerShdw>
              </a:effectLst>
            </a:rPr>
            <a:t>]</a:t>
          </a:r>
          <a:br>
            <a:rPr lang="en-US" sz="1800" b="1" noProof="0" dirty="0">
              <a:effectLst>
                <a:outerShdw blurRad="38100" dist="38100" dir="2700000" algn="tl">
                  <a:srgbClr val="000000">
                    <a:alpha val="43137"/>
                  </a:srgbClr>
                </a:outerShdw>
              </a:effectLst>
            </a:rPr>
          </a:br>
          <a:r>
            <a:rPr lang="en-US" sz="1800" b="1" noProof="0" dirty="0">
              <a:effectLst>
                <a:outerShdw blurRad="38100" dist="38100" dir="2700000" algn="tl">
                  <a:srgbClr val="000000">
                    <a:alpha val="43137"/>
                  </a:srgbClr>
                </a:outerShdw>
              </a:effectLst>
            </a:rPr>
            <a:t>(Rom. 5:10; Kol. 1:22).</a:t>
          </a:r>
          <a:endParaRPr lang="en-US" sz="1800" noProof="0" dirty="0">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US" sz="1800" b="1" noProof="0" dirty="0">
              <a:effectLst>
                <a:outerShdw blurRad="38100" dist="38100" dir="2700000" algn="tl">
                  <a:srgbClr val="000000">
                    <a:alpha val="43137"/>
                  </a:srgbClr>
                </a:outerShdw>
              </a:effectLst>
            </a:rPr>
            <a:t>Kutsal Ruh'un işi sayesinde hayatlarımız yavaş yavaş dönüşür ve Tanrı'nın önünde kutsal oluruz [</a:t>
          </a:r>
          <a:r>
            <a:rPr lang="en-US" sz="1800" b="1" noProof="0" dirty="0" err="1">
              <a:effectLst>
                <a:outerShdw blurRad="38100" dist="38100" dir="2700000" algn="tl">
                  <a:srgbClr val="000000">
                    <a:alpha val="43137"/>
                  </a:srgbClr>
                </a:outerShdw>
              </a:effectLst>
            </a:rPr>
            <a:t>kutsallaştırma</a:t>
          </a:r>
          <a:r>
            <a:rPr lang="en-US" sz="1800" b="1" noProof="0" dirty="0">
              <a:effectLst>
                <a:outerShdw blurRad="38100" dist="38100" dir="2700000" algn="tl">
                  <a:srgbClr val="000000">
                    <a:alpha val="43137"/>
                  </a:srgbClr>
                </a:outerShdw>
              </a:effectLst>
            </a:rPr>
            <a:t>]</a:t>
          </a:r>
          <a:br>
            <a:rPr lang="en-US" sz="1800" b="1" noProof="0" dirty="0">
              <a:effectLst>
                <a:outerShdw blurRad="38100" dist="38100" dir="2700000" algn="tl">
                  <a:srgbClr val="000000">
                    <a:alpha val="43137"/>
                  </a:srgbClr>
                </a:outerShdw>
              </a:effectLst>
            </a:rPr>
          </a:br>
          <a:r>
            <a:rPr lang="en-US" sz="1800" b="1" noProof="0" dirty="0">
              <a:effectLst>
                <a:outerShdw blurRad="38100" dist="38100" dir="2700000" algn="tl">
                  <a:srgbClr val="000000">
                    <a:alpha val="43137"/>
                  </a:srgbClr>
                </a:outerShdw>
              </a:effectLst>
            </a:rPr>
            <a:t>(Rom. 8:1; 2 Kor. 5:17).</a:t>
          </a:r>
          <a:endParaRPr lang="en-US" sz="1800" noProof="0" dirty="0">
            <a:effectLst>
              <a:outerShdw blurRad="38100" dist="38100" dir="2700000" algn="tl">
                <a:srgbClr val="000000">
                  <a:alpha val="43137"/>
                </a:srgbClr>
              </a:outerShdw>
            </a:effectLst>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en-US" sz="2000" b="1" noProof="0" dirty="0">
              <a:effectLst>
                <a:outerShdw blurRad="38100" dist="38100" dir="2700000" algn="tl">
                  <a:srgbClr val="000000">
                    <a:alpha val="43137"/>
                  </a:srgbClr>
                </a:outerShdw>
              </a:effectLst>
            </a:rPr>
            <a:t>İnançla devam et</a:t>
          </a:r>
          <a:endParaRPr lang="en-US" sz="2000" noProof="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lstStyle/>
        <a:p>
          <a:r>
            <a:rPr lang="en-US" sz="2000" b="1" noProof="0" dirty="0">
              <a:solidFill>
                <a:schemeClr val="tx1"/>
              </a:solidFill>
            </a:rPr>
            <a:t>Petrus'un hapishaneden serbest bırakıldıktan sonra kapı açılana kadar kapıyı çaldığı gibi, ısrarcı olun</a:t>
          </a:r>
          <a:br>
            <a:rPr lang="en-US" sz="2000" b="1" noProof="0" dirty="0">
              <a:solidFill>
                <a:schemeClr val="tx1"/>
              </a:solidFill>
            </a:rPr>
          </a:br>
          <a:r>
            <a:rPr lang="en-US" sz="2000" b="1" noProof="0" dirty="0">
              <a:solidFill>
                <a:schemeClr val="tx1"/>
              </a:solidFill>
            </a:rPr>
            <a:t>(Elçilerin İşleri 12:11-16)</a:t>
          </a:r>
          <a:endParaRPr lang="en-US" sz="2000" noProof="0" dirty="0">
            <a:solidFill>
              <a:schemeClr val="tx1"/>
            </a:solidFill>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en-US" sz="2000" b="1" noProof="0" dirty="0">
              <a:effectLst>
                <a:outerShdw blurRad="38100" dist="38100" dir="2700000" algn="tl">
                  <a:srgbClr val="000000">
                    <a:alpha val="43137"/>
                  </a:srgbClr>
                </a:outerShdw>
              </a:effectLst>
            </a:rPr>
            <a:t>Sağlam</a:t>
          </a:r>
          <a:endParaRPr lang="en-US" sz="2000" noProof="0" dirty="0">
            <a:effectLst>
              <a:outerShdw blurRad="38100" dist="38100" dir="2700000" algn="tl">
                <a:srgbClr val="000000">
                  <a:alpha val="43137"/>
                </a:srgbClr>
              </a:outerShdw>
            </a:effectLst>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lang="en-US" sz="2000" b="1" noProof="0" dirty="0">
              <a:solidFill>
                <a:schemeClr val="tx1"/>
              </a:solidFill>
            </a:rPr>
            <a:t>İnancımız sağlam olmalı, Kutsal Kitap'ta öğrendiğimiz gerçeklere dayanmalıdır.</a:t>
          </a:r>
          <a:endParaRPr lang="en-US" sz="2000" noProof="0" dirty="0">
            <a:solidFill>
              <a:schemeClr val="tx1"/>
            </a:solidFill>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en-US" sz="2000" b="1" noProof="0" dirty="0">
              <a:effectLst>
                <a:outerShdw blurRad="38100" dist="38100" dir="2700000" algn="tl">
                  <a:srgbClr val="000000">
                    <a:alpha val="43137"/>
                  </a:srgbClr>
                </a:outerShdw>
              </a:effectLst>
            </a:rPr>
            <a:t>Kararlı</a:t>
          </a:r>
          <a:endParaRPr lang="en-US" sz="2000"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lang="en-US" sz="2000" b="1" noProof="0" dirty="0">
              <a:solidFill>
                <a:schemeClr val="tx1"/>
              </a:solidFill>
            </a:rPr>
            <a:t>Kararlı olmalıyız, "İncil'in umuduna" güvenmekten asla vazgeçmemeliyiz.</a:t>
          </a:r>
          <a:endParaRPr lang="en-US" sz="2000" noProof="0" dirty="0">
            <a:solidFill>
              <a:schemeClr val="tx1"/>
            </a:solidFill>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sz="2000" b="1" noProof="0" dirty="0"/>
            <a:t>Dünyanın yaratılmasından </a:t>
          </a:r>
          <a:r>
            <a:rPr lang="en-US" sz="2000" b="1" noProof="0" dirty="0" err="1"/>
            <a:t>önce</a:t>
          </a:r>
          <a:r>
            <a:rPr lang="en-US" sz="2000" b="1" noProof="0" dirty="0"/>
            <a:t> </a:t>
          </a:r>
          <a:r>
            <a:rPr lang="en-US" sz="2000" b="1" noProof="0" dirty="0" err="1"/>
            <a:t>tasarlanmıştı</a:t>
          </a:r>
          <a:br>
            <a:rPr lang="en-US" sz="2000" b="1" noProof="0" dirty="0"/>
          </a:br>
          <a:r>
            <a:rPr lang="en-US" sz="2000" b="1" noProof="0" dirty="0"/>
            <a:t>(1 Petrus 1:20)</a:t>
          </a:r>
          <a:endParaRPr lang="en-US" sz="2000" noProof="0" dirty="0"/>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en-US" sz="2000" b="1" noProof="0" dirty="0"/>
            <a:t>Meleklere </a:t>
          </a:r>
          <a:r>
            <a:rPr lang="en-US" sz="2000" b="1" noProof="0" dirty="0" err="1"/>
            <a:t>kısmen</a:t>
          </a:r>
          <a:r>
            <a:rPr lang="en-US" sz="2000" b="1" noProof="0" dirty="0"/>
            <a:t> </a:t>
          </a:r>
          <a:r>
            <a:rPr lang="en-US" sz="2000" b="1" noProof="0" dirty="0" err="1"/>
            <a:t>bildirildi</a:t>
          </a:r>
          <a:br>
            <a:rPr lang="en-US" sz="2000" b="1" noProof="0" dirty="0"/>
          </a:br>
          <a:r>
            <a:rPr lang="en-US" sz="2000" b="1" noProof="0" dirty="0"/>
            <a:t>(1 Petrus 1:12)</a:t>
          </a:r>
          <a:endParaRPr lang="en-US" sz="2000" noProof="0" dirty="0"/>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lang="en-US" sz="2000" b="1" noProof="0" dirty="0"/>
            <a:t>Adem ve Havva'ya ilk kez gösterildi (Yaratılış 3:15)</a:t>
          </a:r>
          <a:endParaRPr lang="en-US" sz="2000" noProof="0" dirty="0"/>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en-US" sz="2000" b="1" noProof="0" dirty="0" err="1"/>
            <a:t>Peygamberlere</a:t>
          </a:r>
          <a:r>
            <a:rPr lang="en-US" sz="2000" b="1" noProof="0" dirty="0"/>
            <a:t> </a:t>
          </a:r>
          <a:r>
            <a:rPr lang="en-US" sz="2000" b="1" noProof="0" dirty="0" err="1"/>
            <a:t>açıklandı</a:t>
          </a:r>
          <a:br>
            <a:rPr lang="en-US" sz="2000" b="1" noProof="0" dirty="0"/>
          </a:br>
          <a:r>
            <a:rPr lang="en-US" sz="2000" b="1" noProof="0" dirty="0"/>
            <a:t>(1 Petrus 1:10-11)</a:t>
          </a:r>
          <a:endParaRPr lang="en-US" sz="2000" noProof="0" dirty="0"/>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r>
            <a:rPr lang="en-US" sz="2000" b="1" noProof="0" dirty="0"/>
            <a:t>İsa onu ilk olarak Yahudilere açıkladı (Matta 15:24)</a:t>
          </a:r>
          <a:endParaRPr lang="en-US" sz="2000" noProof="0" dirty="0"/>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r>
            <a:rPr lang="en-US" sz="2000" b="1" noProof="0" dirty="0"/>
            <a:t>Sonra tüm insanlara tam olarak açıklandı (Koloseliler 1:27)</a:t>
          </a:r>
          <a:endParaRPr lang="en-US" sz="2000" noProof="0" dirty="0"/>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en-US" sz="2000" b="1" noProof="0" dirty="0"/>
            <a:t>Onlara Hıristiyan doktrini ve uygulamalarını açıkladı (2. Selanikliler 2:15).</a:t>
          </a:r>
          <a:endParaRPr lang="en-US" sz="2000" noProof="0" dirty="0"/>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r>
            <a:rPr lang="en-US" sz="2000" b="1" noProof="0" dirty="0"/>
            <a:t>Onlara müjdeyi reddetmenin sonuçları konusunda uyardı (İbraniler 10:25-29).</a:t>
          </a:r>
          <a:endParaRPr lang="en-US" sz="2000" noProof="0" dirty="0"/>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r>
            <a:rPr lang="en-US" sz="2000" b="1" noProof="0" dirty="0"/>
            <a:t>Onları sahte öğretmenlerin tehlikeleri konusunda uyardı (Elçilerin İşleri 20:29-30).</a:t>
          </a:r>
          <a:endParaRPr lang="en-US" sz="2000" noProof="0" dirty="0"/>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accent2">
                  <a:lumMod val="50000"/>
                </a:schemeClr>
              </a:solidFill>
            </a:rPr>
            <a:t>İNCİL ARACILIĞIYLA UZLAŞMA VE UMUT</a:t>
          </a:r>
          <a:endParaRPr lang="en-US" sz="2800" kern="1200" noProof="0" dirty="0">
            <a:solidFill>
              <a:schemeClr val="accent2">
                <a:lumMod val="50000"/>
              </a:schemeClr>
            </a:solidFill>
          </a:endParaRP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5">
                  <a:lumMod val="50000"/>
                </a:schemeClr>
              </a:solidFill>
            </a:rPr>
            <a:t>Uzlaşmanın etkileri</a:t>
          </a:r>
          <a:endParaRPr lang="en-US" sz="2000" kern="1200" noProof="0" dirty="0">
            <a:solidFill>
              <a:schemeClr val="accent5">
                <a:lumMod val="50000"/>
              </a:schemeClr>
            </a:solidFill>
          </a:endParaRP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Kötü adamlardan azizlere                   (Kol. 1:21-22)</a:t>
          </a:r>
          <a:endParaRPr lang="en-US" sz="2000" kern="1200" noProof="0" dirty="0">
            <a:solidFill>
              <a:schemeClr val="accent6">
                <a:lumMod val="50000"/>
              </a:schemeClr>
            </a:solidFill>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Sarsılmaz ve kararlı </a:t>
          </a:r>
          <a:br>
            <a:rPr lang="en-US" sz="2000" b="1" kern="1200" noProof="0" dirty="0">
              <a:solidFill>
                <a:schemeClr val="accent6">
                  <a:lumMod val="50000"/>
                </a:schemeClr>
              </a:solidFill>
            </a:rPr>
          </a:br>
          <a:r>
            <a:rPr lang="en-US" sz="2000" b="1" kern="1200" noProof="0" dirty="0">
              <a:solidFill>
                <a:schemeClr val="accent6">
                  <a:lumMod val="50000"/>
                </a:schemeClr>
              </a:solidFill>
            </a:rPr>
            <a:t>(Kol. 1:23)</a:t>
          </a:r>
          <a:endParaRPr lang="en-US" sz="2000" kern="1200" noProof="0" dirty="0">
            <a:solidFill>
              <a:schemeClr val="accent6">
                <a:lumMod val="50000"/>
              </a:schemeClr>
            </a:solidFill>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5">
                  <a:lumMod val="50000"/>
                </a:schemeClr>
              </a:solidFill>
            </a:rPr>
            <a:t>Umut</a:t>
          </a:r>
          <a:endParaRPr lang="en-US" sz="2000" kern="1200" noProof="0" dirty="0">
            <a:solidFill>
              <a:schemeClr val="accent5">
                <a:lumMod val="50000"/>
              </a:schemeClr>
            </a:solidFill>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Umut getirmek </a:t>
          </a:r>
          <a:br>
            <a:rPr lang="en-US" sz="2000" b="1" kern="1200" noProof="0" dirty="0">
              <a:solidFill>
                <a:schemeClr val="accent6">
                  <a:lumMod val="50000"/>
                </a:schemeClr>
              </a:solidFill>
            </a:rPr>
          </a:br>
          <a:r>
            <a:rPr lang="en-US" sz="2000" b="1" kern="1200" noProof="0" dirty="0">
              <a:solidFill>
                <a:schemeClr val="accent6">
                  <a:lumMod val="50000"/>
                </a:schemeClr>
              </a:solidFill>
            </a:rPr>
            <a:t>(Kol. 1:24-25)</a:t>
          </a:r>
          <a:endParaRPr lang="en-US" sz="2000" kern="1200" noProof="0" dirty="0">
            <a:solidFill>
              <a:schemeClr val="accent6">
                <a:lumMod val="50000"/>
              </a:schemeClr>
            </a:solidFill>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Tanrı'nın gizemi </a:t>
          </a:r>
          <a:br>
            <a:rPr lang="en-US" sz="2000" b="1" kern="1200" noProof="0" dirty="0">
              <a:solidFill>
                <a:schemeClr val="accent6">
                  <a:lumMod val="50000"/>
                </a:schemeClr>
              </a:solidFill>
            </a:rPr>
          </a:br>
          <a:r>
            <a:rPr lang="en-US" sz="2000" b="1" kern="1200" noProof="0" dirty="0">
              <a:solidFill>
                <a:schemeClr val="accent6">
                  <a:lumMod val="50000"/>
                </a:schemeClr>
              </a:solidFill>
            </a:rPr>
            <a:t>(Kol. 1:26-27)</a:t>
          </a:r>
          <a:endParaRPr lang="en-US" sz="2000" kern="1200" noProof="0" dirty="0">
            <a:solidFill>
              <a:schemeClr val="accent6">
                <a:lumMod val="50000"/>
              </a:schemeClr>
            </a:solidFill>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5">
                  <a:lumMod val="50000"/>
                </a:schemeClr>
              </a:solidFill>
            </a:rPr>
            <a:t>Müjdenin gücü</a:t>
          </a:r>
          <a:endParaRPr lang="en-US" sz="2000" kern="1200" noProof="0" dirty="0">
            <a:solidFill>
              <a:schemeClr val="accent5">
                <a:lumMod val="50000"/>
              </a:schemeClr>
            </a:solidFill>
          </a:endParaRP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Müjdeyi duyurmak (Kol. 1:28-29)</a:t>
          </a:r>
          <a:endParaRPr lang="en-US" sz="2000" kern="1200" noProof="0" dirty="0">
            <a:solidFill>
              <a:schemeClr val="accent6">
                <a:lumMod val="50000"/>
              </a:schemeClr>
            </a:solidFill>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579267" y="2032"/>
          <a:ext cx="4032006" cy="140792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O, bizim günahlarımızın bedelini ödemek için </a:t>
          </a:r>
          <a:r>
            <a:rPr lang="en-US" sz="1800" b="1" kern="1200" noProof="0" dirty="0" err="1">
              <a:effectLst>
                <a:outerShdw blurRad="38100" dist="38100" dir="2700000" algn="tl">
                  <a:srgbClr val="000000">
                    <a:alpha val="43137"/>
                  </a:srgbClr>
                </a:outerShdw>
              </a:effectLst>
            </a:rPr>
            <a:t>çarmıhta</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öldü</a:t>
          </a:r>
          <a:br>
            <a:rPr lang="en-US" sz="1800" b="1" kern="1200" noProof="0" dirty="0">
              <a:effectLst>
                <a:outerShdw blurRad="38100" dist="38100" dir="2700000" algn="tl">
                  <a:srgbClr val="000000">
                    <a:alpha val="43137"/>
                  </a:srgbClr>
                </a:outerShdw>
              </a:effectLst>
            </a:rPr>
          </a:br>
          <a:r>
            <a:rPr lang="en-US" sz="1800" b="1" kern="1200" noProof="0" dirty="0">
              <a:effectLst>
                <a:outerShdw blurRad="38100" dist="38100" dir="2700000" algn="tl">
                  <a:srgbClr val="000000">
                    <a:alpha val="43137"/>
                  </a:srgbClr>
                </a:outerShdw>
              </a:effectLst>
            </a:rPr>
            <a:t>(Romalılar 5:8).</a:t>
          </a:r>
          <a:endParaRPr lang="en-US" sz="1800" kern="1200" noProof="0" dirty="0">
            <a:effectLst>
              <a:outerShdw blurRad="38100" dist="38100" dir="2700000" algn="tl">
                <a:srgbClr val="000000">
                  <a:alpha val="43137"/>
                </a:srgbClr>
              </a:outerShdw>
            </a:effectLst>
          </a:endParaRPr>
        </a:p>
      </dsp:txBody>
      <dsp:txXfrm>
        <a:off x="3579267" y="2032"/>
        <a:ext cx="4032006" cy="1407922"/>
      </dsp:txXfrm>
    </dsp:sp>
    <dsp:sp modelId="{C109F6EB-5007-4416-A0BB-A8537E14AA87}">
      <dsp:nvSpPr>
        <dsp:cNvPr id="0" name=""/>
        <dsp:cNvSpPr/>
      </dsp:nvSpPr>
      <dsp:spPr>
        <a:xfrm>
          <a:off x="559269" y="5"/>
          <a:ext cx="2376001" cy="140792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32962" y="1642234"/>
          <a:ext cx="3816000" cy="140792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İman, tövbe ve vaftiz sayesinde günahlarımızdan kurtuluruz ve Tanrı'nın önünde kusursuz ve suçsuz oluruz [</a:t>
          </a:r>
          <a:r>
            <a:rPr lang="en-US" sz="1800" b="1" kern="1200" noProof="0" dirty="0" err="1">
              <a:effectLst>
                <a:outerShdw blurRad="38100" dist="38100" dir="2700000" algn="tl">
                  <a:srgbClr val="000000">
                    <a:alpha val="43137"/>
                  </a:srgbClr>
                </a:outerShdw>
              </a:effectLst>
            </a:rPr>
            <a:t>aklanma</a:t>
          </a:r>
          <a:r>
            <a:rPr lang="en-US" sz="1800" b="1" kern="1200" noProof="0" dirty="0">
              <a:effectLst>
                <a:outerShdw blurRad="38100" dist="38100" dir="2700000" algn="tl">
                  <a:srgbClr val="000000">
                    <a:alpha val="43137"/>
                  </a:srgbClr>
                </a:outerShdw>
              </a:effectLst>
            </a:rPr>
            <a:t>]</a:t>
          </a:r>
          <a:br>
            <a:rPr lang="en-US" sz="1800" b="1" kern="1200" noProof="0" dirty="0">
              <a:effectLst>
                <a:outerShdw blurRad="38100" dist="38100" dir="2700000" algn="tl">
                  <a:srgbClr val="000000">
                    <a:alpha val="43137"/>
                  </a:srgbClr>
                </a:outerShdw>
              </a:effectLst>
            </a:rPr>
          </a:br>
          <a:r>
            <a:rPr lang="en-US" sz="1800" b="1" kern="1200" noProof="0" dirty="0">
              <a:effectLst>
                <a:outerShdw blurRad="38100" dist="38100" dir="2700000" algn="tl">
                  <a:srgbClr val="000000">
                    <a:alpha val="43137"/>
                  </a:srgbClr>
                </a:outerShdw>
              </a:effectLst>
            </a:rPr>
            <a:t>(Rom. 5:10; Kol. 1:22).</a:t>
          </a:r>
          <a:endParaRPr lang="en-US" sz="1800" kern="1200" noProof="0" dirty="0">
            <a:effectLst>
              <a:outerShdw blurRad="38100" dist="38100" dir="2700000" algn="tl">
                <a:srgbClr val="000000">
                  <a:alpha val="43137"/>
                </a:srgbClr>
              </a:outerShdw>
            </a:effectLst>
          </a:endParaRPr>
        </a:p>
      </dsp:txBody>
      <dsp:txXfrm>
        <a:off x="32962" y="1642234"/>
        <a:ext cx="3816000" cy="1407922"/>
      </dsp:txXfrm>
    </dsp:sp>
    <dsp:sp modelId="{6C7FBD44-A5F9-4455-A01E-1F65E2D55A80}">
      <dsp:nvSpPr>
        <dsp:cNvPr id="0" name=""/>
        <dsp:cNvSpPr/>
      </dsp:nvSpPr>
      <dsp:spPr>
        <a:xfrm>
          <a:off x="3925396" y="1642263"/>
          <a:ext cx="1393843" cy="140792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569710" y="3282493"/>
          <a:ext cx="4032006" cy="140792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Kutsal Ruh'un işi sayesinde hayatlarımız yavaş yavaş dönüşür ve Tanrı'nın önünde kutsal oluruz [</a:t>
          </a:r>
          <a:r>
            <a:rPr lang="en-US" sz="1800" b="1" kern="1200" noProof="0" dirty="0" err="1">
              <a:effectLst>
                <a:outerShdw blurRad="38100" dist="38100" dir="2700000" algn="tl">
                  <a:srgbClr val="000000">
                    <a:alpha val="43137"/>
                  </a:srgbClr>
                </a:outerShdw>
              </a:effectLst>
            </a:rPr>
            <a:t>kutsallaştırma</a:t>
          </a:r>
          <a:r>
            <a:rPr lang="en-US" sz="1800" b="1" kern="1200" noProof="0" dirty="0">
              <a:effectLst>
                <a:outerShdw blurRad="38100" dist="38100" dir="2700000" algn="tl">
                  <a:srgbClr val="000000">
                    <a:alpha val="43137"/>
                  </a:srgbClr>
                </a:outerShdw>
              </a:effectLst>
            </a:rPr>
            <a:t>]</a:t>
          </a:r>
          <a:br>
            <a:rPr lang="en-US" sz="1800" b="1" kern="1200" noProof="0" dirty="0">
              <a:effectLst>
                <a:outerShdw blurRad="38100" dist="38100" dir="2700000" algn="tl">
                  <a:srgbClr val="000000">
                    <a:alpha val="43137"/>
                  </a:srgbClr>
                </a:outerShdw>
              </a:effectLst>
            </a:rPr>
          </a:br>
          <a:r>
            <a:rPr lang="en-US" sz="1800" b="1" kern="1200" noProof="0" dirty="0">
              <a:effectLst>
                <a:outerShdw blurRad="38100" dist="38100" dir="2700000" algn="tl">
                  <a:srgbClr val="000000">
                    <a:alpha val="43137"/>
                  </a:srgbClr>
                </a:outerShdw>
              </a:effectLst>
            </a:rPr>
            <a:t>(Rom. 8:1; 2 Kor. 5:17).</a:t>
          </a:r>
          <a:endParaRPr lang="en-US" sz="1800" kern="1200" noProof="0" dirty="0">
            <a:effectLst>
              <a:outerShdw blurRad="38100" dist="38100" dir="2700000" algn="tl">
                <a:srgbClr val="000000">
                  <a:alpha val="43137"/>
                </a:srgbClr>
              </a:outerShdw>
            </a:effectLst>
          </a:endParaRPr>
        </a:p>
      </dsp:txBody>
      <dsp:txXfrm>
        <a:off x="3569710" y="3282493"/>
        <a:ext cx="4032006" cy="1407922"/>
      </dsp:txXfrm>
    </dsp:sp>
    <dsp:sp modelId="{23C4F2D5-6CC6-4ABD-B543-1004840CE357}">
      <dsp:nvSpPr>
        <dsp:cNvPr id="0" name=""/>
        <dsp:cNvSpPr/>
      </dsp:nvSpPr>
      <dsp:spPr>
        <a:xfrm>
          <a:off x="569207" y="3282493"/>
          <a:ext cx="2376001" cy="140792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310" y="123991"/>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İnançla devam et</a:t>
          </a:r>
          <a:endParaRPr lang="en-US" sz="2000" kern="1200" noProof="0" dirty="0">
            <a:effectLst>
              <a:outerShdw blurRad="38100" dist="38100" dir="2700000" algn="tl">
                <a:srgbClr val="000000">
                  <a:alpha val="43137"/>
                </a:srgbClr>
              </a:outerShdw>
            </a:effectLst>
          </a:endParaRPr>
        </a:p>
      </dsp:txBody>
      <dsp:txXfrm>
        <a:off x="22539" y="138220"/>
        <a:ext cx="3632464" cy="457347"/>
      </dsp:txXfrm>
    </dsp:sp>
    <dsp:sp modelId="{99D36536-A3B4-4D49-83BE-457AE2F5B7A2}">
      <dsp:nvSpPr>
        <dsp:cNvPr id="0" name=""/>
        <dsp:cNvSpPr/>
      </dsp:nvSpPr>
      <dsp:spPr>
        <a:xfrm>
          <a:off x="40291" y="853149"/>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455176" y="722031"/>
          <a:ext cx="2325457"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Petrus'un hapishaneden serbest bırakıldıktan sonra kapı açılana kadar kapıyı çaldığı gibi, ısrarcı olun</a:t>
          </a:r>
          <a:br>
            <a:rPr lang="en-US" sz="2000" b="1" kern="1200" noProof="0" dirty="0">
              <a:solidFill>
                <a:schemeClr val="tx1"/>
              </a:solidFill>
            </a:rPr>
          </a:br>
          <a:r>
            <a:rPr lang="en-US" sz="2000" b="1" kern="1200" noProof="0" dirty="0">
              <a:solidFill>
                <a:schemeClr val="tx1"/>
              </a:solidFill>
            </a:rPr>
            <a:t>(Elçilerin İşleri 12:11-16)</a:t>
          </a:r>
          <a:endParaRPr lang="en-US" sz="2000" kern="1200" noProof="0" dirty="0">
            <a:solidFill>
              <a:schemeClr val="tx1"/>
            </a:solidFill>
          </a:endParaRPr>
        </a:p>
      </dsp:txBody>
      <dsp:txXfrm>
        <a:off x="1568716" y="835571"/>
        <a:ext cx="2098377" cy="2820779"/>
      </dsp:txXfrm>
    </dsp:sp>
    <dsp:sp modelId="{38F04ACA-9C01-45E8-8BFC-5DCFD3FAEB20}">
      <dsp:nvSpPr>
        <dsp:cNvPr id="0" name=""/>
        <dsp:cNvSpPr/>
      </dsp:nvSpPr>
      <dsp:spPr>
        <a:xfrm>
          <a:off x="4048947" y="123991"/>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Sağlam</a:t>
          </a:r>
          <a:endParaRPr lang="en-US" sz="2000" kern="1200" noProof="0" dirty="0">
            <a:effectLst>
              <a:outerShdw blurRad="38100" dist="38100" dir="2700000" algn="tl">
                <a:srgbClr val="000000">
                  <a:alpha val="43137"/>
                </a:srgbClr>
              </a:outerShdw>
            </a:effectLst>
          </a:endParaRPr>
        </a:p>
      </dsp:txBody>
      <dsp:txXfrm>
        <a:off x="4063176" y="138220"/>
        <a:ext cx="3632464" cy="457347"/>
      </dsp:txXfrm>
    </dsp:sp>
    <dsp:sp modelId="{F20D61F0-7A4B-4A87-8119-BA789B8B2306}">
      <dsp:nvSpPr>
        <dsp:cNvPr id="0" name=""/>
        <dsp:cNvSpPr/>
      </dsp:nvSpPr>
      <dsp:spPr>
        <a:xfrm>
          <a:off x="4002246" y="853149"/>
          <a:ext cx="1348782"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17127" y="72203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İnancımız sağlam olmalı, Kutsal Kitap'ta öğrendiğimiz gerçeklere dayanmalıdır.</a:t>
          </a:r>
          <a:endParaRPr lang="en-US" sz="2000" kern="1200" noProof="0" dirty="0">
            <a:solidFill>
              <a:schemeClr val="tx1"/>
            </a:solidFill>
          </a:endParaRPr>
        </a:p>
      </dsp:txBody>
      <dsp:txXfrm>
        <a:off x="5530667" y="835571"/>
        <a:ext cx="2098377" cy="2820779"/>
      </dsp:txXfrm>
    </dsp:sp>
    <dsp:sp modelId="{C473FD13-5BAF-4B9B-BF2E-9AAD8331BEC3}">
      <dsp:nvSpPr>
        <dsp:cNvPr id="0" name=""/>
        <dsp:cNvSpPr/>
      </dsp:nvSpPr>
      <dsp:spPr>
        <a:xfrm>
          <a:off x="8030541" y="123991"/>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Kararlı</a:t>
          </a:r>
          <a:endParaRPr lang="en-US" sz="2000" kern="1200" noProof="0" dirty="0">
            <a:effectLst>
              <a:outerShdw blurRad="38100" dist="38100" dir="2700000" algn="tl">
                <a:srgbClr val="000000">
                  <a:alpha val="43137"/>
                </a:srgbClr>
              </a:outerShdw>
            </a:effectLst>
          </a:endParaRPr>
        </a:p>
      </dsp:txBody>
      <dsp:txXfrm>
        <a:off x="8044770" y="138220"/>
        <a:ext cx="3632464" cy="457347"/>
      </dsp:txXfrm>
    </dsp:sp>
    <dsp:sp modelId="{B9BC0BC2-73FB-4F25-88C4-5E109F8D6048}">
      <dsp:nvSpPr>
        <dsp:cNvPr id="0" name=""/>
        <dsp:cNvSpPr/>
      </dsp:nvSpPr>
      <dsp:spPr>
        <a:xfrm>
          <a:off x="7952148" y="853149"/>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63486" y="722031"/>
          <a:ext cx="2325457"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Kararlı olmalıyız, "İncil'in umuduna" güvenmekten asla vazgeçmemeliyiz.</a:t>
          </a:r>
          <a:endParaRPr lang="en-US" sz="2000" kern="1200" noProof="0" dirty="0">
            <a:solidFill>
              <a:schemeClr val="tx1"/>
            </a:solidFill>
          </a:endParaRPr>
        </a:p>
      </dsp:txBody>
      <dsp:txXfrm>
        <a:off x="9477026" y="835571"/>
        <a:ext cx="2098377" cy="282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Dünyanın yaratılmasından </a:t>
          </a:r>
          <a:r>
            <a:rPr lang="en-US" sz="2000" b="1" kern="1200" noProof="0" dirty="0" err="1"/>
            <a:t>önce</a:t>
          </a:r>
          <a:r>
            <a:rPr lang="en-US" sz="2000" b="1" kern="1200" noProof="0" dirty="0"/>
            <a:t> </a:t>
          </a:r>
          <a:r>
            <a:rPr lang="en-US" sz="2000" b="1" kern="1200" noProof="0" dirty="0" err="1"/>
            <a:t>tasarlanmıştı</a:t>
          </a:r>
          <a:br>
            <a:rPr lang="en-US" sz="2000" b="1" kern="1200" noProof="0" dirty="0"/>
          </a:br>
          <a:r>
            <a:rPr lang="en-US" sz="2000" b="1" kern="1200" noProof="0" dirty="0"/>
            <a:t>(1 Petrus 1:20)</a:t>
          </a:r>
          <a:endParaRPr lang="en-US" sz="2000" kern="1200" noProof="0" dirty="0"/>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Meleklere </a:t>
          </a:r>
          <a:r>
            <a:rPr lang="en-US" sz="2000" b="1" kern="1200" noProof="0" dirty="0" err="1"/>
            <a:t>kısmen</a:t>
          </a:r>
          <a:r>
            <a:rPr lang="en-US" sz="2000" b="1" kern="1200" noProof="0" dirty="0"/>
            <a:t> </a:t>
          </a:r>
          <a:r>
            <a:rPr lang="en-US" sz="2000" b="1" kern="1200" noProof="0" dirty="0" err="1"/>
            <a:t>bildirildi</a:t>
          </a:r>
          <a:br>
            <a:rPr lang="en-US" sz="2000" b="1" kern="1200" noProof="0" dirty="0"/>
          </a:br>
          <a:r>
            <a:rPr lang="en-US" sz="2000" b="1" kern="1200" noProof="0" dirty="0"/>
            <a:t>(1 Petrus 1:12)</a:t>
          </a:r>
          <a:endParaRPr lang="en-US" sz="2000" kern="1200" noProof="0" dirty="0"/>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Adem ve Havva'ya ilk kez gösterildi (Yaratılış 3:15)</a:t>
          </a:r>
          <a:endParaRPr lang="en-US" sz="2000" kern="1200" noProof="0" dirty="0"/>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Peygamberlere</a:t>
          </a:r>
          <a:r>
            <a:rPr lang="en-US" sz="2000" b="1" kern="1200" noProof="0" dirty="0"/>
            <a:t> </a:t>
          </a:r>
          <a:r>
            <a:rPr lang="en-US" sz="2000" b="1" kern="1200" noProof="0" dirty="0" err="1"/>
            <a:t>açıklandı</a:t>
          </a:r>
          <a:br>
            <a:rPr lang="en-US" sz="2000" b="1" kern="1200" noProof="0" dirty="0"/>
          </a:br>
          <a:r>
            <a:rPr lang="en-US" sz="2000" b="1" kern="1200" noProof="0" dirty="0"/>
            <a:t>(1 Petrus 1:10-11)</a:t>
          </a:r>
          <a:endParaRPr lang="en-US" sz="2000" kern="1200" noProof="0" dirty="0"/>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İsa onu ilk olarak Yahudilere açıkladı (Matta 15:24)</a:t>
          </a:r>
          <a:endParaRPr lang="en-US" sz="2000" kern="1200" noProof="0" dirty="0"/>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Sonra tüm insanlara tam olarak açıklandı (Koloseliler 1:27)</a:t>
          </a:r>
          <a:endParaRPr lang="en-US" sz="2000" kern="1200" noProof="0" dirty="0"/>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Onlara Hıristiyan doktrini ve uygulamalarını açıkladı (2. Selanikliler 2:15).</a:t>
          </a:r>
          <a:endParaRPr lang="en-US" sz="2000" kern="1200" noProof="0" dirty="0"/>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Onlara müjdeyi reddetmenin sonuçları konusunda uyardı (İbraniler 10:25-29).</a:t>
          </a:r>
          <a:endParaRPr lang="en-US" sz="2000" kern="1200" noProof="0" dirty="0"/>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Onları sahte öğretmenlerin tehlikeleri konusunda uyardı (Elçilerin İşleri 20:29-30).</a:t>
          </a:r>
          <a:endParaRPr lang="en-US" sz="2000" kern="1200" noProof="0" dirty="0"/>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08/02/2026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5</a:t>
            </a:fld>
            <a:endParaRPr lang="es-ES"/>
          </a:p>
        </p:txBody>
      </p:sp>
    </p:spTree>
    <p:extLst>
      <p:ext uri="{BB962C8B-B14F-4D97-AF65-F5344CB8AC3E}">
        <p14:creationId xmlns:p14="http://schemas.microsoft.com/office/powerpoint/2010/main" val="143356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08/02/2026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08/02/2026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08/02/2026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08/02/2026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08/02/2026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08/02/2026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08/02/2026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08/02/2026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08/02/2026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08/02/2026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08/02/2026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08/02/2026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0.jpeg"/><Relationship Id="rId4" Type="http://schemas.openxmlformats.org/officeDocument/2006/relationships/diagramLayout" Target="../diagrams/layout5.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5.jpeg"/><Relationship Id="rId4" Type="http://schemas.openxmlformats.org/officeDocument/2006/relationships/diagramLayout" Target="../diagrams/layout4.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0" y="0"/>
            <a:ext cx="12192000" cy="769441"/>
          </a:xfrm>
          <a:prstGeom prst="rect">
            <a:avLst/>
          </a:prstGeom>
          <a:noFill/>
        </p:spPr>
        <p:txBody>
          <a:bodyPr wrap="square" rtlCol="0">
            <a:spAutoFit/>
            <a:scene3d>
              <a:camera prst="orthographicFront"/>
              <a:lightRig rig="sunset" dir="t"/>
            </a:scene3d>
            <a:sp3d extrusionH="57150">
              <a:bevelT h="25400" prst="softRound"/>
            </a:sp3d>
          </a:bodyPr>
          <a:lstStyle/>
          <a:p>
            <a:pPr algn="ctr"/>
            <a:r>
              <a:rPr lang="en-U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UZLAŞMA VE UMUT</a:t>
            </a:r>
          </a:p>
        </p:txBody>
      </p:sp>
      <p:sp>
        <p:nvSpPr>
          <p:cNvPr id="5" name="CuadroTexto 4">
            <a:extLst>
              <a:ext uri="{FF2B5EF4-FFF2-40B4-BE49-F238E27FC236}">
                <a16:creationId xmlns:a16="http://schemas.microsoft.com/office/drawing/2014/main" id="{D1996CD4-A69F-B7FA-EBD2-92956A4A54EE}"/>
              </a:ext>
            </a:extLst>
          </p:cNvPr>
          <p:cNvSpPr txBox="1"/>
          <p:nvPr/>
        </p:nvSpPr>
        <p:spPr>
          <a:xfrm>
            <a:off x="4218563" y="6496050"/>
            <a:ext cx="3754874" cy="338554"/>
          </a:xfrm>
          <a:prstGeom prst="rect">
            <a:avLst/>
          </a:prstGeom>
          <a:noFill/>
        </p:spPr>
        <p:txBody>
          <a:bodyPr wrap="none" rtlCol="0">
            <a:spAutoFit/>
          </a:bodyPr>
          <a:lstStyle/>
          <a:p>
            <a:pPr algn="ctr"/>
            <a:r>
              <a:rPr lang="en-US" sz="1600" b="1" noProof="0" dirty="0">
                <a:solidFill>
                  <a:srgbClr val="C3AF97"/>
                </a:solidFill>
              </a:rPr>
              <a:t>28 Şubat 2026 için 9. Ders</a:t>
            </a: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rPr>
              <a:t>İNCİLİN GÜCÜ</a:t>
            </a: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77000"/>
            <a:ext cx="12191999" cy="769441"/>
          </a:xfrm>
          <a:prstGeom prst="rect">
            <a:avLst/>
          </a:prstGeom>
          <a:noFill/>
        </p:spPr>
        <p:txBody>
          <a:bodyPr wrap="square">
            <a:spAutoFit/>
          </a:bodyPr>
          <a:lstStyle/>
          <a:p>
            <a:pPr algn="ctr"/>
            <a:r>
              <a:rPr 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rPr>
              <a:t>MÜJDEYİ DUYURMAK</a:t>
            </a:r>
          </a:p>
        </p:txBody>
      </p:sp>
      <p:sp>
        <p:nvSpPr>
          <p:cNvPr id="4" name="CuadroTexto 3">
            <a:extLst>
              <a:ext uri="{FF2B5EF4-FFF2-40B4-BE49-F238E27FC236}">
                <a16:creationId xmlns:a16="http://schemas.microsoft.com/office/drawing/2014/main" id="{53678017-D366-38C6-1F76-5FA1CDF6332E}"/>
              </a:ext>
            </a:extLst>
          </p:cNvPr>
          <p:cNvSpPr txBox="1"/>
          <p:nvPr/>
        </p:nvSpPr>
        <p:spPr>
          <a:xfrm>
            <a:off x="519112" y="565848"/>
            <a:ext cx="11153774" cy="646331"/>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“Onu vaaz ediyoruz, her insanı uyarıyor ve her insanı tüm bilgelikle öğretiyoruz, böylece her insanı Mesih İsa'da mükemmel kılabilelim.”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(Koloseliler 1:28)</a:t>
            </a: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631216"/>
          </a:xfrm>
          <a:prstGeom prst="rect">
            <a:avLst/>
          </a:prstGeom>
          <a:noFill/>
        </p:spPr>
        <p:txBody>
          <a:bodyPr wrap="square" rtlCol="0">
            <a:spAutoFit/>
          </a:bodyPr>
          <a:lstStyle/>
          <a:p>
            <a:pPr>
              <a:spcBef>
                <a:spcPts val="600"/>
              </a:spcBef>
            </a:pPr>
            <a:r>
              <a:rPr lang="en-US" sz="2000" b="1" noProof="0" dirty="0"/>
              <a:t>Pavlus müjdeyi nasıl vaaz etti? Vaazlarının odak noktası çarmıha gerilen Mesih'ti (1 Korintliler 1:23). İnsanlar İsa'yı kabul ettikten sonra, onları kusursuz olana kadar öğütler ve öğretirdi (Koloseliler 1:28-29). Bunu nasıl yaptı?</a:t>
            </a:r>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514740809"/>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553537"/>
            <a:ext cx="8640278" cy="707886"/>
          </a:xfrm>
          <a:prstGeom prst="rect">
            <a:avLst/>
          </a:prstGeom>
          <a:noFill/>
        </p:spPr>
        <p:txBody>
          <a:bodyPr wrap="square" rtlCol="0">
            <a:spAutoFit/>
          </a:bodyPr>
          <a:lstStyle/>
          <a:p>
            <a:pPr>
              <a:spcBef>
                <a:spcPts val="600"/>
              </a:spcBef>
            </a:pPr>
            <a:r>
              <a:rPr lang="en-US" sz="2000" b="1" noProof="0" dirty="0"/>
              <a:t>Bir dakika... onları kusursuz hale getirmek mi? Ve sadece birkaçını değil... “herkesi”! (Koloseliler 1:28b).</a:t>
            </a:r>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261423"/>
            <a:ext cx="8639902" cy="1323439"/>
          </a:xfrm>
          <a:prstGeom prst="rect">
            <a:avLst/>
          </a:prstGeom>
          <a:noFill/>
        </p:spPr>
        <p:txBody>
          <a:bodyPr wrap="square">
            <a:spAutoFit/>
          </a:bodyPr>
          <a:lstStyle/>
          <a:p>
            <a:pPr>
              <a:spcBef>
                <a:spcPts val="600"/>
              </a:spcBef>
            </a:pPr>
            <a:r>
              <a:rPr lang="en-US" sz="2000" b="1" noProof="0" dirty="0"/>
              <a:t>"Olgun" (</a:t>
            </a:r>
            <a:r>
              <a:rPr lang="en-US" sz="2000" b="1" i="1" noProof="0" dirty="0" err="1"/>
              <a:t>teleios</a:t>
            </a:r>
            <a:r>
              <a:rPr lang="en-US" sz="2000" b="1" noProof="0" dirty="0"/>
              <a:t>) olarak çevrilen Yunanca kelime, kusursuz ve hatasız anlamına gelir. Hıristiyan olarak büyüme sürecinde, Tanrı'nın yasasının derinliğini ve onun gerekliliklerini derinden fark ederiz. Bu nedenle, amacımız Mesih İsa'da kusursuz olmaktır.</a:t>
            </a:r>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8" dur="500"/>
                                        <p:tgtEl>
                                          <p:spTgt spid="2">
                                            <p:graphicEl>
                                              <a:dgm id="{12DA069D-C27C-447C-ABA1-9A69B5259F86}"/>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6" dur="500"/>
                                        <p:tgtEl>
                                          <p:spTgt spid="2">
                                            <p:graphicEl>
                                              <a:dgm id="{10BD5450-BABB-48E3-B9FF-9E8AA18A9B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4" dur="500"/>
                                        <p:tgtEl>
                                          <p:spTgt spid="2">
                                            <p:graphicEl>
                                              <a:dgm id="{F4807447-6BA8-4E90-861B-DD95033FF1E2}"/>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355804" y="2115056"/>
            <a:ext cx="9701263" cy="3293209"/>
          </a:xfrm>
          <a:prstGeom prst="rect">
            <a:avLst/>
          </a:prstGeom>
          <a:noFill/>
        </p:spPr>
        <p:txBody>
          <a:bodyPr wrap="square">
            <a:spAutoFit/>
          </a:bodyPr>
          <a:lstStyle/>
          <a:p>
            <a:pPr>
              <a:spcBef>
                <a:spcPts val="600"/>
              </a:spcBef>
            </a:pPr>
            <a:r>
              <a:rPr lang="en-US" sz="2600" b="1" noProof="0" dirty="0">
                <a:latin typeface="Constantia" panose="02030602050306030303" pitchFamily="18" charset="0"/>
              </a:rPr>
              <a:t>“Çarmıha gerilen Kurtarıcı'ya bakarak, göklerin Majestesi'nin yaptığı fedakarlığın büyüklüğünü ve anlamını daha iyi anlıyoruz. Kurtuluş planı önümüzde yüceltiliyor ve Calvary düşüncesi kalbimizde canlı ve kutsal duygular uyandırıyor. Tanrı'ya ve Kuzu'ya övgü kalbimizde ve dudaklarımızda olacak; çünkü Calvary'nin sahnelerini hafızasında taze tutan bir ruhta gurur ve kendini tapınma yeşeremez.”</a:t>
            </a:r>
          </a:p>
        </p:txBody>
      </p:sp>
      <p:sp>
        <p:nvSpPr>
          <p:cNvPr id="4" name="CuadroTexto 3">
            <a:extLst>
              <a:ext uri="{FF2B5EF4-FFF2-40B4-BE49-F238E27FC236}">
                <a16:creationId xmlns:a16="http://schemas.microsoft.com/office/drawing/2014/main" id="{B370FBA7-1FC7-35CC-116F-E319079AA086}"/>
              </a:ext>
            </a:extLst>
          </p:cNvPr>
          <p:cNvSpPr txBox="1"/>
          <p:nvPr/>
        </p:nvSpPr>
        <p:spPr>
          <a:xfrm>
            <a:off x="7904536" y="5808445"/>
            <a:ext cx="3152531" cy="338554"/>
          </a:xfrm>
          <a:prstGeom prst="rect">
            <a:avLst/>
          </a:prstGeom>
          <a:noFill/>
        </p:spPr>
        <p:txBody>
          <a:bodyPr wrap="none" rtlCol="0">
            <a:spAutoFit/>
          </a:bodyPr>
          <a:lstStyle/>
          <a:p>
            <a:pPr algn="r"/>
            <a:r>
              <a:rPr lang="en-US" sz="1600" b="1" noProof="0" dirty="0" err="1"/>
              <a:t>EGW </a:t>
            </a:r>
            <a:r>
              <a:rPr lang="en-US" sz="1600" b="1" noProof="0" dirty="0"/>
              <a:t>(The Desire of Ages, s. 661)</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5256A6E-562A-46F4-BE5C-5301EE98DBE5}"/>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359083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66676" y="2421329"/>
            <a:ext cx="6303350" cy="415498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“Çünkü günah tanımayan O'nu bizim için günah yaptı; bizler O'nda Tanrı'nın doğruluğu olabilelim diye.” </a:t>
            </a:r>
            <a:endParaRPr kumimoji="0" lang="en-US" sz="36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2 Korintliler 5:21</a:t>
            </a: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p16="http://schemas.microsoft.com/office/powerpoint/2015/main"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1398776126"/>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102597"/>
            <a:ext cx="7591425" cy="1015663"/>
          </a:xfrm>
          <a:prstGeom prst="rect">
            <a:avLst/>
          </a:prstGeom>
          <a:noFill/>
        </p:spPr>
        <p:txBody>
          <a:bodyPr wrap="square" rtlCol="0">
            <a:spAutoFit/>
          </a:bodyPr>
          <a:lstStyle/>
          <a:p>
            <a:pPr>
              <a:spcBef>
                <a:spcPts val="600"/>
              </a:spcBef>
            </a:pPr>
            <a:r>
              <a:rPr lang="en-US" sz="2000" b="1" noProof="0" dirty="0"/>
              <a:t>Mesih'in çarmıhının göğü ve yeri uzlaştırdığını (Kol. 1:20) belirttikten sonra, Pavlus bu uzlaşmanın bizim için pratik etkilerini açıklamaya devam eder.</a:t>
            </a:r>
          </a:p>
        </p:txBody>
      </p:sp>
      <p:sp>
        <p:nvSpPr>
          <p:cNvPr id="6" name="CuadroTexto 5">
            <a:extLst>
              <a:ext uri="{FF2B5EF4-FFF2-40B4-BE49-F238E27FC236}">
                <a16:creationId xmlns:a16="http://schemas.microsoft.com/office/drawing/2014/main" id="{3E253074-F8C2-A400-C4FB-283B6DFD5DD4}"/>
              </a:ext>
            </a:extLst>
          </p:cNvPr>
          <p:cNvSpPr txBox="1"/>
          <p:nvPr/>
        </p:nvSpPr>
        <p:spPr>
          <a:xfrm>
            <a:off x="2349447" y="1209630"/>
            <a:ext cx="7591425" cy="707886"/>
          </a:xfrm>
          <a:prstGeom prst="rect">
            <a:avLst/>
          </a:prstGeom>
          <a:noFill/>
        </p:spPr>
        <p:txBody>
          <a:bodyPr wrap="square">
            <a:spAutoFit/>
          </a:bodyPr>
          <a:lstStyle/>
          <a:p>
            <a:pPr>
              <a:spcBef>
                <a:spcPts val="600"/>
              </a:spcBef>
            </a:pPr>
            <a:r>
              <a:rPr lang="en-US" sz="2000" b="1" noProof="0" dirty="0"/>
              <a:t>Bu bizi nasıl değiştirdi? Tanrı tüm bunları nasıl önceden gördü? Başkalarının da uzlaşmaya katılmalarına ve umut kazanmalarına yardımcı olmak için ne yapabiliriz?</a:t>
            </a: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rPr>
              <a:t>UZLAŞMANIN ETKİLERİ</a:t>
            </a: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68824"/>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en-US" sz="4400" b="1" spc="600" noProof="0" dirty="0">
                <a:ln w="25400">
                  <a:solidFill>
                    <a:schemeClr val="accent2"/>
                  </a:solidFill>
                  <a:prstDash val="solid"/>
                </a:ln>
                <a:solidFill>
                  <a:schemeClr val="accent2">
                    <a:lumMod val="40000"/>
                    <a:lumOff val="60000"/>
                  </a:schemeClr>
                </a:solidFill>
              </a:rPr>
              <a:t>KÖTÜLERDEN AZİZLERE</a:t>
            </a:r>
          </a:p>
        </p:txBody>
      </p:sp>
      <p:sp>
        <p:nvSpPr>
          <p:cNvPr id="4" name="CuadroTexto 3">
            <a:extLst>
              <a:ext uri="{FF2B5EF4-FFF2-40B4-BE49-F238E27FC236}">
                <a16:creationId xmlns:a16="http://schemas.microsoft.com/office/drawing/2014/main" id="{1A079917-4ADB-9CE0-F68D-ED48A1FE6343}"/>
              </a:ext>
            </a:extLst>
          </p:cNvPr>
          <p:cNvSpPr txBox="1"/>
          <p:nvPr/>
        </p:nvSpPr>
        <p:spPr>
          <a:xfrm>
            <a:off x="457200" y="599598"/>
            <a:ext cx="11277600"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3"/>
                </a:solidFill>
                <a:latin typeface="Comic Sans MS" panose="030F0702030302020204" pitchFamily="66" charset="0"/>
              </a:rPr>
              <a:t>“Ve sizler, bir zamanlar kötü işlerinizle zihninizde yabancılaşmış ve düşman olmuştunuz, ama şimdi O, ölümle bedeninde sizi kendisiyle barıştırdı, sizi kutsal, kusursuz ve O'nun gözünde suçsuz kılmak için.” </a:t>
            </a:r>
            <a:r>
              <a:rPr lang="en-US" sz="1400" b="1" noProof="0" dirty="0">
                <a:solidFill>
                  <a:schemeClr val="accent3"/>
                </a:solidFill>
                <a:latin typeface="Comic Sans MS" panose="030F0702030302020204" pitchFamily="66" charset="0"/>
              </a:rPr>
              <a:t>(Koloseliler 1:21-22)</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01280"/>
            <a:ext cx="3963195" cy="1323439"/>
          </a:xfrm>
          <a:prstGeom prst="rect">
            <a:avLst/>
          </a:prstGeom>
          <a:noFill/>
        </p:spPr>
        <p:txBody>
          <a:bodyPr wrap="square" rtlCol="0">
            <a:spAutoFit/>
          </a:bodyPr>
          <a:lstStyle/>
          <a:p>
            <a:pPr>
              <a:spcBef>
                <a:spcPts val="600"/>
              </a:spcBef>
            </a:pPr>
            <a:r>
              <a:rPr lang="en-US" sz="2000" b="1" noProof="0" dirty="0"/>
              <a:t>Mesele basit. Kötülük yaparak yaşadık ve bu nedenle sonsuz ölüme mahkum edildik (Romalılar 6:23; Vahiy 21:8).</a:t>
            </a: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3979883065"/>
              </p:ext>
            </p:extLst>
          </p:nvPr>
        </p:nvGraphicFramePr>
        <p:xfrm>
          <a:off x="3765752" y="1887793"/>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08296" y="5015701"/>
            <a:ext cx="1720121" cy="1631216"/>
          </a:xfrm>
          <a:prstGeom prst="rect">
            <a:avLst/>
          </a:prstGeom>
          <a:noFill/>
        </p:spPr>
        <p:txBody>
          <a:bodyPr wrap="square">
            <a:spAutoFit/>
          </a:bodyPr>
          <a:lstStyle/>
          <a:p>
            <a:r>
              <a:rPr lang="en-US" sz="2000" b="1" noProof="0" dirty="0"/>
              <a:t>Ama Tanrı bizim için büyük bir plan hazırlamıştı:</a:t>
            </a:r>
            <a:endParaRPr lang="en-US" sz="2000" noProof="0" dirty="0"/>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4" y="2924719"/>
            <a:ext cx="3503099" cy="1631216"/>
          </a:xfrm>
          <a:prstGeom prst="rect">
            <a:avLst/>
          </a:prstGeom>
          <a:noFill/>
        </p:spPr>
        <p:txBody>
          <a:bodyPr wrap="square">
            <a:spAutoFit/>
          </a:bodyPr>
          <a:lstStyle/>
          <a:p>
            <a:r>
              <a:rPr lang="en-US" sz="2000" b="1" noProof="0" dirty="0"/>
              <a:t>Kendi başımıza bu durumu değiştiremez ve kurtuluşumuzun </a:t>
            </a:r>
            <a:r>
              <a:rPr lang="en-US" sz="2000" b="1" noProof="0" dirty="0" err="1"/>
              <a:t>bedelini</a:t>
            </a:r>
            <a:r>
              <a:rPr lang="en-US" sz="2000" b="1" noProof="0" dirty="0"/>
              <a:t> </a:t>
            </a:r>
            <a:r>
              <a:rPr lang="en-US" sz="2000" b="1" noProof="0" dirty="0" err="1"/>
              <a:t>ödeyemezdik</a:t>
            </a:r>
            <a:br>
              <a:rPr lang="en-US" sz="2000" b="1" noProof="0" dirty="0"/>
            </a:br>
            <a:r>
              <a:rPr lang="en-US" sz="2000" b="1" noProof="0" dirty="0"/>
              <a:t>(Mezmurlar 49:7-8).</a:t>
            </a:r>
            <a:endParaRPr lang="en-US" sz="2000" noProof="0" dirty="0"/>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49160"/>
            <a:ext cx="9015292" cy="830997"/>
          </a:xfrm>
          <a:prstGeom prst="rect">
            <a:avLst/>
          </a:prstGeom>
          <a:noFill/>
        </p:spPr>
        <p:txBody>
          <a:bodyPr wrap="square">
            <a:spAutoFit/>
          </a:bodyPr>
          <a:lstStyle/>
          <a:p>
            <a:pPr algn="ctr"/>
            <a:r>
              <a:rPr lang="en-US" sz="48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SAĞLAM VE KARARLI</a:t>
            </a:r>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889990"/>
            <a:ext cx="8420098" cy="646331"/>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“Eğer gerçekten imanda sağlam ve kararlı kalırsanız ve duyduğunuz müjdenin umudundan </a:t>
            </a:r>
            <a:r>
              <a:rPr lang="en-US"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sapmazsanız</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(Koloseliler 1:23a)</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285749" y="1862087"/>
            <a:ext cx="8586633" cy="1015663"/>
          </a:xfrm>
          <a:prstGeom prst="rect">
            <a:avLst/>
          </a:prstGeom>
          <a:noFill/>
        </p:spPr>
        <p:txBody>
          <a:bodyPr wrap="square" rtlCol="0">
            <a:spAutoFit/>
          </a:bodyPr>
          <a:lstStyle/>
          <a:p>
            <a:pPr>
              <a:spcBef>
                <a:spcPts val="600"/>
              </a:spcBef>
            </a:pPr>
            <a:r>
              <a:rPr lang="en-US" sz="2000" b="1" noProof="0" dirty="0"/>
              <a:t>Bizler zaten aklanmış durumdayız, kutsanıyoruz, ama yolculuk henüz bitmedi. Yoldan sapma ve hedefe ulaşamama riskiyle karşı karşıyayız. Bu nedenle Pavlus bize üç konuda öğüt veriyor (Koloseliler 1:23a):</a:t>
            </a: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2789785750"/>
              </p:ext>
            </p:extLst>
          </p:nvPr>
        </p:nvGraphicFramePr>
        <p:xfrm>
          <a:off x="285749" y="290512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rPr>
              <a:t>UMUT</a:t>
            </a: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4812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spc="300" noProof="0" dirty="0">
                <a:ln/>
                <a:solidFill>
                  <a:srgbClr val="FFD03B"/>
                </a:solidFill>
                <a:effectLst>
                  <a:outerShdw blurRad="38100" dist="25400" dir="2700000" algn="tl">
                    <a:schemeClr val="accent2">
                      <a:lumMod val="20000"/>
                      <a:lumOff val="80000"/>
                      <a:alpha val="85000"/>
                    </a:schemeClr>
                  </a:outerShdw>
                </a:effectLst>
              </a:rPr>
              <a:t>UMUT GETİRMEK</a:t>
            </a: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549866"/>
            <a:ext cx="11544300" cy="646331"/>
          </a:xfrm>
          <a:prstGeom prst="rect">
            <a:avLst/>
          </a:prstGeom>
          <a:noFill/>
        </p:spPr>
        <p:txBody>
          <a:bodyPr wrap="square">
            <a:spAutoFit/>
          </a:bodyPr>
          <a:lstStyle/>
          <a:p>
            <a:pPr algn="ct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“Tanrı'nın bana sizin için verdiği görev uyarınca, Tanrı'nın sözünü yerine getirmek için hizmetkâr oldum.” </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(Koloseliler 1:25)</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75203"/>
            <a:ext cx="8648699" cy="1323439"/>
          </a:xfrm>
          <a:prstGeom prst="rect">
            <a:avLst/>
          </a:prstGeom>
          <a:noFill/>
        </p:spPr>
        <p:txBody>
          <a:bodyPr wrap="square" rtlCol="0">
            <a:spAutoFit/>
          </a:bodyPr>
          <a:lstStyle/>
          <a:p>
            <a:pPr>
              <a:spcBef>
                <a:spcPts val="600"/>
              </a:spcBef>
            </a:pPr>
            <a:r>
              <a:rPr lang="en-US" sz="2000" b="1" noProof="0" dirty="0"/>
              <a:t>Gördüğümüz gibi, Tanrı'nın kurtuluşumuz için planı İsa'nın ölümüne dayanır ve bizim aklanmamızı ve kutsanmamızı içerir. Ancak önemli bir şey eksikti: Bir şekilde, bu planı kabul etmek için onu bilmemiz gerekiyordu. Bize bunu açıklayacak birine ihtiyacımız vardı.</a:t>
            </a:r>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1" y="2775867"/>
            <a:ext cx="4638674" cy="1631216"/>
          </a:xfrm>
          <a:prstGeom prst="rect">
            <a:avLst/>
          </a:prstGeom>
          <a:noFill/>
        </p:spPr>
        <p:txBody>
          <a:bodyPr wrap="square">
            <a:spAutoFit/>
          </a:bodyPr>
          <a:lstStyle/>
          <a:p>
            <a:pPr>
              <a:spcBef>
                <a:spcPts val="600"/>
              </a:spcBef>
            </a:pPr>
            <a:r>
              <a:rPr lang="en-US" sz="2000" b="1" noProof="0" dirty="0"/>
              <a:t>İşte burada, Pavlus'un hizmetkarı olduğu “Tanrı'nın yönetimi” [Tanrı'nın koşulları, düşünceleri, insanları vb. düzenleme şekli] devreye girer (Koloseliler 1:25).</a:t>
            </a: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1" y="4584308"/>
            <a:ext cx="8648699" cy="1015663"/>
          </a:xfrm>
          <a:prstGeom prst="rect">
            <a:avLst/>
          </a:prstGeom>
          <a:noFill/>
        </p:spPr>
        <p:txBody>
          <a:bodyPr wrap="square">
            <a:spAutoFit/>
          </a:bodyPr>
          <a:lstStyle/>
          <a:p>
            <a:pPr>
              <a:spcBef>
                <a:spcPts val="600"/>
              </a:spcBef>
            </a:pPr>
            <a:r>
              <a:rPr lang="en-US" sz="2000" b="1" noProof="0" dirty="0"/>
              <a:t>Pavlus, bu planın bir parçası olmaktan sevinç duyuyordu, her ne kadar bu plan sıkıntılar içerse de (Kol. 1:24). Roma'da tutuklanmasından ölümüne kadar, Yeni Ahit'te korunmuş olan on dört mektubun en az yedisini yazdı.</a:t>
            </a:r>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777195"/>
            <a:ext cx="8648698" cy="1015663"/>
          </a:xfrm>
          <a:prstGeom prst="rect">
            <a:avLst/>
          </a:prstGeom>
          <a:noFill/>
        </p:spPr>
        <p:txBody>
          <a:bodyPr wrap="square">
            <a:spAutoFit/>
          </a:bodyPr>
          <a:lstStyle/>
          <a:p>
            <a:pPr>
              <a:spcBef>
                <a:spcPts val="600"/>
              </a:spcBef>
            </a:pPr>
            <a:r>
              <a:rPr lang="en-US" sz="2000" b="1" noProof="0" dirty="0"/>
              <a:t>Pavlus, Tanrı'nın planının önemli bir parçasıydı ve bundan sevinç duyuyordu. Biz de başkalarını Mesih'i tanımaya yönlendirerek bu planın bir parçası olabiliriz. İşte bizim sevincimiz budur!</a:t>
            </a: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77000"/>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en-US" sz="4400" b="1" spc="300" noProof="0" dirty="0">
                <a:ln w="13462">
                  <a:noFill/>
                  <a:prstDash val="solid"/>
                </a:ln>
                <a:solidFill>
                  <a:schemeClr val="accent4">
                    <a:lumMod val="60000"/>
                    <a:lumOff val="40000"/>
                  </a:schemeClr>
                </a:solidFill>
                <a:effectLst>
                  <a:outerShdw dist="25400" dir="2700000" algn="bl" rotWithShape="0">
                    <a:schemeClr val="accent3"/>
                  </a:outerShdw>
                </a:effectLst>
              </a:rPr>
              <a:t>TANRI'NIN GİZEMİ</a:t>
            </a: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646331"/>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noProof="0" dirty="0">
                <a:solidFill>
                  <a:schemeClr val="accent6">
                    <a:lumMod val="75000"/>
                  </a:schemeClr>
                </a:solidFill>
                <a:latin typeface="Comic Sans MS" panose="030F0702030302020204" pitchFamily="66" charset="0"/>
              </a:rPr>
              <a:t>“Çağlar ve nesiller boyunca gizli kalmış olan gizem, şimdi kutsallarına açıklanmıştır” </a:t>
            </a:r>
            <a:r>
              <a:rPr lang="en-US" sz="1400" b="1" noProof="0" dirty="0">
                <a:solidFill>
                  <a:schemeClr val="accent6">
                    <a:lumMod val="75000"/>
                  </a:schemeClr>
                </a:solidFill>
                <a:latin typeface="Comic Sans MS" panose="030F0702030302020204" pitchFamily="66" charset="0"/>
              </a:rPr>
              <a:t>(Koloseliler 1:26)</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1015663"/>
          </a:xfrm>
          <a:prstGeom prst="rect">
            <a:avLst/>
          </a:prstGeom>
          <a:noFill/>
        </p:spPr>
        <p:txBody>
          <a:bodyPr wrap="square" rtlCol="0">
            <a:spAutoFit/>
          </a:bodyPr>
          <a:lstStyle/>
          <a:p>
            <a:pPr>
              <a:spcBef>
                <a:spcPts val="600"/>
              </a:spcBef>
            </a:pPr>
            <a:r>
              <a:rPr lang="en-US" sz="2000" b="1" noProof="0" dirty="0"/>
              <a:t>Pavlus, Mesih'in dirilişinden sonra kiliseye açıklanan bir gizemden bahseder</a:t>
            </a:r>
            <a:br>
              <a:rPr lang="en-US" sz="2000" b="1" noProof="0" dirty="0"/>
            </a:br>
            <a:r>
              <a:rPr lang="en-US" sz="2000" b="1" noProof="0" dirty="0"/>
              <a:t>(Koloseliler 1:26). O zamana kadar, bu gizem sadece kısmen anlaşılmıştı. Peki bu gizem nedir? “Mesih sizde, yüceliğin umududur” (Koloseliler 1:27).</a:t>
            </a: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89643617"/>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139891"/>
            <a:ext cx="7952773" cy="1631216"/>
          </a:xfrm>
          <a:prstGeom prst="rect">
            <a:avLst/>
          </a:prstGeom>
          <a:noFill/>
        </p:spPr>
        <p:txBody>
          <a:bodyPr wrap="square" rtlCol="0">
            <a:spAutoFit/>
          </a:bodyPr>
          <a:lstStyle/>
          <a:p>
            <a:pPr>
              <a:spcBef>
                <a:spcPts val="600"/>
              </a:spcBef>
            </a:pPr>
            <a:r>
              <a:rPr lang="en-US" sz="2000" b="1" noProof="0" dirty="0"/>
              <a:t>Bu gizemde hala açığa çıkacak aşamalar var. Şimdi yüceltilme umuduyla yaşıyoruz. Ne büyük bir değişim! Ne büyük bir gizem! Günahkâr insanlar, İsa'nın kurtarıcı kanı sayesinde aklanır, kutsanır ve yüceltilir. Bu gizem, sonsuza dek araştırma konusu olmaya devam edecektir.</a:t>
            </a:r>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647</TotalTime>
  <Words>943</Words>
  <Application>Microsoft Office PowerPoint</Application>
  <PresentationFormat>Panorámica</PresentationFormat>
  <Paragraphs>62</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Constantia</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docId:E27B05F431BB60B9A06DD4D14C4D0F51</cp:keywords>
  <cp:lastModifiedBy>Sergio</cp:lastModifiedBy>
  <cp:revision>92</cp:revision>
  <dcterms:created xsi:type="dcterms:W3CDTF">2026-01-24T16:42:04Z</dcterms:created>
  <dcterms:modified xsi:type="dcterms:W3CDTF">2026-02-08T07:49:49Z</dcterms:modified>
</cp:coreProperties>
</file>