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7"/>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 id="336" r:id="rId16"/>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en" sz="2000" b="1" noProof="0" dirty="0">
              <a:effectLst>
                <a:outerShdw blurRad="38100" dist="38100" dir="2700000" algn="tl">
                  <a:srgbClr val="000000">
                    <a:alpha val="43137"/>
                  </a:srgbClr>
                </a:outerShdw>
              </a:effectLst>
            </a:rPr>
            <a:t>Eşler kocalarına itaat ederler (Kol. 3:18; Ef.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n" sz="2000" b="1" noProof="0" dirty="0">
              <a:solidFill>
                <a:schemeClr val="tx1"/>
              </a:solidFill>
            </a:rPr>
            <a:t>Bu itaat karşılıklı itaat çerçevesinde olmalıdır (Efesliler 5:21) ve “Rab'be yakışır şekilde” olmalıdır.</a:t>
          </a:r>
          <a:endParaRPr lang="en" sz="20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Kocalar eşlerini sevmelidir (Kol. 3:19; Ef. 5:28)</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n" sz="2000" b="1" noProof="0" dirty="0">
              <a:solidFill>
                <a:schemeClr val="tx1"/>
              </a:solidFill>
            </a:rPr>
            <a:t>Mesih'in bizi sevdiği gibi onları sevmelidirler (Efesliler 5:25)</a:t>
          </a:r>
          <a:endParaRPr lang="en" sz="20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n" sz="1800" b="1" noProof="0" dirty="0">
              <a:solidFill>
                <a:schemeClr val="tx1"/>
              </a:solidFill>
            </a:rPr>
            <a:t>Kendi iyiliklerinden sorumludurlar (Efesliler 5:29)</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n" sz="2000" b="1" noProof="0" dirty="0">
              <a:solidFill>
                <a:schemeClr val="tx1"/>
              </a:solidFill>
            </a:rPr>
            <a:t>"Sert" davranmayın (onları üzmeyin, sert veya şiddetli davranmayın, zorba olmayın)</a:t>
          </a:r>
          <a:endParaRPr lang="en" sz="20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Oğulların ve kızların sorumlulukları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(Kol. 3:20; Ef. 6:1-3)</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n" sz="2000" b="1" noProof="0" dirty="0"/>
            <a:t>Çocukların itaat etmesi isteğe bağlı değildir</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en" sz="2000" b="1" noProof="0" dirty="0"/>
            <a:t>Bu itaat, beşinci emre dayanır</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n" sz="2000" b="1" noProof="0" dirty="0"/>
            <a:t>Ayrıca, itaatin kendi ödülü vardır</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Ebeveynlerin Sorumlulukları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(Kol. 3:21; Ef.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en" sz="2000" b="1" noProof="0" dirty="0"/>
            <a:t>Onları cesaretlerini kırmamak için, öfkelendirmeden veya kızdırmadan eğitin</a:t>
          </a:r>
          <a:endParaRPr lang="en"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n" sz="2000" b="1" noProof="0" dirty="0"/>
            <a:t>Sabırsız veya kaprisli davranarak onları kızdırmayın</a:t>
          </a:r>
          <a:endParaRPr lang="en" sz="20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n" sz="2000" b="1" noProof="0" dirty="0"/>
            <a:t>Onları Tanrı'nın yollarında eğitin </a:t>
          </a:r>
          <a:br>
            <a:rPr lang="en" sz="2000" b="1" noProof="0" dirty="0"/>
          </a:br>
          <a:r>
            <a:rPr lang="en" sz="2000" b="1" noProof="0" dirty="0"/>
            <a:t>(Tesniye 6:6-7; Süleyman'ın Özdeyişleri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Astların davranışları                                           (Kol. 3:22-25; Ef.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Kimse izlemiyor olsa bile her zaman elinden gelenin en iyisini yap</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Sanki Tanrı için yapıyormuşsunuz gibi işinizde mükemmelliği hedefleyin</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Haklı bir azarlama olduğunda bunu kabul edin</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İyi işler karşılığını verir</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Kötü bir patron, bizi astlık konumundan muaf tutmaz (1P 2:18)</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Patronların davranışları </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(Kol. 4:1; Ef.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n" sz="2000" b="1" noProof="0" dirty="0">
              <a:solidFill>
                <a:schemeClr val="tx1"/>
              </a:solidFill>
            </a:rPr>
            <a:t>Adalet ve doğrulukla liderlik etmek</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en" sz="2000" b="1" noProof="0" dirty="0">
              <a:solidFill>
                <a:schemeClr val="tx1"/>
              </a:solidFill>
            </a:rPr>
            <a:t>Tehditler veya kaprisli talepler kullanmayın</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en" sz="2000" b="1" noProof="0" dirty="0">
              <a:solidFill>
                <a:schemeClr val="tx1"/>
              </a:solidFill>
            </a:rPr>
            <a:t>Her patronun üzerinde, kendisine hesap vereceği bir Patron vardır</a:t>
          </a:r>
          <a:endParaRPr lang="en" sz="20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 sz="2000" b="1" noProof="0" dirty="0">
              <a:effectLst>
                <a:outerShdw blurRad="38100" dist="38100" dir="2700000" algn="tl">
                  <a:srgbClr val="000000">
                    <a:alpha val="43137"/>
                  </a:srgbClr>
                </a:outerShdw>
              </a:effectLst>
            </a:rPr>
            <a:t>Bilgelikle</a:t>
          </a:r>
          <a:endParaRPr lang="en"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Henüz İsa'yı tanımayanlarla olan ilişkilerimizde "gökten gelen bilgelik"e (Yakup 3:17) ihtiyacımız var.</a:t>
          </a:r>
          <a:endParaRPr lang="en" sz="20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Nazik sözlerle</a:t>
          </a:r>
          <a:endParaRPr lang="en"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Sözlerimiz her zaman nazik olmalı ki, bizi memnuniyetle dinlesinler.</a:t>
          </a:r>
          <a:endParaRPr lang="en"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n" sz="2000" b="1" noProof="0" dirty="0">
              <a:effectLst>
                <a:outerShdw blurRad="38100" dist="38100" dir="2700000" algn="tl">
                  <a:srgbClr val="000000">
                    <a:alpha val="43137"/>
                  </a:srgbClr>
                </a:outerShdw>
              </a:effectLst>
            </a:rPr>
            <a:t>"Tuzla tatlandırılmış" sözlerle</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Konuşma, kişiye ve çevresine uygun ve uyarlanmış olmalıdır.</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 sz="2000" b="1" noProof="0" dirty="0">
              <a:effectLst>
                <a:outerShdw blurRad="38100" dist="38100" dir="2700000" algn="tl">
                  <a:srgbClr val="000000">
                    <a:alpha val="43137"/>
                  </a:srgbClr>
                </a:outerShdw>
              </a:effectLst>
            </a:rPr>
            <a:t>Her birine uygun şekilde cevap vermek</a:t>
          </a:r>
          <a:endParaRPr lang="en"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Her insan farklı olduğu için, Kutsal Ruh her an ne cevap vereceğimiz konusunda bize rehberlik edecektir.</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Eşler kocalarına itaat ederler (Kol. 3:18; Ef.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Bu itaat karşılıklı itaat çerçevesinde olmalıdır (Efesliler 5:21) ve “Rab'be yakışır şekilde” olmalıdır.</a:t>
          </a:r>
          <a:endParaRPr lang="en" sz="20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Kocalar eşlerini sevmelidir (Kol. 3:19; Ef. 5:28)</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Mesih'in bizi sevdiği gibi onları sevmelidirler (Efesliler 5:25)</a:t>
          </a:r>
          <a:endParaRPr lang="en" sz="20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tx1"/>
              </a:solidFill>
            </a:rPr>
            <a:t>Kendi iyiliklerinden sorumludurlar (Efesliler 5:29)</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"Sert" davranmayın (onları üzmeyin, sert veya şiddetli davranmayın, zorba olmayın)</a:t>
          </a:r>
          <a:endParaRPr lang="en" sz="20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Oğulların ve kızların sorumlulukları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(Kol. 3:20; Ef. 6:1-3)</a:t>
          </a:r>
          <a:endParaRPr lang="en" sz="2000" kern="1200" noProof="0" dirty="0">
            <a:effectLst>
              <a:outerShdw blurRad="38100" dist="38100" dir="2700000" algn="tl">
                <a:srgbClr val="000000">
                  <a:alpha val="43137"/>
                </a:srgbClr>
              </a:outerShdw>
            </a:effectLst>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Çocukların itaat etmesi isteğe bağlı değildir</a:t>
          </a:r>
          <a:endParaRPr lang="en" sz="2000" kern="1200" noProof="0" dirty="0"/>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Bu itaat, beşinci emre dayanır</a:t>
          </a:r>
          <a:endParaRPr lang="en" sz="2000" kern="1200" noProof="0" dirty="0"/>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Ayrıca, itaatin kendi ödülü vardır</a:t>
          </a:r>
          <a:endParaRPr lang="en" sz="2000" kern="1200" noProof="0" dirty="0"/>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Ebeveynlerin Sorumlulukları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(Kol. 3:21; Ef. 6:4)</a:t>
          </a:r>
          <a:endParaRPr lang="en" sz="2000" kern="1200" noProof="0" dirty="0">
            <a:effectLst>
              <a:outerShdw blurRad="38100" dist="38100" dir="2700000" algn="tl">
                <a:srgbClr val="000000">
                  <a:alpha val="43137"/>
                </a:srgbClr>
              </a:outerShdw>
            </a:effectLst>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Onları cesaretlerini kırmamak için, öfkelendirmeden veya kızdırmadan eğitin</a:t>
          </a:r>
          <a:endParaRPr lang="en" sz="2000" kern="1200" noProof="0" dirty="0"/>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Sabırsız veya kaprisli davranarak onları kızdırmayın</a:t>
          </a:r>
          <a:endParaRPr lang="en" sz="2000" kern="1200" noProof="0" dirty="0"/>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Onları Tanrı'nın yollarında eğitin </a:t>
          </a:r>
          <a:br>
            <a:rPr lang="en" sz="2000" b="1" kern="1200" noProof="0" dirty="0"/>
          </a:br>
          <a:r>
            <a:rPr lang="en" sz="2000" b="1" kern="1200" noProof="0" dirty="0"/>
            <a:t>(Tesniye 6:6-7; Süleyman'ın Özdeyişleri 22:6)</a:t>
          </a:r>
          <a:endParaRPr lang="en" sz="2000" kern="1200" noProof="0" dirty="0"/>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Astların davranışları                                           (Kol. 3:22-25; Ef.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Kimse izlemiyor olsa bile her zaman elinden gelenin en iyisini yap</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Sanki Tanrı için yapıyormuşsunuz gibi işinizde mükemmelliği hedefleyin</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Haklı bir azarlama olduğunda bunu kabul edin</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İyi işler karşılığını verir</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Kötü bir patron, bizi astlık konumundan muaf tutmaz (1P 2:18)</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Patronların davranışları </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(Kol. 4:1; Ef.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Adalet ve doğrulukla liderlik etmek</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Tehditler veya kaprisli talepler kullanmayın</a:t>
          </a:r>
          <a:endParaRPr lang="en"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Her patronun üzerinde, kendisine hesap vereceği bir Patron vardır</a:t>
          </a:r>
          <a:endParaRPr lang="en" sz="20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Henüz İsa'yı tanımayanlarla olan ilişkilerimizde "gökten gelen bilgelik"e (Yakup 3:17) ihtiyacımız var.</a:t>
          </a:r>
          <a:endParaRPr lang="en" sz="2000"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Bilgelikle</a:t>
          </a:r>
          <a:endParaRPr lang="en" sz="2000"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Sözlerimiz her zaman nazik olmalı ki, bizi memnuniyetle dinlesinler.</a:t>
          </a:r>
          <a:endParaRPr lang="en"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Nazik sözlerle</a:t>
          </a:r>
          <a:endParaRPr lang="en"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Konuşma, kişiye ve çevresine uygun ve uyarlanmış olmalıdır.</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"Tuzla tatlandırılmış" sözlerle</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Her insan farklı olduğu için, Kutsal Ruh her an ne cevap vereceğimiz konusunda bize rehberlik edecektir.</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Her birine uygun şekilde cevap vermek</a:t>
          </a:r>
          <a:endParaRPr lang="en"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23/02/2026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23/02/2026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23/02/2026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23/02/2026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3831818"/>
          </a:xfrm>
          <a:prstGeom prst="rect">
            <a:avLst/>
          </a:prstGeom>
          <a:noFill/>
        </p:spPr>
        <p:txBody>
          <a:bodyPr wrap="square" rtlCol="0">
            <a:spAutoFit/>
          </a:bodyPr>
          <a:lstStyle/>
          <a:p>
            <a:pPr algn="ctr">
              <a:lnSpc>
                <a:spcPct val="150000"/>
              </a:lnSpc>
            </a:pPr>
            <a:r>
              <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BİRBİRİMİZLE YAŞAMAK</a:t>
            </a: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764813"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21 Mart 2026 için 12. Ders</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KİLİSEDE İLİŞKİLER</a:t>
            </a: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93241"/>
            <a:ext cx="9525000" cy="369332"/>
          </a:xfrm>
          <a:prstGeom prst="rect">
            <a:avLst/>
          </a:prstGeom>
          <a:noFill/>
        </p:spPr>
        <p:txBody>
          <a:bodyPr wrap="square">
            <a:spAutoFit/>
          </a:bodyPr>
          <a:lstStyle/>
          <a:p>
            <a:pPr algn="ct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“Dua etmeye kendinizi adayın, uyanık ve şükran dolu olun” </a:t>
            </a:r>
            <a:r>
              <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(Koloseliler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008689"/>
            <a:ext cx="6038852" cy="1015663"/>
          </a:xfrm>
          <a:prstGeom prst="rect">
            <a:avLst/>
          </a:prstGeom>
          <a:noFill/>
        </p:spPr>
        <p:txBody>
          <a:bodyPr wrap="square" rtlCol="0">
            <a:spAutoFit/>
          </a:bodyPr>
          <a:lstStyle/>
          <a:p>
            <a:pPr>
              <a:spcBef>
                <a:spcPts val="600"/>
              </a:spcBef>
            </a:pPr>
            <a:r>
              <a:rPr lang="en" sz="2000" b="1" noProof="0" dirty="0"/>
              <a:t>“Doğru kişinin duası güçlü ve etkilidir” (Yakup 5:16 </a:t>
            </a:r>
            <a:r>
              <a:rPr lang="en" sz="1600" b="1" noProof="0" dirty="0"/>
              <a:t>NIV</a:t>
            </a:r>
            <a:r>
              <a:rPr lang="en" sz="2000" b="1" noProof="0" dirty="0"/>
              <a:t>) diye “birbiriniz için dua edin” diye teşvik ediliriz.</a:t>
            </a: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1873663"/>
            <a:ext cx="6038852" cy="1631216"/>
          </a:xfrm>
          <a:prstGeom prst="rect">
            <a:avLst/>
          </a:prstGeom>
          <a:noFill/>
        </p:spPr>
        <p:txBody>
          <a:bodyPr wrap="square">
            <a:spAutoFit/>
          </a:bodyPr>
          <a:lstStyle/>
          <a:p>
            <a:pPr>
              <a:spcBef>
                <a:spcPts val="600"/>
              </a:spcBef>
            </a:pPr>
            <a:r>
              <a:rPr lang="en" sz="2000" b="1" noProof="0" dirty="0"/>
              <a:t>Pavlus, sabah ve akşam dualarının ötesinde, her zaman dua etmemizi önerir (Koloseliler 4:2; Efesliler 6:18; 1. Selanikliler 5:17). Nehemya'nın kralın önünde sessizce dua ettiği gibi (Nehemya 2:4), biz de her yerde ve her durumda dua etme ayrıcalığına sahibiz.</a:t>
            </a: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626581"/>
            <a:ext cx="6038851" cy="2246769"/>
          </a:xfrm>
          <a:prstGeom prst="rect">
            <a:avLst/>
          </a:prstGeom>
          <a:noFill/>
        </p:spPr>
        <p:txBody>
          <a:bodyPr wrap="square">
            <a:spAutoFit/>
          </a:bodyPr>
          <a:lstStyle/>
          <a:p>
            <a:pPr>
              <a:spcBef>
                <a:spcPts val="600"/>
              </a:spcBef>
            </a:pPr>
            <a:r>
              <a:rPr lang="en" sz="2000" b="1" noProof="0" dirty="0"/>
              <a:t>Pavlus, müjdeyi duyuranlar için dua etmemizi özellikle ister (Kol. 4:3-4; Ef. 6:19). Vaizin müjdeleme konusunda az ya da çok deneyimi olması önemli değildir; kimse bu iş için yeterli değildir. Pavlus kendisi dua etmekle kalmadı, kardeşlerinden de onun için dua etmelerini istedi, böylece sözleri doğru olsun diye.</a:t>
            </a: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709718"/>
            <a:ext cx="6038851" cy="1015663"/>
          </a:xfrm>
          <a:prstGeom prst="rect">
            <a:avLst/>
          </a:prstGeom>
          <a:noFill/>
        </p:spPr>
        <p:txBody>
          <a:bodyPr wrap="square">
            <a:spAutoFit/>
          </a:bodyPr>
          <a:lstStyle/>
          <a:p>
            <a:pPr>
              <a:spcBef>
                <a:spcPts val="600"/>
              </a:spcBef>
            </a:pPr>
            <a:r>
              <a:rPr lang="en" sz="2000" b="1" noProof="0" dirty="0"/>
              <a:t>Dahası, Kutsal Ruh'un dualarımızı etkili hale getirmek için dönüştüreceğine dair güvenceye sahibiz (Romalılar 8:26).</a:t>
            </a: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401205"/>
          </a:xfrm>
          <a:prstGeom prst="rect">
            <a:avLst/>
          </a:prstGeom>
          <a:noFill/>
        </p:spPr>
        <p:txBody>
          <a:bodyPr wrap="square">
            <a:spAutoFit/>
          </a:bodyPr>
          <a:lstStyle/>
          <a:p>
            <a:pPr>
              <a:spcBef>
                <a:spcPts val="600"/>
              </a:spcBef>
            </a:pPr>
            <a:r>
              <a:rPr lang="en" sz="2800" b="1" noProof="0" dirty="0">
                <a:latin typeface="Constantia" panose="02030602050306030303" pitchFamily="18" charset="0"/>
              </a:rPr>
              <a:t>“Gerçeğin tanıtıldığı her yerde, her çabada, farklı zihinlerin, farklı yeteneklerin, farklı planların ve çalışma yöntemlerinin bir araya gelmesi gerekir. Herkes birlikte danışmayı, birlikte dua etmeyi bir ilke haline getirmelidir. Mesih şöyle der: “Yeryüzünde ikiniz herhangi bir konuda anlaşırsanız, gökteki Babam bunu sizin için yapacaktır.” (Matta 18:19)</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(Seçilmiş Mesajlar, cilt 3, s.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69441"/>
          </a:xfrm>
          <a:prstGeom prst="rect">
            <a:avLst/>
          </a:prstGeom>
          <a:noFill/>
        </p:spPr>
        <p:txBody>
          <a:bodyPr wrap="square">
            <a:spAutoFit/>
          </a:bodyPr>
          <a:lstStyle/>
          <a:p>
            <a:pPr algn="ctr"/>
            <a:r>
              <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İNANMAYANLARLA İLİŞKİLER</a:t>
            </a: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646331"/>
          </a:xfrm>
          <a:prstGeom prst="rect">
            <a:avLst/>
          </a:prstGeom>
          <a:noFill/>
        </p:spPr>
        <p:txBody>
          <a:bodyPr wrap="square">
            <a:spAutoFit/>
          </a:bodyPr>
          <a:lstStyle/>
          <a:p>
            <a:pPr algn="ct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“Dışarıdakilerle ilişkilerinizde akıllı davranın; her fırsatı en iyi şekilde değerlendirin.”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(Koloseliler 4:5 </a:t>
            </a:r>
            <a:r>
              <a:rPr lang="en" sz="11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NIV</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73397"/>
            <a:ext cx="6696076" cy="1015663"/>
          </a:xfrm>
          <a:prstGeom prst="rect">
            <a:avLst/>
          </a:prstGeom>
          <a:noFill/>
        </p:spPr>
        <p:txBody>
          <a:bodyPr wrap="square" rtlCol="0">
            <a:spAutoFit/>
          </a:bodyPr>
          <a:lstStyle/>
          <a:p>
            <a:pPr>
              <a:spcBef>
                <a:spcPts val="600"/>
              </a:spcBef>
            </a:pPr>
            <a:r>
              <a:rPr lang="en" sz="2000" b="1" noProof="0" dirty="0"/>
              <a:t>Büyük avantajlarımız var: İsa'nın bizim için yaptıklarını öğrendik, kabul ettik ve kurtuluşun güvencesine sahibiz.</a:t>
            </a: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3083562974"/>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en" sz="2000" b="1" noProof="0" dirty="0"/>
              <a:t>Bunu biliyoruz çünkü biri bize söyledi. Aynı şekilde, bunu başkalarıyla da paylaşmalıyız. Pavlus, henüz İsa'yı tanımayan “yabancılar”la nasıl ilişki kurmamız gerektiğini söylüyor (Koloseliler 4:5-6)?</a:t>
            </a: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3939540"/>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“Gerçek nezaket, hakikat ve adaletle birleştiğinde, hayatı sadece yararlı değil, aynı zamanda güzel ve hoş kokulu hale getirir. Nazik sözler, hoş bakışlar, neşeli bir yüz ifadesi, Hıristiyanlara neredeyse karşı konulmaz bir çekicilik katar. Kendini unutarak, başkalarına sürekli olarak bahşettiği ışık, huzur ve mutlulukta gerçek sevinci bulur.</a:t>
            </a:r>
          </a:p>
          <a:p>
            <a:pPr>
              <a:spcBef>
                <a:spcPts val="600"/>
              </a:spcBef>
            </a:pPr>
            <a:endParaRPr lang="en" sz="2400" b="1" noProof="0" dirty="0">
              <a:latin typeface="Constantia" panose="02030602050306030303" pitchFamily="18" charset="0"/>
            </a:endParaRPr>
          </a:p>
          <a:p>
            <a:pPr>
              <a:spcBef>
                <a:spcPts val="600"/>
              </a:spcBef>
            </a:pPr>
            <a:r>
              <a:rPr lang="en" sz="2400" b="1" noProof="0" dirty="0">
                <a:latin typeface="Constantia" panose="02030602050306030303" pitchFamily="18" charset="0"/>
              </a:rPr>
              <a:t>Kendimizi unutalım, başkalarını neşelendirmek, şefkatli davranışlar ve özverili sevgiyle yüklerini hafifletmek için daima tetikte olalım.”</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22 Haziran)</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D1C44F1-DA98-40EC-ADD6-C837EEBE4922}"/>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82178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477000" y="3491179"/>
            <a:ext cx="5467350" cy="341632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“Sözleriniz her zaman nezaketle, tuzla tatlandırılmış olsun ki, herkese nasıl cevap vermeniz gerektiğini bilebilesiniz.”</a:t>
            </a:r>
            <a:br>
              <a:rPr kumimoji="0" lang="en"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n" sz="24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Koloseliler 4:6, </a:t>
            </a:r>
            <a:r>
              <a:rPr kumimoji="0" lang="en"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n" sz="24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5001826" y="4267200"/>
            <a:ext cx="7190174"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noProof="0" dirty="0">
                <a:solidFill>
                  <a:srgbClr val="994B00"/>
                </a:solidFill>
              </a:rPr>
              <a:t>Eşler arasındaki ilişkiler (Kol. 3:18-19)</a:t>
            </a:r>
          </a:p>
          <a:p>
            <a:pPr>
              <a:spcBef>
                <a:spcPts val="1200"/>
              </a:spcBef>
            </a:pPr>
            <a:r>
              <a:rPr lang="en" sz="2000" b="1" noProof="0" dirty="0">
                <a:solidFill>
                  <a:srgbClr val="399600"/>
                </a:solidFill>
              </a:rPr>
              <a:t>Ebeveynler ve çocuklar arasındaki ilişkiler (Kol. 3:20-21)</a:t>
            </a:r>
          </a:p>
          <a:p>
            <a:pPr>
              <a:spcBef>
                <a:spcPts val="1200"/>
              </a:spcBef>
            </a:pPr>
            <a:r>
              <a:rPr lang="en" sz="2000" b="1" noProof="0" dirty="0">
                <a:solidFill>
                  <a:srgbClr val="00A47B"/>
                </a:solidFill>
              </a:rPr>
              <a:t>Patronlar ve çalışanlar arasındaki ilişkiler  (Kol. 3:22-25; 4:1)</a:t>
            </a:r>
          </a:p>
          <a:p>
            <a:pPr>
              <a:spcBef>
                <a:spcPts val="1200"/>
              </a:spcBef>
            </a:pPr>
            <a:r>
              <a:rPr lang="en" sz="2000" b="1" noProof="0" dirty="0">
                <a:solidFill>
                  <a:srgbClr val="8D009D"/>
                </a:solidFill>
              </a:rPr>
              <a:t>Kilisedeki ilişkiler (Kol. 4:2-4)</a:t>
            </a:r>
          </a:p>
          <a:p>
            <a:pPr>
              <a:spcBef>
                <a:spcPts val="1200"/>
              </a:spcBef>
            </a:pPr>
            <a:r>
              <a:rPr lang="en" sz="2000" b="1" noProof="0" dirty="0">
                <a:solidFill>
                  <a:srgbClr val="B70066"/>
                </a:solidFill>
              </a:rPr>
              <a:t>İnanmayanlarla ilişkiler (Kol.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1015663"/>
          </a:xfrm>
          <a:prstGeom prst="rect">
            <a:avLst/>
          </a:prstGeom>
          <a:noFill/>
        </p:spPr>
        <p:txBody>
          <a:bodyPr wrap="square" rtlCol="0">
            <a:spAutoFit/>
          </a:bodyPr>
          <a:lstStyle/>
          <a:p>
            <a:pPr>
              <a:spcBef>
                <a:spcPts val="600"/>
              </a:spcBef>
            </a:pPr>
            <a:r>
              <a:rPr lang="en" sz="2000" b="1" noProof="0" dirty="0">
                <a:solidFill>
                  <a:schemeClr val="bg1"/>
                </a:solidFill>
                <a:effectLst>
                  <a:glow rad="127000">
                    <a:srgbClr val="221700"/>
                  </a:glow>
                </a:effectLst>
              </a:rPr>
              <a:t>Mektubun daha pratik kısmında Pavlus, çeşitli etki çevrelerinde kişilerarası ilişkiler konusunu ele alır.</a:t>
            </a: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3559" y="2263754"/>
            <a:ext cx="6296026" cy="1323439"/>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Pavlus bize eşler, ebeveynler ve çocuklar, efendiler ve köleler, kilise kardeşleri ve inananlar ile inanmayanlar arasındaki ilişkileri iyileştirmek için yararlı ilkeler sunar.</a:t>
            </a: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18902"/>
            <a:ext cx="6296025" cy="1323439"/>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İlişkiler gerginlik ve tartışmalara neden olur. Bu nedenle, değerler, amaçlar ve hedefler konusunda genel bir uzlaşma, uyum olması gerekir.</a:t>
            </a: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569021"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569021"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569021"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569021"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569021"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EŞLER ARASINDAKİ İLİŞKİLER</a:t>
            </a: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861774"/>
          </a:xfrm>
          <a:prstGeom prst="rect">
            <a:avLst/>
          </a:prstGeom>
          <a:noFill/>
        </p:spPr>
        <p:txBody>
          <a:bodyPr wrap="square">
            <a:spAutoFit/>
          </a:bodyPr>
          <a:lstStyle/>
          <a:p>
            <a:pPr algn="ct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“Eşler, Rab'be yakışır şekilde kocalarınıza itaat edin. Kocalar, eşlerinizi sevin ve onlara sert davranmayın.” </a:t>
            </a:r>
            <a:r>
              <a:rPr lang="en" sz="1400"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(Koloseliler 3:18-19)</a:t>
            </a:r>
            <a:endPar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spcBef>
                <a:spcPts val="600"/>
              </a:spcBef>
            </a:pPr>
            <a:r>
              <a:rPr lang="en" sz="2000" b="1" noProof="0" dirty="0"/>
              <a:t>Aynı dönemde yazılan Koloseliler ve Efesliler mektupları, eşler hakkında benzer (ve birbirini tamamlayan) öğütler içerir (Kol. 3:18-19; Ef. 5:21-33).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2592619725"/>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631216"/>
          </a:xfrm>
          <a:prstGeom prst="rect">
            <a:avLst/>
          </a:prstGeom>
          <a:noFill/>
        </p:spPr>
        <p:txBody>
          <a:bodyPr wrap="square" rtlCol="0">
            <a:spAutoFit/>
          </a:bodyPr>
          <a:lstStyle/>
          <a:p>
            <a:pPr>
              <a:spcBef>
                <a:spcPts val="600"/>
              </a:spcBef>
            </a:pPr>
            <a:r>
              <a:rPr lang="en" sz="2000" b="1" noProof="0" dirty="0"/>
              <a:t>Her iki eş de bir takım olarak çalışmalı, birbirleriyle istişare etmeli ve kararları oybirliğiyle almalı, koca ise ailenin ideal lideri olmalıdır. Her biri daima diğerinin iyiliğini aramalıdır.</a:t>
            </a: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268511" cy="5339923"/>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“Herkes sevgi talep etmek yerine sevgi versin. Kendinizdeki en asil özellikleri geliştirin ve birbirinizin iyi özelliklerini hemen fark edin. Takdir edildiğini bilmek harika bir teşvik ve tatmin kaynağıdır. Sempati ve saygı mükemmelliğe ulaşma çabasını teşvik eder ve sevgi, daha asil hedeflere ulaşmaya teşvik ederek artar. […]</a:t>
            </a:r>
          </a:p>
          <a:p>
            <a:pPr>
              <a:spcBef>
                <a:spcPts val="600"/>
              </a:spcBef>
            </a:pPr>
            <a:r>
              <a:rPr lang="en" sz="2400" b="1" noProof="0" dirty="0">
                <a:latin typeface="Constantia" panose="02030602050306030303" pitchFamily="18" charset="0"/>
              </a:rPr>
              <a:t>Eş, kocasına saygı duymalıdır. Koca, eşini sevmeli ve ona değer vermeli; evlilik yemini onları birleştirdiği gibi, Mesih'e olan inançları da onları O'nda birleştirmelidir. Evlilik ilişkisine girenlerin birlikte İsa'yı öğrenmeye ve O'nun Ruhu ile giderek daha fazla dolmaya çalışmasını görmekten daha çok Tanrı'yı memnun edecek ne olabilir?</a:t>
            </a: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(Hıristiyan Ev, s.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EBEVEYNLER VE ÇOCUKLAR ARASINDAKİ İLİŞKİLER</a:t>
            </a: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656907"/>
            <a:ext cx="9753601" cy="612934"/>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b="1" noProof="0" dirty="0">
                <a:solidFill>
                  <a:schemeClr val="accent6">
                    <a:lumMod val="75000"/>
                  </a:schemeClr>
                </a:solidFill>
                <a:latin typeface="Comic Sans MS" panose="030F0702030302020204" pitchFamily="66" charset="0"/>
              </a:rPr>
              <a:t>“Çocuklar, her konuda anne babanıza itaat edin, çünkü bu Rab'bi memnun eder. Babalar, çocuklarınızı üzmeyin, yoksa cesaretleri kırılır. </a:t>
            </a:r>
            <a:r>
              <a:rPr lang="en" sz="1400" b="1" noProof="0" dirty="0">
                <a:solidFill>
                  <a:schemeClr val="accent6">
                    <a:lumMod val="75000"/>
                  </a:schemeClr>
                </a:solidFill>
                <a:latin typeface="Comic Sans MS" panose="030F0702030302020204" pitchFamily="66" charset="0"/>
              </a:rPr>
              <a:t>(Koloseliler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468712"/>
            <a:ext cx="7377150" cy="1631216"/>
          </a:xfrm>
          <a:prstGeom prst="rect">
            <a:avLst/>
          </a:prstGeom>
          <a:noFill/>
        </p:spPr>
        <p:txBody>
          <a:bodyPr wrap="square" rtlCol="0">
            <a:spAutoFit/>
          </a:bodyPr>
          <a:lstStyle/>
          <a:p>
            <a:pPr>
              <a:spcBef>
                <a:spcPts val="600"/>
              </a:spcBef>
            </a:pPr>
            <a:r>
              <a:rPr lang="en" sz="2000" b="1" noProof="0" dirty="0"/>
              <a:t>Günümüz toplumunda, “ebeveynler” kelimesi hem evli çiftleri hem de tek ebeveynli aileleri kapsamaktadır. Pavlus'a göre, sağlıklı bir ilişki sadece ebeveynlerin değil, çocukların da sorumluluğundadır.</a:t>
            </a:r>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512682371"/>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792325"/>
            <a:ext cx="8669901" cy="1015663"/>
          </a:xfrm>
          <a:prstGeom prst="rect">
            <a:avLst/>
          </a:prstGeom>
          <a:noFill/>
        </p:spPr>
        <p:txBody>
          <a:bodyPr wrap="square" rtlCol="0">
            <a:spAutoFit/>
          </a:bodyPr>
          <a:lstStyle/>
          <a:p>
            <a:pPr>
              <a:spcBef>
                <a:spcPts val="600"/>
              </a:spcBef>
            </a:pPr>
            <a:r>
              <a:rPr lang="en" sz="2000" b="1" noProof="0" dirty="0"/>
              <a:t>Sabah ve/veya akşam aile ibadeti, çocuklarımızın Tanrı'yı tanımaları ve sonsuz yaşam için kararlar almaları açısından önemlidir. Ve unutmayalım ki, bizim örneğimiz çocuklarımız için en büyük eğitimcidir.</a:t>
            </a:r>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3293209"/>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“Ebeveynler, çocuklarınıza onları sevdiğinizi ve onları mutlu etmek için elinizden gelen her şeyi yapacağınızı gösterin. Böyle yaparsanız, gerekli kısıtlamalarınız onların genç zihinlerinde çok daha büyük bir ağırlığa sahip olacaktır. Çocuklarınızı şefkat ve merhametle yönetin, “onların meleklerinin her zaman gökteki Babamın yüzünü gördüğünü” unutmayın. Meleklerin çocuklarınız için Tanrı'nın onlara verdiği görevi yerine getirmelerini istiyorsanız, üzerinize düşeni yaparak onlarla işbirliği yapın.”</a:t>
            </a: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(Hıristiyan Evi, s.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İŞVERENLER VE ÇALIŞANLAR ARASINDAKİ İLİŞKİLER</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646331"/>
          </a:xfrm>
          <a:prstGeom prst="rect">
            <a:avLst/>
          </a:prstGeom>
          <a:noFill/>
        </p:spPr>
        <p:txBody>
          <a:bodyPr wrap="square">
            <a:spAutoFit/>
          </a:bodyPr>
          <a:lstStyle/>
          <a:p>
            <a:pPr algn="ct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“Köleler, her konuda dünyevi efendilerinize itaat edin; bunu sadece onlar sizi izlerken ve onların gözüne girmek için değil, yürekten ve Rab'be saygıyla yapın.” </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(Koloseliler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323439"/>
          </a:xfrm>
          <a:prstGeom prst="rect">
            <a:avLst/>
          </a:prstGeom>
          <a:noFill/>
        </p:spPr>
        <p:txBody>
          <a:bodyPr wrap="square" rtlCol="0">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Pavlus'un zamanında var olan kölelik ilişkisi, ne yazık ki bugün hala var olan kölelik türleriyle pek ilgisi yoktur. Bu nedenle, bu öğüdü patron/ast ilişkisi bağlamında anlamalıyız.</a:t>
            </a: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3661231336"/>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en" sz="2000" b="1" noProof="0" dirty="0"/>
              <a:t>Hepimiz, patronlar ya da astlar, O'na hizmet ettiğimiz için Mesih'in hizmetkarları (köleleri)yiz.</a:t>
            </a: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3091151" y="773710"/>
            <a:ext cx="7422204" cy="497059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“Elçinin görevi, toplumun yerleşik düzenini keyfi veya ani bir şekilde altüst etmek değildi. Bunu denemek, müjdenin başarısını engellemek anlamına gelirdi. Ancak o, köleliğin temellerini sarsan ve uygulanması halinde tüm sistemi kesinlikle altüst edecek ilkeler öğretti. […]</a:t>
            </a:r>
          </a:p>
          <a:p>
            <a:pPr>
              <a:spcBef>
                <a:spcPts val="600"/>
              </a:spcBef>
            </a:pPr>
            <a:r>
              <a:rPr lang="en" sz="2400" b="1" noProof="0" dirty="0">
                <a:latin typeface="Constantia" panose="02030602050306030303" pitchFamily="18" charset="0"/>
              </a:rPr>
              <a:t>Hıristiyanlık, efendi ile köle, kral ile tebaası, müjdeci ile Mesih'te günahlarından arınmış olan alçalmış günahkar arasında güçlü bir bağ kurar. Hepsi aynı kanla yıkanmış, aynı Ruh tarafından canlandırılmış ve Mesih İsa'da birleştirilmişlerdir.</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(Elçilerin İşleri, s.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784</TotalTime>
  <Words>1391</Words>
  <Application>Microsoft Office PowerPoint</Application>
  <PresentationFormat>Panorámica</PresentationFormat>
  <Paragraphs>80</Paragraphs>
  <Slides>14</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Calibri</vt:lpstr>
      <vt:lpstr>Aptos Display</vt:lpstr>
      <vt:lpstr>Comic Sans MS</vt:lpstr>
      <vt:lpstr>Arial</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docId:FC5E46FAE39A3C33A7FCCE32066B83BA</cp:keywords>
  <cp:lastModifiedBy>Sergio</cp:lastModifiedBy>
  <cp:revision>127</cp:revision>
  <dcterms:created xsi:type="dcterms:W3CDTF">2026-02-06T07:46:31Z</dcterms:created>
  <dcterms:modified xsi:type="dcterms:W3CDTF">2026-02-23T06:41:01Z</dcterms:modified>
</cp:coreProperties>
</file>