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 id="327" r:id="rId12"/>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n" sz="2000" b="1" dirty="0">
              <a:effectLst>
                <a:outerShdw blurRad="38100" dist="38100" dir="2700000" algn="tl">
                  <a:srgbClr val="000000">
                    <a:alpha val="43137"/>
                  </a:srgbClr>
                </a:outerShdw>
              </a:effectLst>
            </a:rPr>
            <a:t>Elçiler</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en" sz="2000" b="1" dirty="0"/>
            <a:t>Tihikos ve Onesimos (Koloseliler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n" sz="2000" b="1" dirty="0">
              <a:effectLst>
                <a:outerShdw blurRad="38100" dist="38100" dir="2700000" algn="tl">
                  <a:srgbClr val="000000">
                    <a:alpha val="43137"/>
                  </a:srgbClr>
                </a:outerShdw>
              </a:effectLst>
            </a:rPr>
            <a:t>Sünnetliler</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en" sz="2000" b="1" dirty="0"/>
            <a:t>Aristarkos, Markos ve İsa (Koloseliler 4:10-11)</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en" sz="2000" b="1" dirty="0">
              <a:effectLst>
                <a:outerShdw blurRad="38100" dist="38100" dir="2700000" algn="tl">
                  <a:srgbClr val="000000">
                    <a:alpha val="43137"/>
                  </a:srgbClr>
                </a:outerShdw>
              </a:effectLst>
            </a:rPr>
            <a:t>Öğretmen</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n" sz="2000" b="1" dirty="0" err="1"/>
            <a:t>Epaphras </a:t>
          </a:r>
          <a:r>
            <a:rPr lang="en" sz="2000" b="1" dirty="0"/>
            <a:t>(Koloseliler 4:12-13)</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n" sz="2000" b="1" dirty="0">
              <a:effectLst>
                <a:outerShdw blurRad="38100" dist="38100" dir="2700000" algn="tl">
                  <a:srgbClr val="000000">
                    <a:alpha val="43137"/>
                  </a:srgbClr>
                </a:outerShdw>
              </a:effectLst>
            </a:rPr>
            <a:t>Sevilenler ve dünyevi olanlar</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n" sz="2000" b="1" dirty="0"/>
            <a:t>Luka ve Demas (Koloseliler 4:14)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n" sz="2000" b="1" dirty="0">
              <a:effectLst>
                <a:outerShdw blurRad="38100" dist="38100" dir="2700000" algn="tl">
                  <a:srgbClr val="000000">
                    <a:alpha val="43137"/>
                  </a:srgbClr>
                </a:outerShdw>
              </a:effectLst>
            </a:rPr>
            <a:t>Kilise liderleri</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n" sz="2000" b="1" dirty="0"/>
            <a:t>Nympha ve Archippus (Koloseliler 4:16-18)</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err="1">
              <a:solidFill>
                <a:schemeClr val="tx1"/>
              </a:solidFill>
            </a:rPr>
            <a:t>ARİSTARHUS</a:t>
          </a:r>
          <a:endParaRPr lang="en"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en" sz="1600" b="1" dirty="0"/>
            <a:t>Selanik doğumluydu (Elçilerin İşleri 27:2). Efes'teki ayaklanma sırasında sorunlar yaşadı (Elçilerin İşleri 19:29). Pavlus'a eşlik ederek Kudüs'e sunuları götürdü (Elçilerin İşleri 20:4). Pavlus ile birlikte Roma'da hapsedildi ve Koloseliler ile Filemon'a selamlarını gönderdi (Koloseliler 4:10; Filemon 1:24).</a:t>
          </a: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MARK</a:t>
          </a:r>
          <a:endParaRPr lang="en"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en" sz="1600" b="1" dirty="0"/>
            <a:t>Pavlus'un ilk yol arkadaşı Barnaba'nın yeğeni, Pamfilya'daki misyonu terk etti ve Pavlus onu ikinci yolculuğuna almayı reddetti (Elçilerin İşleri 15:37-38). Amcasına eşlik etti ve Pavlus için yararlı bir müjdeci oldu (Elçilerin İşleri 15:39; 2. Timoteos 4:11). Petrus onu oğlu gibi gördü (1 Petrus 5:13). Markos İncili'nin yazarıdır.</a:t>
          </a:r>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en" sz="1600" b="1" dirty="0"/>
            <a:t>Onun hakkında tek bildiğimiz, Yahudi olduğu ve "Justus" lakabıyla tanındığıdır </a:t>
          </a:r>
          <a:br>
            <a:rPr lang="en" sz="1600" b="1" dirty="0"/>
          </a:br>
          <a:r>
            <a:rPr lang="en" sz="1600" b="1" dirty="0"/>
            <a:t>(Kol. 4:11).</a:t>
          </a: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n" sz="2400" b="1" spc="0" dirty="0">
              <a:solidFill>
                <a:schemeClr val="tx1"/>
              </a:solidFill>
            </a:rPr>
            <a:t>İSA</a:t>
          </a: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n" sz="2000" b="1" dirty="0"/>
            <a:t>Koloseliler kilisesine öğütler vererek, onlara müjdeyi yaygın bir şekilde duyurdu (Koloseliler 1:7). Pavlus ona üç unvan verir: “sevgili hizmetkar”, </a:t>
          </a:r>
          <a:r>
            <a:rPr lang="es-ES" sz="2000" b="1" dirty="0" err="1"/>
            <a:t>“Mesih'in </a:t>
          </a:r>
          <a:r>
            <a:rPr lang="en" sz="2000" b="1" dirty="0"/>
            <a:t>kölesi” ve “tutuklu arkadaş”</a:t>
          </a:r>
          <a:br>
            <a:rPr lang="en" sz="2000" b="1" dirty="0"/>
          </a:br>
          <a:r>
            <a:rPr lang="en" sz="2000" b="1" dirty="0"/>
            <a:t>(Kol. 1:7; 4:12; Flm. 1:23).</a:t>
          </a:r>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n" sz="2000" b="1" dirty="0"/>
            <a:t>Kararlı olun</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n" sz="2000" b="1" dirty="0">
              <a:effectLst>
                <a:outerShdw blurRad="38100" dist="38100" dir="2700000" algn="tl">
                  <a:srgbClr val="000000">
                    <a:alpha val="43137"/>
                  </a:srgbClr>
                </a:outerShdw>
              </a:effectLst>
            </a:rPr>
            <a:t>Özellikle düşmanın planları karşısında sarsılmamalıdırlar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(Efesliler 6:11)</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en" sz="2000" b="1"/>
            <a:t>Kusursuz olun</a:t>
          </a:r>
          <a:endParaRPr lang="es-ES" sz="200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n" sz="2000" b="1" dirty="0">
              <a:effectLst>
                <a:outerShdw blurRad="38100" dist="38100" dir="2700000" algn="tl">
                  <a:srgbClr val="000000">
                    <a:alpha val="43137"/>
                  </a:srgbClr>
                </a:outerShdw>
              </a:effectLst>
            </a:rPr>
            <a:t>Bu mükemmellik, özverili sevgiyle elde edilir</a:t>
          </a:r>
          <a:br>
            <a:rPr lang="en"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(Mat. 5:44, 48), ancak kişi bu sevgide sürekli büyür</a:t>
          </a:r>
          <a:br>
            <a:rPr lang="en"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(Filip. 3:12)</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t>Tam olasınız</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en" sz="2000" b="1" dirty="0">
              <a:effectLst>
                <a:outerShdw blurRad="38100" dist="38100" dir="2700000" algn="tl">
                  <a:srgbClr val="000000">
                    <a:alpha val="43137"/>
                  </a:srgbClr>
                </a:outerShdw>
              </a:effectLst>
            </a:rPr>
            <a:t>Tanrı'dan alabileceğimiz her şeyle doldurulmak</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LUKE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n" sz="2000" b="1" dirty="0"/>
            <a:t>Luka İncili ve Elçilerin İşleri'nin yazarı olan Luka, Pavlus'un biyografi yazarı olarak kabul edilir (Luka 1:1-4; Elçilerin İşleri 1:1). Mesleği doktor olan Luka, Pavlus tarafından "sevgili" olarak anılır. Pavlus'un ölümüne kadar onun yanında kaldı</a:t>
          </a:r>
          <a:br>
            <a:rPr lang="en" sz="2000" b="1" dirty="0"/>
          </a:br>
          <a:r>
            <a:rPr lang="en" sz="2000" b="1" dirty="0"/>
            <a:t>(2 Tim. 4:11).</a:t>
          </a: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DEMAS </a:t>
          </a:r>
          <a:endParaRPr lang="en"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n" sz="2000" b="1" kern="1200" dirty="0"/>
            <a:t>Pavlus'un Roma'daki ilk hapis döneminde onun çalışma arkadaşıydı (Filimon 1:24). Ancak, son </a:t>
          </a:r>
          <a:r>
            <a:rPr lang="en" sz="2000" b="1" kern="1200" dirty="0">
              <a:solidFill>
                <a:prstClr val="black">
                  <a:hueOff val="0"/>
                  <a:satOff val="0"/>
                  <a:lumOff val="0"/>
                  <a:alphaOff val="0"/>
                </a:prstClr>
              </a:solidFill>
              <a:latin typeface="Aptos" panose="02110004020202020204"/>
              <a:ea typeface="+mn-ea"/>
              <a:cs typeface="+mn-cs"/>
            </a:rPr>
            <a:t>hapis</a:t>
          </a:r>
          <a:r>
            <a:rPr lang="en" sz="2000" b="1" kern="1200" dirty="0"/>
            <a:t> döneminde, "bu dünyayı sevdiği" için Pavlus'u terk etti</a:t>
          </a:r>
          <a:br>
            <a:rPr lang="en" sz="2000" b="1" kern="1200" dirty="0"/>
          </a:br>
          <a:r>
            <a:rPr lang="en" sz="2000" b="1" kern="1200" dirty="0"/>
            <a:t>(2 Tim. 4:10).</a:t>
          </a:r>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ScaleY="110078"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Nympha hakkında tek bildiğimiz, Laodicea şehrinde bir kiliseye liderlik ettiği. Bazı el yazmalarında "onun evi", bazılarında "onların evi", çoğunluğunda ise "onun evi" yazdığı için, onun erkek mi kadın mı olduğunu bile bilmiyoruz.</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Filemon'un oğlu, Kolose'li biriydi ve bir zamanlar Pavlus'un arkadaşıydı (Filemon 1:1-2). Pavlus ondan, hizmetine devam etmesini (Kolose kilisesinde diyakoz, papaz veya ihtiyar olarak) ister.</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578961"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Tihikos ve Onesimos (Koloseliler 4:7-9)</a:t>
          </a:r>
          <a:endParaRPr lang="es-ES" sz="2000" kern="1200" dirty="0"/>
        </a:p>
      </dsp:txBody>
      <dsp:txXfrm>
        <a:off x="0" y="308519"/>
        <a:ext cx="6578961" cy="850500"/>
      </dsp:txXfrm>
    </dsp:sp>
    <dsp:sp modelId="{C16A1F59-2B17-40D4-9031-15B79F27600D}">
      <dsp:nvSpPr>
        <dsp:cNvPr id="0" name=""/>
        <dsp:cNvSpPr/>
      </dsp:nvSpPr>
      <dsp:spPr>
        <a:xfrm>
          <a:off x="328948" y="13319"/>
          <a:ext cx="4605272"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Elçiler</a:t>
          </a:r>
          <a:endParaRPr lang="es-ES" sz="2000" kern="1200" dirty="0">
            <a:effectLst>
              <a:outerShdw blurRad="38100" dist="38100" dir="2700000" algn="tl">
                <a:srgbClr val="000000">
                  <a:alpha val="43137"/>
                </a:srgbClr>
              </a:outerShdw>
            </a:effectLst>
          </a:endParaRPr>
        </a:p>
      </dsp:txBody>
      <dsp:txXfrm>
        <a:off x="357769" y="42140"/>
        <a:ext cx="4547630" cy="532758"/>
      </dsp:txXfrm>
    </dsp:sp>
    <dsp:sp modelId="{6B625139-16CA-4A7C-97AC-B8D051656ED2}">
      <dsp:nvSpPr>
        <dsp:cNvPr id="0" name=""/>
        <dsp:cNvSpPr/>
      </dsp:nvSpPr>
      <dsp:spPr>
        <a:xfrm>
          <a:off x="0" y="1562219"/>
          <a:ext cx="6578961"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Aristarkos, Markos ve İsa (Koloseliler 4:10-11)</a:t>
          </a:r>
          <a:endParaRPr lang="es-ES" sz="2000" kern="1200" dirty="0"/>
        </a:p>
      </dsp:txBody>
      <dsp:txXfrm>
        <a:off x="0" y="1562219"/>
        <a:ext cx="6578961" cy="850500"/>
      </dsp:txXfrm>
    </dsp:sp>
    <dsp:sp modelId="{22D2FB56-E614-4AE2-A667-F415ABDCE382}">
      <dsp:nvSpPr>
        <dsp:cNvPr id="0" name=""/>
        <dsp:cNvSpPr/>
      </dsp:nvSpPr>
      <dsp:spPr>
        <a:xfrm>
          <a:off x="328948" y="1267019"/>
          <a:ext cx="4605272"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Sünnetliler</a:t>
          </a:r>
          <a:endParaRPr lang="es-ES" sz="2000" kern="1200" dirty="0">
            <a:effectLst>
              <a:outerShdw blurRad="38100" dist="38100" dir="2700000" algn="tl">
                <a:srgbClr val="000000">
                  <a:alpha val="43137"/>
                </a:srgbClr>
              </a:outerShdw>
            </a:effectLst>
          </a:endParaRPr>
        </a:p>
      </dsp:txBody>
      <dsp:txXfrm>
        <a:off x="357769" y="1295840"/>
        <a:ext cx="4547630" cy="532758"/>
      </dsp:txXfrm>
    </dsp:sp>
    <dsp:sp modelId="{5781F004-5181-4BE4-A36D-2DB88AE093E6}">
      <dsp:nvSpPr>
        <dsp:cNvPr id="0" name=""/>
        <dsp:cNvSpPr/>
      </dsp:nvSpPr>
      <dsp:spPr>
        <a:xfrm>
          <a:off x="0" y="2815919"/>
          <a:ext cx="6578961"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err="1"/>
            <a:t>Epaphras </a:t>
          </a:r>
          <a:r>
            <a:rPr lang="en" sz="2000" b="1" kern="1200" dirty="0"/>
            <a:t>(Koloseliler 4:12-13)</a:t>
          </a:r>
          <a:endParaRPr lang="es-ES" sz="2000" kern="1200" dirty="0"/>
        </a:p>
      </dsp:txBody>
      <dsp:txXfrm>
        <a:off x="0" y="2815919"/>
        <a:ext cx="6578961" cy="850500"/>
      </dsp:txXfrm>
    </dsp:sp>
    <dsp:sp modelId="{C0EBFF40-79BF-43FC-B422-5C88725CB91B}">
      <dsp:nvSpPr>
        <dsp:cNvPr id="0" name=""/>
        <dsp:cNvSpPr/>
      </dsp:nvSpPr>
      <dsp:spPr>
        <a:xfrm>
          <a:off x="328948" y="2520719"/>
          <a:ext cx="4605272"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Öğretmen</a:t>
          </a:r>
          <a:endParaRPr lang="es-ES" sz="2000" kern="1200" dirty="0">
            <a:effectLst>
              <a:outerShdw blurRad="38100" dist="38100" dir="2700000" algn="tl">
                <a:srgbClr val="000000">
                  <a:alpha val="43137"/>
                </a:srgbClr>
              </a:outerShdw>
            </a:effectLst>
          </a:endParaRPr>
        </a:p>
      </dsp:txBody>
      <dsp:txXfrm>
        <a:off x="357769" y="2549540"/>
        <a:ext cx="4547630" cy="532758"/>
      </dsp:txXfrm>
    </dsp:sp>
    <dsp:sp modelId="{A6DA711B-BA5E-47CF-956E-581AAE891300}">
      <dsp:nvSpPr>
        <dsp:cNvPr id="0" name=""/>
        <dsp:cNvSpPr/>
      </dsp:nvSpPr>
      <dsp:spPr>
        <a:xfrm>
          <a:off x="0" y="4069619"/>
          <a:ext cx="6578961"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Luka ve Demas (Koloseliler 4:14)</a:t>
          </a:r>
          <a:endParaRPr lang="es-ES" sz="2000" kern="1200" dirty="0"/>
        </a:p>
      </dsp:txBody>
      <dsp:txXfrm>
        <a:off x="0" y="4069619"/>
        <a:ext cx="6578961" cy="850500"/>
      </dsp:txXfrm>
    </dsp:sp>
    <dsp:sp modelId="{316719C4-FD02-40A5-AA12-5214560F0185}">
      <dsp:nvSpPr>
        <dsp:cNvPr id="0" name=""/>
        <dsp:cNvSpPr/>
      </dsp:nvSpPr>
      <dsp:spPr>
        <a:xfrm>
          <a:off x="328948" y="3774419"/>
          <a:ext cx="4605272"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Sevilenler ve dünyevi olanlar</a:t>
          </a:r>
          <a:endParaRPr lang="es-ES" sz="2000" kern="1200" dirty="0">
            <a:effectLst>
              <a:outerShdw blurRad="38100" dist="38100" dir="2700000" algn="tl">
                <a:srgbClr val="000000">
                  <a:alpha val="43137"/>
                </a:srgbClr>
              </a:outerShdw>
            </a:effectLst>
          </a:endParaRPr>
        </a:p>
      </dsp:txBody>
      <dsp:txXfrm>
        <a:off x="357769" y="3803240"/>
        <a:ext cx="4547630" cy="532758"/>
      </dsp:txXfrm>
    </dsp:sp>
    <dsp:sp modelId="{6A217529-102B-491E-A3EE-4D5A3C66E700}">
      <dsp:nvSpPr>
        <dsp:cNvPr id="0" name=""/>
        <dsp:cNvSpPr/>
      </dsp:nvSpPr>
      <dsp:spPr>
        <a:xfrm>
          <a:off x="0" y="5323319"/>
          <a:ext cx="6578961"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Nympha ve Archippus (Koloseliler 4:16-18)</a:t>
          </a:r>
          <a:endParaRPr lang="es-ES" sz="2000" kern="1200" dirty="0"/>
        </a:p>
      </dsp:txBody>
      <dsp:txXfrm>
        <a:off x="0" y="5323319"/>
        <a:ext cx="6578961" cy="850500"/>
      </dsp:txXfrm>
    </dsp:sp>
    <dsp:sp modelId="{17887DA2-8E83-468E-8B4D-F8A5875DF4ED}">
      <dsp:nvSpPr>
        <dsp:cNvPr id="0" name=""/>
        <dsp:cNvSpPr/>
      </dsp:nvSpPr>
      <dsp:spPr>
        <a:xfrm>
          <a:off x="328948" y="5028119"/>
          <a:ext cx="4605272"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Kilise liderleri</a:t>
          </a:r>
          <a:endParaRPr lang="es-ES" sz="2000" kern="1200" dirty="0">
            <a:effectLst>
              <a:outerShdw blurRad="38100" dist="38100" dir="2700000" algn="tl">
                <a:srgbClr val="000000">
                  <a:alpha val="43137"/>
                </a:srgbClr>
              </a:outerShdw>
            </a:effectLst>
          </a:endParaRPr>
        </a:p>
      </dsp:txBody>
      <dsp:txXfrm>
        <a:off x="357769" y="5056940"/>
        <a:ext cx="45476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Selanik doğumluydu (Elçilerin İşleri 27:2). Efes'teki ayaklanma sırasında sorunlar yaşadı (Elçilerin İşleri 19:29). Pavlus'a eşlik ederek Kudüs'e sunuları götürdü (Elçilerin İşleri 20:4). Pavlus ile birlikte Roma'da hapsedildi ve Koloseliler ile Filemon'a selamlarını gönderdi (Koloseliler 4:10; Filemon 1:24).</a:t>
          </a:r>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err="1">
              <a:solidFill>
                <a:schemeClr val="tx1"/>
              </a:solidFill>
            </a:rPr>
            <a:t>ARİSTARHUS</a:t>
          </a:r>
          <a:endParaRPr lang="en" sz="24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Pavlus'un ilk yol arkadaşı Barnaba'nın yeğeni, Pamfilya'daki misyonu terk etti ve Pavlus onu ikinci yolculuğuna almayı reddetti (Elçilerin İşleri 15:37-38). Amcasına eşlik etti ve Pavlus için yararlı bir müjdeci oldu (Elçilerin İşleri 15:39; 2. Timoteos 4:11). Petrus onu oğlu gibi gördü (1 Petrus 5:13). Markos İncili'nin yazarıdır.</a:t>
          </a:r>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MARK</a:t>
          </a:r>
          <a:endParaRPr lang="en"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Onun hakkında tek bildiğimiz, Yahudi olduğu ve "Justus" lakabıyla tanındığıdır </a:t>
          </a:r>
          <a:br>
            <a:rPr lang="en" sz="1600" b="1" kern="1200" dirty="0"/>
          </a:br>
          <a:r>
            <a:rPr lang="en" sz="1600" b="1" kern="1200" dirty="0"/>
            <a:t>(Kol. 4:11).</a:t>
          </a:r>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0" dirty="0">
              <a:solidFill>
                <a:schemeClr val="tx1"/>
              </a:solidFill>
            </a:rPr>
            <a:t>İSA</a:t>
          </a: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 sz="2000" b="1" kern="1200" dirty="0"/>
            <a:t>Koloseliler kilisesine öğütler vererek, onlara müjdeyi yaygın bir şekilde duyurdu (Koloseliler 1:7). Pavlus ona üç unvan verir: “sevgili hizmetkar”, </a:t>
          </a:r>
          <a:r>
            <a:rPr lang="es-ES" sz="2000" b="1" kern="1200" dirty="0" err="1"/>
            <a:t>“Mesih'in </a:t>
          </a:r>
          <a:r>
            <a:rPr lang="en" sz="2000" b="1" kern="1200" dirty="0"/>
            <a:t>kölesi” ve “tutuklu arkadaş”</a:t>
          </a:r>
          <a:br>
            <a:rPr lang="en" sz="2000" b="1" kern="1200" dirty="0"/>
          </a:br>
          <a:r>
            <a:rPr lang="en" sz="2000" b="1" kern="1200" dirty="0"/>
            <a:t>(Kol. 1:7; 4:12; Flm. 1:23).</a:t>
          </a:r>
          <a:endParaRPr lang="es-ES" sz="20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Kararlı olun</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Özellikle düşmanın planları karşısında sarsılmamalıdırlar </a:t>
          </a:r>
          <a:br>
            <a:rPr lang="es-ES"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(Efesliler 6:11)</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a:t>Kusursuz olun</a:t>
          </a:r>
          <a:endParaRPr lang="es-ES" sz="2000" kern="120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Bu mükemmellik, özverili sevgiyle elde edilir</a:t>
          </a:r>
          <a:br>
            <a:rPr lang="en"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(Mat. 5:44, 48), ancak kişi bu sevgide sürekli büyür</a:t>
          </a:r>
          <a:br>
            <a:rPr lang="en"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(Filip. 3:12)</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Tam olasınız</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Tanrı'dan alabileceğimiz her şeyle doldurulmak</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468772" y="3246073"/>
          <a:ext cx="120866" cy="2236986"/>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316281" y="3246073"/>
          <a:ext cx="3143550" cy="2236986"/>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316281" y="271993"/>
          <a:ext cx="3143550" cy="2236986"/>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468772" y="271993"/>
          <a:ext cx="120866" cy="2236986"/>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95600" y="3956"/>
          <a:ext cx="3022684" cy="2115993"/>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410498" y="2140000"/>
          <a:ext cx="2899785" cy="26553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LUKE </a:t>
          </a:r>
          <a:endParaRPr lang="en" sz="2400" b="1" kern="1200" dirty="0">
            <a:solidFill>
              <a:schemeClr val="accent2">
                <a:lumMod val="50000"/>
              </a:schemeClr>
            </a:solidFill>
          </a:endParaRPr>
        </a:p>
      </dsp:txBody>
      <dsp:txXfrm>
        <a:off x="410498" y="2140000"/>
        <a:ext cx="2899785" cy="265532"/>
      </dsp:txXfrm>
    </dsp:sp>
    <dsp:sp modelId="{6FDA5621-7295-456D-8BDF-809D3107DCE3}">
      <dsp:nvSpPr>
        <dsp:cNvPr id="0" name=""/>
        <dsp:cNvSpPr/>
      </dsp:nvSpPr>
      <dsp:spPr>
        <a:xfrm>
          <a:off x="3584360" y="58697"/>
          <a:ext cx="3818402" cy="2462429"/>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 sz="2000" b="1" kern="1200" dirty="0"/>
            <a:t>Luka İncili ve Elçilerin İşleri'nin yazarı olan Luka, Pavlus'un biyografi yazarı olarak kabul edilir (Luka 1:1-4; Elçilerin İşleri 1:1). Mesleği doktor olan Luka, Pavlus tarafından "sevgili" olarak anılır. Pavlus'un ölümüne kadar onun yanında kaldı</a:t>
          </a:r>
          <a:br>
            <a:rPr lang="en" sz="2000" b="1" kern="1200" dirty="0"/>
          </a:br>
          <a:r>
            <a:rPr lang="en" sz="2000" b="1" kern="1200" dirty="0"/>
            <a:t>(2 Tim. 4:11).</a:t>
          </a:r>
        </a:p>
      </dsp:txBody>
      <dsp:txXfrm>
        <a:off x="3584360" y="58697"/>
        <a:ext cx="3818402" cy="2462429"/>
      </dsp:txXfrm>
    </dsp:sp>
    <dsp:sp modelId="{E10F3862-0404-4E3B-B661-A2D060F03318}">
      <dsp:nvSpPr>
        <dsp:cNvPr id="0" name=""/>
        <dsp:cNvSpPr/>
      </dsp:nvSpPr>
      <dsp:spPr>
        <a:xfrm>
          <a:off x="195600" y="2978036"/>
          <a:ext cx="3022684" cy="2115993"/>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420038" y="5114079"/>
          <a:ext cx="2899785" cy="26553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DEMAS </a:t>
          </a:r>
          <a:endParaRPr lang="en" sz="2400" b="1" kern="1200" dirty="0">
            <a:solidFill>
              <a:schemeClr val="accent4">
                <a:lumMod val="50000"/>
              </a:schemeClr>
            </a:solidFill>
          </a:endParaRPr>
        </a:p>
      </dsp:txBody>
      <dsp:txXfrm>
        <a:off x="420038" y="5114079"/>
        <a:ext cx="2899785" cy="265532"/>
      </dsp:txXfrm>
    </dsp:sp>
    <dsp:sp modelId="{2925429F-F028-493B-81E8-3D46E970EC4F}">
      <dsp:nvSpPr>
        <dsp:cNvPr id="0" name=""/>
        <dsp:cNvSpPr/>
      </dsp:nvSpPr>
      <dsp:spPr>
        <a:xfrm>
          <a:off x="3572590" y="3197821"/>
          <a:ext cx="3818402" cy="2236986"/>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 sz="2000" b="1" kern="1200" dirty="0"/>
            <a:t>Pavlus'un Roma'daki ilk hapis döneminde onun çalışma arkadaşıydı (Filimon 1:24). Ancak, son </a:t>
          </a:r>
          <a:r>
            <a:rPr lang="en" sz="2000" b="1" kern="1200" dirty="0">
              <a:solidFill>
                <a:prstClr val="black">
                  <a:hueOff val="0"/>
                  <a:satOff val="0"/>
                  <a:lumOff val="0"/>
                  <a:alphaOff val="0"/>
                </a:prstClr>
              </a:solidFill>
              <a:latin typeface="Aptos" panose="02110004020202020204"/>
              <a:ea typeface="+mn-ea"/>
              <a:cs typeface="+mn-cs"/>
            </a:rPr>
            <a:t>hapis</a:t>
          </a:r>
          <a:r>
            <a:rPr lang="en" sz="2000" b="1" kern="1200" dirty="0"/>
            <a:t> döneminde, "bu dünyayı sevdiği" için Pavlus'u terk etti</a:t>
          </a:r>
          <a:br>
            <a:rPr lang="en" sz="2000" b="1" kern="1200" dirty="0"/>
          </a:br>
          <a:r>
            <a:rPr lang="en" sz="2000" b="1" kern="1200" dirty="0"/>
            <a:t>(2 Tim. 4:10).</a:t>
          </a:r>
        </a:p>
      </dsp:txBody>
      <dsp:txXfrm>
        <a:off x="3572590" y="3197821"/>
        <a:ext cx="3818402" cy="2236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Nympha hakkında tek bildiğimiz, Laodicea şehrinde bir kiliseye liderlik ettiği. Bazı el yazmalarında "onun evi", bazılarında "onların evi", çoğunluğunda ise "onun evi" yazdığı için, onun erkek mi kadın mı olduğunu bile bilmiyoruz.</a:t>
          </a: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Filemon'un oğlu, Kolose'li biriydi ve bir zamanlar Pavlus'un arkadaşıydı (Filemon 1:1-2). Pavlus ondan, hizmetine devam etmesini (Kolose kilisesinde diyakoz, papaz veya ihtiyar olarak) ister.</a:t>
          </a: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28/02/2026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28/02/2026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28/02/2026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28/02/2026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Desenin başlık stilini değiştirmek için tıklayın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Desenin metin stillerini değiştirmek için tıklayın</a:t>
            </a:r>
          </a:p>
          <a:p>
            <a:pPr lvl="1"/>
            <a:r>
              <a:rPr lang="es-ES"/>
              <a:t>İkinci seviye</a:t>
            </a:r>
          </a:p>
          <a:p>
            <a:pPr lvl="2"/>
            <a:r>
              <a:rPr lang="es-ES"/>
              <a:t>Üçüncü düzey</a:t>
            </a:r>
          </a:p>
          <a:p>
            <a:pPr lvl="3"/>
            <a:r>
              <a:rPr lang="es-ES"/>
              <a:t>Dördüncü düzey</a:t>
            </a:r>
          </a:p>
          <a:p>
            <a:pPr lvl="4"/>
            <a:r>
              <a:rPr lang="es-ES"/>
              <a:t>Beşinci düzey</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28/02/2026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Desenin başlık stilini değiştirmek için tıklayın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Desenin metin stillerini değiştirmek için tıklayın</a:t>
            </a:r>
          </a:p>
          <a:p>
            <a:pPr lvl="1"/>
            <a:r>
              <a:rPr lang="es-ES"/>
              <a:t>İkinci seviye</a:t>
            </a:r>
          </a:p>
          <a:p>
            <a:pPr lvl="2"/>
            <a:r>
              <a:rPr lang="es-ES"/>
              <a:t>Üçüncü düzey</a:t>
            </a:r>
          </a:p>
          <a:p>
            <a:pPr lvl="3"/>
            <a:r>
              <a:rPr lang="es-ES"/>
              <a:t>Dördüncü düzey</a:t>
            </a:r>
          </a:p>
          <a:p>
            <a:pPr lvl="4"/>
            <a:r>
              <a:rPr lang="es-ES"/>
              <a:t>Beşinci düzey</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28/02/2026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1015663"/>
          </a:xfrm>
          <a:prstGeom prst="rect">
            <a:avLst/>
          </a:prstGeom>
          <a:noFill/>
        </p:spPr>
        <p:txBody>
          <a:bodyPr wrap="square" rtlCol="0">
            <a:spAutoFit/>
          </a:bodyPr>
          <a:lstStyle/>
          <a:p>
            <a:pPr lvl="0" algn="ctr">
              <a:defRPr/>
            </a:pPr>
            <a:r>
              <a:rPr lang="en-US" sz="6000" b="1" dirty="0">
                <a:ln w="6600">
                  <a:solidFill>
                    <a:srgbClr val="FFCC00"/>
                  </a:solidFill>
                  <a:prstDash val="solid"/>
                </a:ln>
                <a:solidFill>
                  <a:srgbClr val="FFFFFF"/>
                </a:solidFill>
                <a:effectLst>
                  <a:outerShdw dist="38100" dir="2700000" algn="tl" rotWithShape="0">
                    <a:srgbClr val="FFCC00"/>
                  </a:outerShdw>
                </a:effectLst>
              </a:rPr>
              <a:t>TANRI'NIN İRADESİNİN TAMAMENİNE UYMAK</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427187" y="6519446"/>
            <a:ext cx="376481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28 Mart 2026 için 13. Ders</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38F8471-AE90-4CB1-A3DE-D3642274A0A0}"/>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1467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64742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“Her şey için şükredin; çünkü bu, Mesih İsa'da Tanrı'nın sizin için isteği budur</a:t>
            </a: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1 </a:t>
            </a:r>
            <a:r>
              <a:rPr kumimoji="0" lang="es-ES" sz="36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Selanikliler</a:t>
            </a: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5:18, </a:t>
            </a:r>
            <a:r>
              <a:rPr kumimoji="0" lang="es-ES" sz="2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NKJV</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p16="http://schemas.microsoft.com/office/powerpoint/2015/main"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782753994"/>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 çeşitli işbirlikçilerle çalıştı ve kendilerini kiliseleri korumaya ve güçlendirmeye gönülden adayanların çalışmalarını takdir etti.</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642207"/>
            <a:ext cx="5392283" cy="1323439"/>
          </a:xfrm>
          <a:prstGeom prst="rect">
            <a:avLst/>
          </a:prstGeom>
          <a:noFill/>
        </p:spPr>
        <p:txBody>
          <a:bodyPr wrap="square">
            <a:spAutoFit/>
          </a:bodyPr>
          <a:lstStyle/>
          <a:p>
            <a:pPr lvl="0">
              <a:spcBef>
                <a:spcPts val="600"/>
              </a:spcBef>
              <a:defRPr/>
            </a:pPr>
            <a:r>
              <a:rPr lang="en-US" sz="2000" b="1" dirty="0">
                <a:solidFill>
                  <a:prstClr val="black"/>
                </a:solidFill>
              </a:rPr>
              <a:t>Ayrıca </a:t>
            </a:r>
            <a:r>
              <a:rPr lang="en-US" sz="2000" b="1" dirty="0" err="1">
                <a:solidFill>
                  <a:prstClr val="black"/>
                </a:solidFill>
              </a:rPr>
              <a:t>Epafras'ın </a:t>
            </a:r>
            <a:r>
              <a:rPr lang="en-US" sz="2000" b="1" dirty="0">
                <a:solidFill>
                  <a:prstClr val="black"/>
                </a:solidFill>
              </a:rPr>
              <a:t>şu ateşli arzusunu da ekler</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2000" b="1" dirty="0">
                <a:solidFill>
                  <a:prstClr val="black"/>
                </a:solidFill>
              </a:rPr>
              <a:t>Tanrı'nın tüm isteğinde sağlam durmanız, olgunlaşmanız ve tam bir güvene sahip olmanız için</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(Kol. 4:12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NIV</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479754"/>
            <a:ext cx="543514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Koloselilere yazdığı mektubun sonunda Pavlus, işbirlikçilerinden selamlar gönderir ve Kolose'deki sadık kardeşlere selamlar.</a:t>
            </a: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rPr>
              <a:t>ELÇİLER</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3" y="-35578"/>
            <a:ext cx="7960137" cy="1200329"/>
          </a:xfrm>
          <a:prstGeom prst="rect">
            <a:avLst/>
          </a:prstGeom>
          <a:noFill/>
        </p:spPr>
        <p:txBody>
          <a:bodyPr wrap="square">
            <a:spAutoFit/>
          </a:bodyPr>
          <a:lstStyle/>
          <a:p>
            <a:pPr lvl="0" algn="ctr">
              <a:defRPr/>
            </a:pPr>
            <a:r>
              <a:rPr lang="en-US" b="1" dirty="0">
                <a:solidFill>
                  <a:srgbClr val="FFE7D9"/>
                </a:solidFill>
                <a:effectLst>
                  <a:outerShdw blurRad="38100" dist="38100" dir="2700000" algn="tl">
                    <a:srgbClr val="000000">
                      <a:alpha val="43137"/>
                    </a:srgbClr>
                  </a:outerShdw>
                </a:effectLst>
                <a:latin typeface="Comic Sans MS" panose="030F0702030302020204" pitchFamily="66" charset="0"/>
              </a:rPr>
              <a:t>“Tihikos size benim hakkımda tüm haberleri verecektir. O sevgili bir kardeş, sadık bir hizmetkar ve Rab'bin hizmetinde çalışan bir dosttur […] O, sizlerden biri olan sadık ve sevgili kardeşimiz Onesimos ile birlikte gelecektir. Size burada olan biten her şeyi anlatacaklardır</a:t>
            </a:r>
            <a:r>
              <a:rPr kumimoji="0" lang="en" sz="18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(Koloseliler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TYCHICUS</a:t>
              </a: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255639" y="3803304"/>
            <a:ext cx="554508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Pavlus'un üçüncü misyonerlik yolculuğunda, Kudüs'e bir bağış teslim etmek için ona eşlik etti (Elçilerin İşleri 20:4). Pavlus'a Roma'da yardım etti ve Efesliler ile Koloseliler'e mektupları teslim etti (Efesliler 6:21; Koloseliler 4:7). Pavlus serbest bırakıldığında, Girit'te Titus'un yerini alabilirdi (Titus 3:12). Pavlus'un son hapis döneminde, Efes kilisesine papaz olarak gönderildi (2 Tim. 4:12).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solidFill>
                    <a:srgbClr val="48CEE0">
                      <a:lumMod val="40000"/>
                      <a:lumOff val="60000"/>
                    </a:srgbClr>
                  </a:solidFill>
                  <a:effectLst/>
                  <a:uLnTx/>
                  <a:uFillTx/>
                  <a:latin typeface="Aptos" panose="02110004020202020204"/>
                  <a:ea typeface="+mn-ea"/>
                  <a:cs typeface="+mn-cs"/>
                </a:rPr>
                <a:t>ONESIMUS</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58253"/>
            <a:ext cx="5802259" cy="2246769"/>
          </a:xfrm>
          <a:prstGeom prst="rect">
            <a:avLst/>
          </a:prstGeom>
          <a:noFill/>
        </p:spPr>
        <p:txBody>
          <a:bodyPr wrap="square" rtlCol="0">
            <a:spAutoFit/>
          </a:bodyPr>
          <a:lstStyle/>
          <a:p>
            <a:pPr lvl="0">
              <a:spcBef>
                <a:spcPts val="600"/>
              </a:spcBef>
              <a:defRPr/>
            </a:pPr>
            <a:r>
              <a:rPr lang="en-US" sz="2000" b="1" dirty="0">
                <a:solidFill>
                  <a:prstClr val="black"/>
                </a:solidFill>
              </a:rPr>
              <a:t>Efendisi Filemon'dan kaçan bir köle.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Pavlus'un Roma'daki ilk hapis cezası sırasında</a:t>
            </a:r>
            <a:r>
              <a:rPr lang="en-US" sz="2000" b="1" dirty="0">
                <a:solidFill>
                  <a:prstClr val="black"/>
                </a:solidFill>
              </a:rPr>
              <a:t> Hıristiyan oldu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Pavlus onu efendisine samimi bir mektupla geri gönderdi ve Filemon'dan ona Hıristiyan sevgisiyle davranmasını istedi (Filemon 1:10). Tihikos ile birlikte Koloselilere mektubu ulaştırdı (Koloseliler 4:9).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310742"/>
            <a:ext cx="58203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 İmparatorluğun en önemli şehirlerinde müjdeyi duyurmanın yanı sıra, kiliselerle iletişimi sürdürmek veya şahsen tanımadığı kişileri cesaretlendirmek için mektuplar yazdı.</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Bu mektuplar, sevgili ve sadık kardeşler aracılığıyla gönderildi (Kol. 4:7-9).</a:t>
            </a: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rPr>
              <a:t>SÜRLÜLER</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646331"/>
          </a:xfrm>
          <a:prstGeom prst="rect">
            <a:avLst/>
          </a:prstGeom>
          <a:noFill/>
        </p:spPr>
        <p:txBody>
          <a:bodyPr wrap="square">
            <a:spAutoFit/>
          </a:bodyPr>
          <a:lstStyle/>
          <a:p>
            <a:pPr lvl="0" algn="ctr">
              <a:defRPr/>
            </a:pP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“…Bunlar, Tanrı'nın krallığı için benim tek çalışma arkadaşlarımdır; sünnetli olanlardır; bana teselli </a:t>
            </a: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oldular” </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(Koloseliler 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Pavlus, Kiliseyi bölen duvarları yıkmak için çabaladı. Kendisini her yerden ve farklı geçmişlere sahip işbirlikçilerle çevreledi. Yahudiler ve Yahudi olmayanlar, Asyalılar ve Avrupalılar uyum içinde birlikte çalıştılar.</a:t>
            </a: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608447852"/>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043455"/>
            <a:ext cx="82787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Onun vizyonu, ortak bir hedef olan müjdeyi duyurmak için çalışan birleşik bir kilise kurmaktı.</a:t>
            </a: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dgm="http://schemas.openxmlformats.org/drawingml/2006/diagram"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2658377669"/>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ÖĞRETİCİ</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715688"/>
            <a:ext cx="12192000" cy="646331"/>
          </a:xfrm>
          <a:prstGeom prst="rect">
            <a:avLst/>
          </a:prstGeom>
          <a:noFill/>
        </p:spPr>
        <p:txBody>
          <a:bodyPr wrap="square">
            <a:spAutoFit/>
          </a:bodyPr>
          <a:lstStyle/>
          <a:p>
            <a:pPr lvl="0" algn="ctr">
              <a:defRPr/>
            </a:pP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“Sizlerden biri olan, Mesih'in kölesi Epafras, her zaman dualarında sizin için gayretle çalışarak, Tanrı'nın tüm isteğinde kusursuz ve eksiksiz olabilmeniz için sizi selamlar</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 (Koloseliler 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es-ES" sz="2400" b="1" dirty="0" err="1">
                <a:solidFill>
                  <a:prstClr val="white"/>
                </a:solidFill>
                <a:effectLst>
                  <a:outerShdw blurRad="38100" dist="38100" dir="2700000" algn="tl">
                    <a:srgbClr val="000000">
                      <a:alpha val="43137"/>
                    </a:srgbClr>
                  </a:outerShdw>
                </a:effectLst>
              </a:rPr>
              <a:t>EPAPHRAS</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Epaphras, çok sevdiği Kolose, Hierapolis ve Laodikeia kiliselerinde müjdenin yayılmasına yardım etti (Kol. 4:13). Pavlus, Epaphras'ın selamıyla birlikte Koloseliler için dileklerini de ekler (Kol. 4:12):</a:t>
            </a: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621573673"/>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uLnTx/>
                <a:uFillTx/>
                <a:latin typeface="Aptos" panose="02110004020202020204"/>
                <a:ea typeface="+mn-ea"/>
                <a:cs typeface="+mn-cs"/>
              </a:rPr>
              <a:t>SEVGİLİ </a:t>
            </a:r>
            <a:r>
              <a:rPr kumimoji="0" lang="en" sz="4400" b="1" i="0" u="none" strike="noStrike" kern="1200" cap="none" spc="300" normalizeH="0" baseline="0" noProof="0" dirty="0">
                <a:ln w="10160">
                  <a:solidFill>
                    <a:srgbClr val="D91934"/>
                  </a:solidFill>
                  <a:prstDash val="solid"/>
                </a:ln>
                <a:solidFill>
                  <a:srgbClr val="FF00FF">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VE </a:t>
            </a:r>
            <a:r>
              <a:rPr kumimoji="0" lang="en" sz="44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DÜNYEVİ</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545447"/>
            <a:ext cx="7820025"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Sevgili hekim Luka ve Demas size selamlar</a:t>
            </a: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(Koloseliler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171276"/>
            <a:ext cx="40299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Demas, Koloseliler 4:14'te sadece adı geçseydi, Pavlus'un sadık bir yardımcısı olarak kalırdı.</a:t>
            </a: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3633653472"/>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02992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 İsa'yı sevmeyi bıraktı ve kalbini dünyaya verdi </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 Yuhanna 2:15).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110655"/>
            <a:ext cx="402992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Luka, İkinci Geliş ve Yeni Dünya'ya olan umudunda kararlı kaldı. Demas, gelecek olan ihtişamdan çok bu dünyanın ihtişamını sevdi.</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487077"/>
            <a:ext cx="402992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Luka ve Demas arasındaki fark zamanla daha da belirginleşti. Luka yaptığı işlerle seviliyordu, Demas ise dünyayı sevdi ve Pavlus'u terk etti.</a:t>
            </a: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FF00FF">
                    <a:lumMod val="75000"/>
                  </a:srgbClr>
                </a:solidFill>
                <a:effectLst/>
                <a:uLnTx/>
                <a:uFillTx/>
                <a:latin typeface="Aptos" panose="02110004020202020204"/>
                <a:ea typeface="+mn-ea"/>
                <a:cs typeface="+mn-cs"/>
              </a:rPr>
              <a:t>KİLİSE LİDERLERİ</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646331"/>
          </a:xfrm>
          <a:prstGeom prst="rect">
            <a:avLst/>
          </a:prstGeom>
          <a:noFill/>
        </p:spPr>
        <p:txBody>
          <a:bodyPr wrap="square">
            <a:spAutoFit/>
          </a:bodyPr>
          <a:lstStyle/>
          <a:p>
            <a:pPr lvl="0" algn="ctr">
              <a:defRPr/>
            </a:pPr>
            <a:r>
              <a:rPr lang="en-US" b="1" dirty="0">
                <a:solidFill>
                  <a:srgbClr val="2FC753">
                    <a:lumMod val="50000"/>
                  </a:srgbClr>
                </a:solidFill>
                <a:latin typeface="Comic Sans MS" panose="030F0702030302020204" pitchFamily="66" charset="0"/>
              </a:rPr>
              <a:t>“Laodikeia'daki kardeşlere, Nympha'ya ve onun evindeki kiliseye selamlarımı ilet</a:t>
            </a: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(Koloseliler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86612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 Koloselilere mektubunu Laodikeia halkına okutmalarını ve Laodikeialılara yazdığı mektubu okumalarını ister (Koloseliler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3656290548"/>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es-ES" sz="2400" b="1" dirty="0" err="1">
                <a:solidFill>
                  <a:srgbClr val="FF00FF">
                    <a:lumMod val="50000"/>
                  </a:srgbClr>
                </a:solidFill>
              </a:rPr>
              <a:t>NYMPHA</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611878979"/>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es-ES" sz="2400" b="1" dirty="0" err="1">
                <a:solidFill>
                  <a:srgbClr val="2FC753">
                    <a:lumMod val="50000"/>
                  </a:srgbClr>
                </a:solidFill>
              </a:rPr>
              <a:t>ARKİPUS</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Pavlus'un Laodikya'ya verdiği mesajı bilmiyoruz, ancak elçi Yuhanna'nın 30 yıl sonra ona yazdığı mesajı biliyoruz</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(Vahiy 3:14-22).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8661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Bu nedenle, bu kiliselerin iki ana liderinden bahseder: Nympha [Laodikya'dan] ve Archippus [Koloselilerden]</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(Kol. 4:15, 17).</a:t>
            </a: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5293757"/>
          </a:xfrm>
          <a:prstGeom prst="rect">
            <a:avLst/>
          </a:prstGeom>
          <a:noFill/>
        </p:spPr>
        <p:txBody>
          <a:bodyPr wrap="square">
            <a:spAutoFit/>
          </a:bodyPr>
          <a:lstStyle/>
          <a:p>
            <a:pPr lvl="0">
              <a:spcBef>
                <a:spcPts val="600"/>
              </a:spcBef>
              <a:defRPr/>
            </a:pPr>
            <a:r>
              <a:rPr lang="en-US" sz="2600" b="1" dirty="0">
                <a:solidFill>
                  <a:prstClr val="black"/>
                </a:solidFill>
                <a:latin typeface="Constantia" panose="02030602050306030303" pitchFamily="18" charset="0"/>
              </a:rPr>
              <a:t>“Tanrı'ya hizmet etmek, tüm varlığımızı – kalbimizi, zihnimizi, ruhumuzu ve gücümüzü – gerektirir. Kendimizi Tanrı'ya kayıtsız şartsız teslim etmeliyiz ki, dünyevi imge yerine göksel imgeyi taşıyabilelim. Duygularımızın canlanması gerekir ki, zihnimiz yüksek ve alçak, zengin ve fakir, bilgili ve cahil tüm sınıflar için yapılacak işe tam olarak uyanık olsun. Büyük Çoban'ın kollarında kuzuları toplarken ve sürüsünü zarar görmekten özenle koruyarak güvenli yollarda yönlendirirken gösterdiği şefkati ortaya koymalıyız. Mesih'in takipçileri O'nun şefkatini ve sempatisini göstermeli ve aynı zamanda, alıcıya sonsuz yaşam anlamına gelen gerçekleri aktarma konusundaki yoğun arzusunu da göstermelidirler</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9 Şubat)</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146</TotalTime>
  <Words>1146</Words>
  <Application>Microsoft Office PowerPoint</Application>
  <PresentationFormat>Panorámica</PresentationFormat>
  <Paragraphs>67</Paragraphs>
  <Slides>10</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keywords>, docId:0CD16B9FBFC3B473CCC4236D04DE63C3</cp:keywords>
  <cp:lastModifiedBy>Sergio</cp:lastModifiedBy>
  <cp:revision>40</cp:revision>
  <dcterms:created xsi:type="dcterms:W3CDTF">2026-02-16T22:58:20Z</dcterms:created>
  <dcterms:modified xsi:type="dcterms:W3CDTF">2026-02-28T06:53:52Z</dcterms:modified>
</cp:coreProperties>
</file>