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 id="29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138" y="13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Gururun örnekleri</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Lucifer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İsa'nın havarileri</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Alçakgönüllülük örnekleri</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000" b="1" dirty="0"/>
            <a:t>Vergi tahsildarı</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Musa</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000" b="1" dirty="0"/>
            <a:t>İsa, mükemmel örnek</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Başkalarını kendimizden aşağı görmeyeceğiz (Filipililer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Halkın takdirini aramayacağız (Luka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Başkalarının bize takdir etmesine izin vereceğiz (Süleymanın Meselleri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Tanrı'nın lütfunu kabul edeceğiz (Yakup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en" sz="2000" b="1" dirty="0">
              <a:solidFill>
                <a:schemeClr val="accent6">
                  <a:lumMod val="50000"/>
                </a:schemeClr>
              </a:solidFill>
            </a:rPr>
            <a:t>Bu lütfu başkalarına aktaracağız (1 Petrus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Gururun örnekleri</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Lucifer</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İsa'nın havarileri</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Alçakgönüllülük örnekleri</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Vergi tahsildarı</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Musa</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İsa, mükemmel örnek</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Başkalarını kendimizden aşağı görmeyeceğiz (Filipililer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Halkın takdirini aramayacağız (Luka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Başkalarının bize takdir etmesine izin vereceğiz (Süleymanın Meselleri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Tanrı'nın lütfunu kabul edeceğiz (Yakup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50000"/>
                </a:schemeClr>
              </a:solidFill>
            </a:rPr>
            <a:t>Bu lütfu başkalarına aktaracağız (1 Petrus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24/03/2026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24/03/2026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516365"/>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GURUR VE ALÇAKGÖNÜLLÜLÜK</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18 Nisan 2026 için 3. Ders</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İSA, MÜKEMMEL ÖRNEK</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en-US" sz="1600" b="1" dirty="0">
                <a:solidFill>
                  <a:srgbClr val="C5F9C7"/>
                </a:solidFill>
                <a:effectLst>
                  <a:outerShdw blurRad="38100" dist="38100" dir="2700000" algn="tl">
                    <a:srgbClr val="000000"/>
                  </a:outerShdw>
                </a:effectLst>
                <a:latin typeface="Comic Sans MS" panose="030F0702030302020204" pitchFamily="66" charset="0"/>
              </a:rPr>
              <a:t>“İnsan görünümünde bulunarak, kendini alçaltıp, ölüme, hatta çarmıhta ölüme kadar itaatkar oldu</a:t>
            </a:r>
            <a:r>
              <a:rPr lang="en" sz="1600"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(Filipililer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en" sz="2000" b="1" dirty="0"/>
              <a:t>Bu dünyada hiç kimse, İsa'nın beden almadan önce sahip olduğu büyüklüğe sahip olmamıştır ve olmayacaktır. Yine de O, bize olan sevgisinden dolayı her şeyden vazgeçti. Böylesine bir aşağılanma karşısında, sahip olduğumuz her şey, olduğumuz her şey ya da olabileceğimiz her şey, onun yanında sönük kalır.</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US" sz="2000" b="1" dirty="0"/>
              <a:t>“Mesih İsa’da olan bu zihni siz de içinizde </a:t>
            </a:r>
            <a:r>
              <a:rPr lang="en" sz="2000" b="1" dirty="0"/>
              <a:t>bulundurun” (Filipililer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 bizlerin O’nun lütuf dolu eylemini anlamamızı ve O’nunla bir ilişki kurma davetine yanıt vermemizi umarak, insanlık için ölmek üzere Cennet’ten vazgeçti (Filipililer 2:5-8). O, şüphesiz alçakgönüllülüğün mükemmel örneğidir.</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87676"/>
            <a:ext cx="5651768" cy="193899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Onun örneğini izleyerek, </a:t>
            </a:r>
            <a:r>
              <a:rPr lang="en-US" sz="2000" b="1" dirty="0">
                <a:solidFill>
                  <a:prstClr val="black"/>
                </a:solidFill>
              </a:rPr>
              <a:t>“Hiçbir şeyi bencilce hırs ya da kibirle yapmayın; aksine, alçakgönüllülükle her biriniz diğerini kendinizden üstün sayın. Her biriniz sadece kendi çıkarlarını değil, başkalarının çıkarlarını da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gözetin” (Filipililer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1" y="189651"/>
            <a:ext cx="8296682" cy="6478697"/>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“Ya Rab, seni tüm kalbimle öveceğim; </a:t>
            </a:r>
          </a:p>
          <a:p>
            <a:pPr marL="542925" indent="-542925">
              <a:spcBef>
                <a:spcPts val="600"/>
              </a:spcBef>
            </a:pPr>
            <a:r>
              <a:rPr lang="en-US" sz="1700" b="1" dirty="0">
                <a:latin typeface="Comic Sans MS" panose="030F0702030302020204" pitchFamily="66" charset="0"/>
              </a:rPr>
              <a:t>“tanrılar”ın önünde sana şükredeceğim.</a:t>
            </a:r>
          </a:p>
          <a:p>
            <a:pPr marL="542925" indent="-542925">
              <a:spcBef>
                <a:spcPts val="600"/>
              </a:spcBef>
            </a:pPr>
            <a:r>
              <a:rPr lang="en-US" sz="1700" b="1" dirty="0">
                <a:latin typeface="Comic Sans MS" panose="030F0702030302020204" pitchFamily="66" charset="0"/>
              </a:rPr>
              <a:t>Kutsal tapınağına eğileceğim</a:t>
            </a:r>
          </a:p>
          <a:p>
            <a:pPr marL="542925" indent="-542925">
              <a:spcBef>
                <a:spcPts val="600"/>
              </a:spcBef>
            </a:pPr>
            <a:r>
              <a:rPr lang="en-US" sz="1700" b="1" dirty="0">
                <a:latin typeface="Comic Sans MS" panose="030F0702030302020204" pitchFamily="66" charset="0"/>
              </a:rPr>
              <a:t>ve sonsuz sevgin ve sadakatinden dolayı adını öveceğim,</a:t>
            </a:r>
          </a:p>
          <a:p>
            <a:pPr marL="542925" indent="-542925">
              <a:spcBef>
                <a:spcPts val="600"/>
              </a:spcBef>
            </a:pPr>
            <a:r>
              <a:rPr lang="en-US" sz="1700" b="1" dirty="0">
                <a:latin typeface="Comic Sans MS" panose="030F0702030302020204" pitchFamily="66" charset="0"/>
              </a:rPr>
              <a:t>çünkü sen, şanını aşan</a:t>
            </a:r>
          </a:p>
          <a:p>
            <a:pPr marL="542925" indent="-542925">
              <a:spcBef>
                <a:spcPts val="600"/>
              </a:spcBef>
            </a:pPr>
            <a:r>
              <a:rPr lang="en-US" sz="1700" b="1" dirty="0">
                <a:latin typeface="Comic Sans MS" panose="030F0702030302020204" pitchFamily="66" charset="0"/>
              </a:rPr>
              <a:t>ki şöhretini aştı. Çağırdığımda bana cevap verdin;</a:t>
            </a:r>
          </a:p>
          <a:p>
            <a:pPr marL="542925" indent="-542925">
              <a:spcBef>
                <a:spcPts val="600"/>
              </a:spcBef>
            </a:pPr>
            <a:r>
              <a:rPr lang="en-US" sz="1700" b="1" dirty="0">
                <a:latin typeface="Comic Sans MS" panose="030F0702030302020204" pitchFamily="66" charset="0"/>
              </a:rPr>
              <a:t>bana büyük cesaret verdin.                                                                                      Yeryüzündeki bütün krallar seni övsün, Rab,</a:t>
            </a:r>
          </a:p>
          <a:p>
            <a:pPr marL="542925" indent="-542925">
              <a:spcBef>
                <a:spcPts val="600"/>
              </a:spcBef>
            </a:pPr>
            <a:r>
              <a:rPr lang="en-US" sz="1700" b="1" dirty="0">
                <a:latin typeface="Comic Sans MS" panose="030F0702030302020204" pitchFamily="66" charset="0"/>
              </a:rPr>
              <a:t>kararını duyduklarında.                                                                    Rab'bin yollarını övsünler,</a:t>
            </a:r>
          </a:p>
          <a:p>
            <a:pPr marL="542925" indent="-542925">
              <a:spcBef>
                <a:spcPts val="600"/>
              </a:spcBef>
            </a:pPr>
            <a:r>
              <a:rPr lang="en-US" sz="1700" b="1" dirty="0">
                <a:latin typeface="Comic Sans MS" panose="030F0702030302020204" pitchFamily="66" charset="0"/>
              </a:rPr>
              <a:t>çünkü Rab'bin yüceliği büyüktür.                                                                 Rab yüceltilmiş olsa da, alçakgönüllülere şefkatle bakar;</a:t>
            </a:r>
          </a:p>
          <a:p>
            <a:pPr marL="542925" indent="-542925">
              <a:spcBef>
                <a:spcPts val="600"/>
              </a:spcBef>
            </a:pPr>
            <a:r>
              <a:rPr lang="en-US" sz="1700" b="1" dirty="0">
                <a:latin typeface="Comic Sans MS" panose="030F0702030302020204" pitchFamily="66" charset="0"/>
              </a:rPr>
              <a:t>yüce olmasına rağmen, onları uzaktan görür.</a:t>
            </a:r>
          </a:p>
          <a:p>
            <a:pPr marL="542925" indent="-542925">
              <a:spcBef>
                <a:spcPts val="600"/>
              </a:spcBef>
            </a:pPr>
            <a:r>
              <a:rPr lang="en-US" sz="1700" b="1" dirty="0">
                <a:latin typeface="Comic Sans MS" panose="030F0702030302020204" pitchFamily="66" charset="0"/>
              </a:rPr>
              <a:t>Sıkıntıların ortasında yürüsem de,</a:t>
            </a:r>
          </a:p>
          <a:p>
            <a:pPr marL="542925" indent="-542925">
              <a:spcBef>
                <a:spcPts val="600"/>
              </a:spcBef>
            </a:pPr>
            <a:r>
              <a:rPr lang="en-US" sz="1700" b="1" dirty="0">
                <a:latin typeface="Comic Sans MS" panose="030F0702030302020204" pitchFamily="66" charset="0"/>
              </a:rPr>
              <a:t>sen benim hayatımı korursun.                                                                                    Düşmanlarımın öfkesine karşı elini uzatırsın;</a:t>
            </a:r>
          </a:p>
          <a:p>
            <a:pPr marL="542925" indent="-542925">
              <a:spcBef>
                <a:spcPts val="600"/>
              </a:spcBef>
            </a:pPr>
            <a:r>
              <a:rPr lang="en-US" sz="1700" b="1" dirty="0">
                <a:latin typeface="Comic Sans MS" panose="030F0702030302020204" pitchFamily="66" charset="0"/>
              </a:rPr>
              <a:t>sağ elinle beni kurtarırsın.</a:t>
            </a:r>
          </a:p>
          <a:p>
            <a:pPr marL="542925" indent="-542925">
              <a:spcBef>
                <a:spcPts val="600"/>
              </a:spcBef>
            </a:pPr>
            <a:r>
              <a:rPr lang="en-US" sz="1700" b="1" dirty="0">
                <a:latin typeface="Comic Sans MS" panose="030F0702030302020204" pitchFamily="66" charset="0"/>
              </a:rPr>
              <a:t>Rab beni haklı çıkaracak;</a:t>
            </a:r>
          </a:p>
          <a:p>
            <a:pPr marL="542925" indent="-542925">
              <a:spcBef>
                <a:spcPts val="600"/>
              </a:spcBef>
            </a:pPr>
            <a:r>
              <a:rPr lang="en-US" sz="1700" b="1" dirty="0">
                <a:latin typeface="Comic Sans MS" panose="030F0702030302020204" pitchFamily="66" charset="0"/>
              </a:rPr>
              <a:t>sevgin, Rab, sonsuza dek sürer—</a:t>
            </a:r>
          </a:p>
          <a:p>
            <a:pPr marL="542925" indent="-542925">
              <a:spcBef>
                <a:spcPts val="600"/>
              </a:spcBef>
            </a:pPr>
            <a:r>
              <a:rPr lang="en-US" sz="1700" b="1" dirty="0">
                <a:latin typeface="Comic Sans MS" panose="030F0702030302020204" pitchFamily="66" charset="0"/>
              </a:rPr>
              <a:t>ellerinin eserlerini terk etme</a:t>
            </a:r>
            <a:r>
              <a:rPr lang="en" sz="1700" b="1" dirty="0">
                <a:latin typeface="Comic Sans MS" panose="030F0702030302020204" pitchFamily="66" charset="0"/>
              </a:rPr>
              <a:t>!”</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Mezmur 138 </a:t>
            </a:r>
            <a:r>
              <a:rPr lang="en" b="1" dirty="0" err="1">
                <a:solidFill>
                  <a:srgbClr val="789ABF"/>
                </a:solidFill>
              </a:rPr>
              <a:t>NIV</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493538"/>
          </a:xfrm>
          <a:prstGeom prst="rect">
            <a:avLst/>
          </a:prstGeom>
          <a:noFill/>
        </p:spPr>
        <p:txBody>
          <a:bodyPr wrap="square">
            <a:spAutoFit/>
          </a:bodyPr>
          <a:lstStyle/>
          <a:p>
            <a:pPr>
              <a:spcBef>
                <a:spcPts val="600"/>
              </a:spcBef>
            </a:pPr>
            <a:r>
              <a:rPr lang="en-US" sz="2600" b="1" dirty="0">
                <a:latin typeface="Constantia" panose="02030602050306030303" pitchFamily="18" charset="0"/>
              </a:rPr>
              <a:t>“Kendini sevme, kendini yüceltme ve kibirde büyük bir zayıflık vardır; ancak alçakgönüllülükte büyük bir güç vardır. Gerçek haysiyetimiz, kendimizi çok önemsediğimizde değil, tüm düşüncelerimizde Tanrı’nın olduğu ve kalplerimizin Kurtarıcımıza ve insan kardeşlerimize duyduğumuz sevgiyle parladığı zaman korunur. Karakterdeki sadelik ve kalpteki alçakgönüllülük mutluluk verirken, kendini beğenmişlik hoşnutsuzluk, şikayet ve sürekli hayal kırıklığı getirir. Kendimizi daha az düşünmeyi ve başkalarını mutlu etmeyi daha çok düşünmeyi öğrenmek, bize ilahi gücü getirecektir</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(Kiliseye Tanıklıklar, cilt 3, s.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77B857-F541-4746-8DD1-7A07992966F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61758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4935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“Çünkü kendini yücelten alçaltılacak, </a:t>
            </a:r>
            <a:r>
              <a:rPr kumimoji="0" lang="en-U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kendini alçaltan ise </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yüceltilecektir”</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(Luka 14:11, </a:t>
            </a:r>
            <a:r>
              <a:rPr kumimoji="0" lang="es-ES" sz="1600" b="1" i="0" u="none" strike="noStrike" kern="1200" cap="none" spc="0" normalizeH="0" baseline="0" noProof="0" dirty="0" err="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NKJV</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1612802200"/>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en" sz="2000" b="1" dirty="0"/>
              <a:t>Benim neyim değerli? Bu soruyu yanıtlamak zor.</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545059"/>
            <a:ext cx="6734173" cy="400110"/>
          </a:xfrm>
          <a:prstGeom prst="rect">
            <a:avLst/>
          </a:prstGeom>
          <a:noFill/>
        </p:spPr>
        <p:txBody>
          <a:bodyPr wrap="square">
            <a:spAutoFit/>
          </a:bodyPr>
          <a:lstStyle/>
          <a:p>
            <a:pPr>
              <a:spcBef>
                <a:spcPts val="600"/>
              </a:spcBef>
            </a:pPr>
            <a:r>
              <a:rPr lang="en" sz="2000" b="1" dirty="0"/>
              <a:t>Ya özgüvenim olmadığı için hiçbir şey söylemezsem?</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613502"/>
            <a:ext cx="6991055" cy="1015663"/>
          </a:xfrm>
          <a:prstGeom prst="rect">
            <a:avLst/>
          </a:prstGeom>
          <a:noFill/>
        </p:spPr>
        <p:txBody>
          <a:bodyPr wrap="square">
            <a:spAutoFit/>
          </a:bodyPr>
          <a:lstStyle/>
          <a:p>
            <a:pPr>
              <a:spcBef>
                <a:spcPts val="600"/>
              </a:spcBef>
            </a:pPr>
            <a:r>
              <a:rPr lang="en" sz="2000" b="1" dirty="0"/>
              <a:t>Hiçbir şey söylemezsem (alçakgönüllü duruş), olduğum ve sahip olduğum her şeyin Tanrı'dan geldiğini kabul etmiş olurum.</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259398"/>
            <a:ext cx="6734173" cy="400110"/>
          </a:xfrm>
          <a:prstGeom prst="rect">
            <a:avLst/>
          </a:prstGeom>
          <a:noFill/>
        </p:spPr>
        <p:txBody>
          <a:bodyPr wrap="square">
            <a:spAutoFit/>
          </a:bodyPr>
          <a:lstStyle/>
          <a:p>
            <a:pPr>
              <a:spcBef>
                <a:spcPts val="600"/>
              </a:spcBef>
            </a:pPr>
            <a:r>
              <a:rPr lang="en" sz="2000" b="1" dirty="0"/>
              <a:t>Ya Tanrı beni Oğlu olarak gördüğü için çok konuşursam?</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330818"/>
            <a:ext cx="6734173" cy="707886"/>
          </a:xfrm>
          <a:prstGeom prst="rect">
            <a:avLst/>
          </a:prstGeom>
          <a:noFill/>
        </p:spPr>
        <p:txBody>
          <a:bodyPr wrap="square">
            <a:spAutoFit/>
          </a:bodyPr>
          <a:lstStyle/>
          <a:p>
            <a:pPr>
              <a:spcBef>
                <a:spcPts val="600"/>
              </a:spcBef>
            </a:pPr>
            <a:r>
              <a:rPr lang="en" sz="2000" b="1" dirty="0"/>
              <a:t>Eğer çok konuşursam (gururlu duruş), olduğum ve sahip olduğum her şeyi kendi başıma başardığımı kabul etmiş olurum.</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GURUR ÖRNEKLERİ</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“Çünkü dünyada olan her şey—bedensel arzular, gözlerin arzuları ve yaşamın gururu—Baba’dan değil, </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dünyadandır”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Yuhanna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en" sz="2000" b="1" dirty="0"/>
              <a:t>Gururdan bahsedeceksek, bu duygunun ilk kez ortaya çıktığı kişiden bahsetmeliyiz: Lucifer. O, kendi konumuyla yetinmemeye karar verdi, daha yüksek bir konuma yükselmeyi istedi. Zamanla o kadar yüceltilmeyi arzuladı ki, Tanrı’nın tahtını işgal etmeyi hayal etti (Yeşaya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en" sz="2000" b="1" dirty="0"/>
              <a:t>Ancak her türlü özlem gurur değildir. Bir çocuğun başarısından veya kişisel hırsından duyulan memnuniyet, mutlaka sağlıksız bir gurur değildir.</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7" y="4422448"/>
            <a:ext cx="2099650" cy="2298061"/>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Bizi memnun eden her şeyi yapmak, istediğimiz her şeye sahip olmak ve şöhret ya da zenginlik kazanmamızı sağlayacak konumlara ulaşmak arzusunu “miras” olarak aldık. Dünya bize bunu sunuyor! (1. Yuhanna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Unutulmaması gereken önemli nokta, sahip olduklarımız, becerilerimiz ve başarılarımızın değerimizi belirlemediğidir. Kibir, Tanrı’nın hayatlarımızda yaptıkları için O’na şükretmemekten ibarettir.</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İSA’NIN HAVARİLERİ</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US" sz="1600" b="1" dirty="0">
                <a:solidFill>
                  <a:schemeClr val="accent5">
                    <a:lumMod val="50000"/>
                  </a:schemeClr>
                </a:solidFill>
                <a:latin typeface="Comic Sans MS" panose="030F0702030302020204" pitchFamily="66" charset="0"/>
              </a:rPr>
              <a:t>“Aralarında, hangisinin en büyük sayılacağı konusunda bir tartışma </a:t>
            </a:r>
            <a:r>
              <a:rPr lang="en" sz="1600" b="1" dirty="0">
                <a:solidFill>
                  <a:schemeClr val="accent5">
                    <a:lumMod val="50000"/>
                  </a:schemeClr>
                </a:solidFill>
                <a:latin typeface="Comic Sans MS" panose="030F0702030302020204" pitchFamily="66" charset="0"/>
              </a:rPr>
              <a:t>çıktı” </a:t>
            </a:r>
            <a:r>
              <a:rPr lang="en" sz="1400" b="1" dirty="0">
                <a:solidFill>
                  <a:schemeClr val="accent5">
                    <a:lumMod val="50000"/>
                  </a:schemeClr>
                </a:solidFill>
                <a:latin typeface="Comic Sans MS" panose="030F0702030302020204" pitchFamily="66" charset="0"/>
              </a:rPr>
              <a:t>(Luka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283447" cy="1631216"/>
          </a:xfrm>
          <a:prstGeom prst="rect">
            <a:avLst/>
          </a:prstGeom>
          <a:noFill/>
        </p:spPr>
        <p:txBody>
          <a:bodyPr wrap="square" rtlCol="0">
            <a:spAutoFit/>
          </a:bodyPr>
          <a:lstStyle/>
          <a:p>
            <a:pPr>
              <a:spcBef>
                <a:spcPts val="600"/>
              </a:spcBef>
            </a:pPr>
            <a:r>
              <a:rPr lang="en" sz="2000" b="1" dirty="0"/>
              <a:t>İsa ile üç yıldan fazla bir süre geçirmişlerdi. İsa az önce ayaklarını yıkamış ve herkes için akıtacağı kanından bahsetmişti. Yine de, akşam yemeği yerken, konuşmaları tüm bunlarla hiçbir ilgisi yoktu: aralarından hangisi en büyük? (Luka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648193"/>
            <a:ext cx="3822244" cy="1938992"/>
          </a:xfrm>
          <a:prstGeom prst="rect">
            <a:avLst/>
          </a:prstGeom>
          <a:noFill/>
        </p:spPr>
        <p:txBody>
          <a:bodyPr wrap="square">
            <a:spAutoFit/>
          </a:bodyPr>
          <a:lstStyle/>
          <a:p>
            <a:pPr>
              <a:spcBef>
                <a:spcPts val="600"/>
              </a:spcBef>
            </a:pPr>
            <a:r>
              <a:rPr lang="en" sz="2000" b="1" dirty="0"/>
              <a:t>Gururları, en üst sırada olmayı hak ettiklerine inanmalarına neden olmuştu. Duygularının ciddiyetini kavrayamamışlardı. Gururları yüzünden Tanrı’yı kalplerinden uzaklaştırıyorlardı.</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846759"/>
            <a:ext cx="7445104" cy="1015663"/>
          </a:xfrm>
          <a:prstGeom prst="rect">
            <a:avLst/>
          </a:prstGeom>
          <a:noFill/>
        </p:spPr>
        <p:txBody>
          <a:bodyPr wrap="square">
            <a:spAutoFit/>
          </a:bodyPr>
          <a:lstStyle/>
          <a:p>
            <a:pPr>
              <a:spcBef>
                <a:spcPts val="600"/>
              </a:spcBef>
            </a:pPr>
            <a:r>
              <a:rPr lang="en" sz="2000" b="1" dirty="0"/>
              <a:t>İsa doğrudan konuya girdi: </a:t>
            </a:r>
            <a:r>
              <a:rPr lang="en-US" sz="2000" b="1" dirty="0"/>
              <a:t>“Ben aranızda hizmet eden olarak bulunuyorum</a:t>
            </a:r>
            <a:r>
              <a:rPr lang="en" sz="2000" b="1" dirty="0"/>
              <a:t>” (Luka 22:27). Başka bir deyişle: Efendiniz gibi büyük olmak istiyorsanız, başkalarına hizmet edin.</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Gururumuz bize, başkalarının bize hizmet etmesini hak ettiğimizi (onlardan daha iyi olduğumuzu) söyler. Alçakgönüllü hizmetkarlar olabilmek için Tanrı’nın lütfuna ihtiyacımız var.</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508854"/>
            <a:ext cx="10687050" cy="1938992"/>
          </a:xfrm>
          <a:prstGeom prst="rect">
            <a:avLst/>
          </a:prstGeom>
          <a:noFill/>
        </p:spPr>
        <p:txBody>
          <a:bodyPr wrap="square">
            <a:spAutoFit/>
            <a:scene3d>
              <a:camera prst="orthographicFront"/>
              <a:lightRig rig="chilly" dir="t"/>
            </a:scene3d>
            <a:sp3d extrusionH="57150">
              <a:bevelT h="25400" prst="softRound"/>
            </a:sp3d>
          </a:bodyPr>
          <a:lstStyle/>
          <a:p>
            <a:pPr algn="ctr"/>
            <a:r>
              <a:rPr lang="en"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ALÇAKGÖNÜLLÜLÜĞÜN ÖRNEKLERİ</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VERGİ GÖREVLİSİ</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00665A"/>
                </a:solidFill>
                <a:latin typeface="Comic Sans MS" panose="030F0702030302020204" pitchFamily="66" charset="0"/>
              </a:rPr>
              <a:t>“Vergi tahsildarı ise uzakta durmuş, gözlerini göğe bile kaldırmayıp göğsünü döverek, ‘Tanrım, bana günahkara merhamet et!</a:t>
            </a:r>
            <a:r>
              <a:rPr lang="en" b="1" dirty="0">
                <a:solidFill>
                  <a:srgbClr val="00665A"/>
                </a:solidFill>
                <a:latin typeface="Comic Sans MS" panose="030F0702030302020204" pitchFamily="66" charset="0"/>
              </a:rPr>
              <a:t>’ </a:t>
            </a:r>
            <a:r>
              <a:rPr lang="en-US" b="1" dirty="0">
                <a:solidFill>
                  <a:srgbClr val="00665A"/>
                </a:solidFill>
                <a:latin typeface="Comic Sans MS" panose="030F0702030302020204" pitchFamily="66" charset="0"/>
              </a:rPr>
              <a:t>diyordu</a:t>
            </a:r>
            <a:r>
              <a:rPr lang="en" b="1" dirty="0">
                <a:solidFill>
                  <a:srgbClr val="00665A"/>
                </a:solidFill>
                <a:latin typeface="Comic Sans MS" panose="030F0702030302020204" pitchFamily="66" charset="0"/>
              </a:rPr>
              <a:t>.” </a:t>
            </a:r>
            <a:r>
              <a:rPr lang="en" sz="1400" b="1" dirty="0">
                <a:solidFill>
                  <a:srgbClr val="00665A"/>
                </a:solidFill>
                <a:latin typeface="Comic Sans MS" panose="030F0702030302020204" pitchFamily="66" charset="0"/>
              </a:rPr>
              <a:t>(Luka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09005"/>
            <a:ext cx="3690662" cy="2246769"/>
          </a:xfrm>
          <a:prstGeom prst="rect">
            <a:avLst/>
          </a:prstGeom>
          <a:noFill/>
        </p:spPr>
        <p:txBody>
          <a:bodyPr wrap="square" rtlCol="0">
            <a:spAutoFit/>
          </a:bodyPr>
          <a:lstStyle/>
          <a:p>
            <a:pPr>
              <a:spcBef>
                <a:spcPts val="600"/>
              </a:spcBef>
            </a:pPr>
            <a:r>
              <a:rPr lang="en" sz="2000" b="1" dirty="0"/>
              <a:t>Bir Ferisi, Tanrı’ya yaptığı iyilikleri ve cennetteki erdemlerini anlatıyordu. Ancak İsa, onun Tanrı’ya değil, “kendisine dua ettiğini” söyledi (Luka 18:11-12). Bu, kibrin mükemmel bir örneğidir.</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601453250"/>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554545"/>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 vergi tahsildarı, günahkar olduğu için Tanrı’dan yardım istiyordu (Luka 18:13). Tanrı’nın huzurunda alçakgönüllülükle kendini sunarak, “aklanmış olarak evine döndü”, çünkü </a:t>
            </a:r>
            <a:r>
              <a:rPr lang="en-US" sz="2000" b="1" dirty="0">
                <a:solidFill>
                  <a:prstClr val="black"/>
                </a:solidFill>
              </a:rPr>
              <a:t>“kendini yücelten herkes alçaltılacak, kendini alçaltan ise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yüceltilecektir” (Luka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en" sz="2000" b="1" dirty="0"/>
              <a:t>Gerçek alçakgönüllülük, günahımızı kabul edip Mesih’ten yardım dilediğimizde başlar. O zaman…</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MUSSA</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“İmanla Musa, reşit olduğunda, Firavun’un kızının oğlu olarak anılmayı reddetti; günahın geçici zevklerinden yararlanmaktansa, Tanrı’nın halkıyla birlikte sıkıntı çekmeyi tercih etti</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(İbraniler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938992"/>
          </a:xfrm>
          <a:prstGeom prst="rect">
            <a:avLst/>
          </a:prstGeom>
          <a:noFill/>
        </p:spPr>
        <p:txBody>
          <a:bodyPr wrap="square" rtlCol="0">
            <a:spAutoFit/>
          </a:bodyPr>
          <a:lstStyle/>
          <a:p>
            <a:pPr>
              <a:spcBef>
                <a:spcPts val="600"/>
              </a:spcBef>
            </a:pPr>
            <a:r>
              <a:rPr lang="en" sz="2000" b="1" dirty="0"/>
              <a:t>Musa, Mısır’ın bir sonraki firavunu olmak üzere yetiştirilmişti. O, büyük bir stratejistti ve büyük bir zeka kapasitesine sahipti (Elçilerin İşleri 7:22). 40 yaşında, tüm bunları bir kenara bırakıp halkına katılmaya karar verdi (İbraniler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422346" y="4293059"/>
            <a:ext cx="8769654" cy="1631216"/>
          </a:xfrm>
          <a:prstGeom prst="rect">
            <a:avLst/>
          </a:prstGeom>
          <a:noFill/>
        </p:spPr>
        <p:txBody>
          <a:bodyPr wrap="square">
            <a:spAutoFit/>
          </a:bodyPr>
          <a:lstStyle/>
          <a:p>
            <a:pPr>
              <a:spcBef>
                <a:spcPts val="600"/>
              </a:spcBef>
            </a:pPr>
            <a:r>
              <a:rPr lang="en" sz="2000" b="1" dirty="0"/>
              <a:t>Çölde Tanrı ile geçirdiği 40 yıl daha onu çok alçakgönüllü bir adam yaptı (Sayılar 12:3). Artık Tanrı tarafından vebalar göndermek, denizi geçmek, on emri almak, Tanrı ile doğrudan konuşmak, kayaya vurmak için kullanılabilirdi… Hatta yaptığı şeyin övgüsünü kendine mal ederek gururlu davranışının cezasını alçakgönüllülükle kabul edebildi (Sayılar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105852"/>
            <a:ext cx="4544189" cy="1323439"/>
          </a:xfrm>
          <a:prstGeom prst="rect">
            <a:avLst/>
          </a:prstGeom>
          <a:noFill/>
        </p:spPr>
        <p:txBody>
          <a:bodyPr wrap="square">
            <a:spAutoFit/>
          </a:bodyPr>
          <a:lstStyle/>
          <a:p>
            <a:pPr>
              <a:spcBef>
                <a:spcPts val="600"/>
              </a:spcBef>
            </a:pPr>
            <a:r>
              <a:rPr lang="en" sz="2000" b="1" dirty="0"/>
              <a:t>O bir kurtarıcıydı! Güçlü kolu kardeşlerini özgürleştirecekti! Bu ciddi bir hataydı. Tanrı, onda böyle bir gurur varken onu kullanamazdı.</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8361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621205"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8361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462311" y="5853293"/>
            <a:ext cx="8615389" cy="707886"/>
          </a:xfrm>
          <a:prstGeom prst="rect">
            <a:avLst/>
          </a:prstGeom>
          <a:noFill/>
        </p:spPr>
        <p:txBody>
          <a:bodyPr wrap="square">
            <a:spAutoFit/>
          </a:bodyPr>
          <a:lstStyle/>
          <a:p>
            <a:pPr>
              <a:spcBef>
                <a:spcPts val="600"/>
              </a:spcBef>
            </a:pPr>
            <a:r>
              <a:rPr lang="en" sz="2000" b="1" dirty="0"/>
              <a:t>Musa'nın örneği bize, alçakgönüllülüğün içimizde kendiliğinden ortaya çıkmadığını, her gün Tanrı'dan bize bunu aşılamasını istememiz gerektiğini gösterir.</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716</TotalTime>
  <Words>1139</Words>
  <Application>Microsoft Office PowerPoint</Application>
  <PresentationFormat>Panorámica</PresentationFormat>
  <Paragraphs>71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Aptos</vt:lpstr>
      <vt:lpstr>Constantia</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docId:1BAD8BABB95423C0618FCA516FAC73B5</cp:keywords>
  <cp:lastModifiedBy>Sergio</cp:lastModifiedBy>
  <cp:revision>107</cp:revision>
  <dcterms:created xsi:type="dcterms:W3CDTF">2026-03-07T07:45:25Z</dcterms:created>
  <dcterms:modified xsi:type="dcterms:W3CDTF">2026-03-24T06:34:19Z</dcterms:modified>
</cp:coreProperties>
</file>