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en" sz="2000" b="1" dirty="0">
              <a:effectLst>
                <a:outerShdw blurRad="38100" dist="38100" dir="2700000" algn="tl">
                  <a:srgbClr val="000000"/>
                </a:outerShdw>
              </a:effectLst>
            </a:rPr>
            <a:t>Havarilerin imanı</a:t>
          </a:r>
          <a:endParaRPr lang="es-ES" sz="20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n" sz="2000" b="1" dirty="0">
              <a:effectLst>
                <a:outerShdw blurRad="38100" dist="38100" dir="2700000" algn="tl">
                  <a:srgbClr val="000000"/>
                </a:outerShdw>
              </a:effectLst>
            </a:rPr>
            <a:t>Petrus'un imanı</a:t>
          </a:r>
          <a:endParaRPr lang="es-ES" sz="20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n" sz="2000" b="1" dirty="0">
              <a:effectLst>
                <a:outerShdw blurRad="38100" dist="38100" dir="2700000" algn="tl">
                  <a:srgbClr val="000000"/>
                </a:outerShdw>
              </a:effectLst>
            </a:rPr>
            <a:t>Babanın imanı</a:t>
          </a:r>
          <a:endParaRPr lang="es-ES" sz="20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en" sz="1500" b="1" dirty="0">
              <a:effectLst>
                <a:outerShdw blurRad="38100" dist="38100" dir="2700000" algn="tl">
                  <a:srgbClr val="000000"/>
                </a:outerShdw>
              </a:effectLst>
            </a:rPr>
            <a:t>Kenanlı kadının imanı</a:t>
          </a:r>
          <a:endParaRPr lang="es-ES" sz="15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en" sz="1600" b="1" dirty="0">
              <a:effectLst>
                <a:outerShdw blurRad="38100" dist="38100" dir="2700000" algn="tl">
                  <a:srgbClr val="000000"/>
                </a:outerShdw>
              </a:effectLst>
            </a:rPr>
            <a:t>Yüzbaşının imanı</a:t>
          </a:r>
          <a:endParaRPr lang="es-ES" sz="16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n" sz="2000" b="1" dirty="0">
              <a:effectLst>
                <a:outerShdw blurRad="38100" dist="38100" dir="2700000" algn="tl">
                  <a:srgbClr val="000000"/>
                </a:outerShdw>
              </a:effectLst>
            </a:rPr>
            <a:t>İstefanos'un imanı</a:t>
          </a:r>
          <a:endParaRPr lang="es-ES" sz="20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1800" b="1" kern="1200" dirty="0"/>
            <a:t>“Neden iman etmiyorsunuz?” (Markos</a:t>
          </a:r>
          <a:r>
            <a:rPr lang="en" sz="1800" b="1" kern="1200" dirty="0">
              <a:solidFill>
                <a:srgbClr val="000000">
                  <a:hueOff val="0"/>
                  <a:satOff val="0"/>
                  <a:lumOff val="0"/>
                  <a:alphaOff val="0"/>
                </a:srgbClr>
              </a:solidFill>
              <a:latin typeface="Aptos" panose="02110004020202020204"/>
              <a:ea typeface="+mn-ea"/>
              <a:cs typeface="+mn-cs"/>
            </a:rPr>
            <a:t> 4:40</a:t>
          </a:r>
          <a:r>
            <a:rPr lang="en" sz="1800" b="1" kern="1200" dirty="0"/>
            <a:t>)</a:t>
          </a:r>
          <a:endParaRPr lang="es-ES" sz="18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“İmansızlar!” </a:t>
          </a:r>
          <a:br>
            <a:rPr lang="es-ES" sz="2000" b="1" dirty="0"/>
          </a:br>
          <a:r>
            <a:rPr lang="en" sz="2000" b="1" dirty="0"/>
            <a:t>(Matta 14:31)</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a:t>“</a:t>
          </a:r>
          <a:r>
            <a:rPr lang="en" sz="2000" b="1" dirty="0"/>
            <a:t>Az imanımı güçlendir</a:t>
          </a:r>
          <a:r>
            <a:rPr lang="en" sz="2000" b="1"/>
            <a:t>”               (</a:t>
          </a:r>
          <a:r>
            <a:rPr lang="en" sz="2000" b="1" dirty="0"/>
            <a:t>Markos 9:24)</a:t>
          </a:r>
          <a:endParaRPr lang="es-ES" sz="20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en" sz="2000" b="1" dirty="0"/>
            <a:t>“İmanın büyük” </a:t>
          </a:r>
          <a:br>
            <a:rPr lang="es-ES" sz="2000" b="1" dirty="0"/>
          </a:br>
          <a:r>
            <a:rPr lang="en" sz="2000" b="1" dirty="0"/>
            <a:t>(Matta 15:28)</a:t>
          </a:r>
          <a:endParaRPr lang="es-ES" sz="20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1800" b="1" kern="1200" dirty="0"/>
            <a:t>“İsrail’de bile bu kadar büyük bir iman bulamadım”                               (Luka 7:9)</a:t>
          </a:r>
          <a:endParaRPr lang="es-ES" sz="18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“İman dolu adam”                   (Elçilerin İşleri 6:5)</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X="102097"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en" sz="1800" b="1" dirty="0"/>
            <a:t>İnancınızı gösterin, ne kadar küçük olursa olsun</a:t>
          </a:r>
          <a:br>
            <a:rPr lang="en" sz="1800" b="1" dirty="0"/>
          </a:br>
          <a:r>
            <a:rPr lang="en" sz="1800" b="1" dirty="0"/>
            <a:t>(Matta 17:20)</a:t>
          </a:r>
          <a:endParaRPr lang="es-ES" sz="18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en" sz="2000" b="1" dirty="0"/>
            <a:t>İncil'i inceleyin (Rom. 10:17)</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en" sz="2000" b="1" dirty="0"/>
            <a:t>Tanrı'dan imanınızı artırmasını isteyin                            (Lk. 17:5)</a:t>
          </a:r>
          <a:endParaRPr lang="es-ES" sz="20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en" sz="2000" b="1" dirty="0"/>
            <a:t>Şüpheye kapılma                                        (Markos 9:23-24)</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en" sz="1800" b="1" dirty="0"/>
            <a:t>İmanımı başkalarının imanına dayandırma</a:t>
          </a:r>
          <a:br>
            <a:rPr lang="en" sz="1800" b="1" dirty="0"/>
          </a:br>
          <a:r>
            <a:rPr lang="en" sz="1800" b="1" dirty="0"/>
            <a:t>(Mt. 25:8)</a:t>
          </a:r>
          <a:endParaRPr lang="es-ES" sz="18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en" sz="2000" b="1" dirty="0"/>
            <a:t>Kutsal Ruh'a yanıt verin (Gal. 5:22)</a:t>
          </a:r>
          <a:endParaRPr lang="es-ES" sz="20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en" sz="2000" b="1" dirty="0"/>
            <a:t>İmanımı alışkanlık haline getirin</a:t>
          </a:r>
          <a:br>
            <a:rPr lang="en" sz="2000" b="1" dirty="0"/>
          </a:br>
          <a:r>
            <a:rPr lang="en" sz="2000" b="1" dirty="0"/>
            <a:t>(2 Korintliler 5:7)</a:t>
          </a:r>
          <a:endParaRPr lang="es-ES" sz="20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en" sz="2000" b="1">
              <a:solidFill>
                <a:schemeClr val="tx1"/>
              </a:solidFill>
            </a:rPr>
            <a:t>İsa'ya ve O'nun Sözüne itaat edin</a:t>
          </a:r>
          <a:endParaRPr lang="es-ES" sz="200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en" sz="2000" b="1">
              <a:solidFill>
                <a:schemeClr val="tx1"/>
              </a:solidFill>
            </a:rPr>
            <a:t>İsa ile günlük bir deneyim yaşayın</a:t>
          </a:r>
          <a:endParaRPr lang="es-ES" sz="200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en" sz="2000" b="1">
              <a:solidFill>
                <a:schemeClr val="tx1"/>
              </a:solidFill>
            </a:rPr>
            <a:t>İsa'yı hayatımızın merkezi haline getirin</a:t>
          </a:r>
          <a:endParaRPr lang="es-ES" sz="200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en" sz="2000" b="1">
              <a:solidFill>
                <a:schemeClr val="tx1"/>
              </a:solidFill>
            </a:rPr>
            <a:t>İmanımıza uygun yaşamak</a:t>
          </a:r>
          <a:endParaRPr lang="es-ES" sz="200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en" sz="2000" b="1">
              <a:solidFill>
                <a:schemeClr val="tx1"/>
              </a:solidFill>
            </a:rPr>
            <a:t>İmanımızı İsa'ya dayandırmak</a:t>
          </a:r>
          <a:endParaRPr lang="es-ES" sz="200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en" sz="2000" b="1">
              <a:solidFill>
                <a:schemeClr val="tx1"/>
              </a:solidFill>
            </a:rPr>
            <a:t>Hayatımızda İsa'yı yansıtmak</a:t>
          </a:r>
          <a:endParaRPr lang="es-ES" sz="200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en" sz="2000" b="1">
              <a:solidFill>
                <a:schemeClr val="tx1"/>
              </a:solidFill>
            </a:rPr>
            <a:t>O'nun lütfunun armağanını kabul etmek</a:t>
          </a:r>
          <a:endParaRPr lang="es-ES" sz="200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86181" y="1966814"/>
          <a:ext cx="1440006"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en" sz="1800" b="1" kern="1200" dirty="0"/>
            <a:t>“Neden iman etmiyorsunuz?” (Markos</a:t>
          </a:r>
          <a:r>
            <a:rPr lang="en" sz="1800" b="1" kern="1200" dirty="0">
              <a:solidFill>
                <a:srgbClr val="000000">
                  <a:hueOff val="0"/>
                  <a:satOff val="0"/>
                  <a:lumOff val="0"/>
                  <a:alphaOff val="0"/>
                </a:srgbClr>
              </a:solidFill>
              <a:latin typeface="Aptos" panose="02110004020202020204"/>
              <a:ea typeface="+mn-ea"/>
              <a:cs typeface="+mn-cs"/>
            </a:rPr>
            <a:t> 4:40</a:t>
          </a:r>
          <a:r>
            <a:rPr lang="en" sz="1800" b="1" kern="1200" dirty="0"/>
            <a:t>)</a:t>
          </a:r>
          <a:endParaRPr lang="es-ES" sz="1800" kern="1200" dirty="0"/>
        </a:p>
      </dsp:txBody>
      <dsp:txXfrm>
        <a:off x="86181" y="1966814"/>
        <a:ext cx="1440006"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Havarilerin imanı</a:t>
          </a:r>
          <a:endParaRPr lang="es-ES" sz="20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“İmansızlar!” </a:t>
          </a:r>
          <a:br>
            <a:rPr lang="es-ES" sz="2000" b="1" kern="1200" dirty="0"/>
          </a:br>
          <a:r>
            <a:rPr lang="en" sz="2000" b="1" kern="1200" dirty="0"/>
            <a:t>(Matta 14:31)</a:t>
          </a:r>
          <a:endParaRPr lang="es-ES" sz="20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Petrus'un imanı</a:t>
          </a:r>
          <a:endParaRPr lang="es-ES" sz="20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a:t>“</a:t>
          </a:r>
          <a:r>
            <a:rPr lang="en" sz="2000" b="1" kern="1200" dirty="0"/>
            <a:t>Az imanımı güçlendir</a:t>
          </a:r>
          <a:r>
            <a:rPr lang="en" sz="2000" b="1" kern="1200"/>
            <a:t>”               (</a:t>
          </a:r>
          <a:r>
            <a:rPr lang="en" sz="2000" b="1" kern="1200" dirty="0"/>
            <a:t>Markos 9:24)</a:t>
          </a:r>
          <a:endParaRPr lang="es-ES" sz="20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Babanın imanı</a:t>
          </a:r>
          <a:endParaRPr lang="es-ES" sz="20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“İmanın büyük” </a:t>
          </a:r>
          <a:br>
            <a:rPr lang="es-ES" sz="2000" b="1" kern="1200" dirty="0"/>
          </a:br>
          <a:r>
            <a:rPr lang="en" sz="2000" b="1" kern="1200" dirty="0"/>
            <a:t>(Matta 15:28)</a:t>
          </a:r>
          <a:endParaRPr lang="es-ES" sz="20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 sz="1500" b="1" kern="1200" dirty="0">
              <a:effectLst>
                <a:outerShdw blurRad="38100" dist="38100" dir="2700000" algn="tl">
                  <a:srgbClr val="000000"/>
                </a:outerShdw>
              </a:effectLst>
            </a:rPr>
            <a:t>Kenanlı kadının imanı</a:t>
          </a:r>
          <a:endParaRPr lang="es-ES" sz="15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en" sz="1800" b="1" kern="1200" dirty="0"/>
            <a:t>“İsrail’de bile bu kadar büyük bir iman bulamadım”                               (Luka 7:9)</a:t>
          </a:r>
          <a:endParaRPr lang="es-ES" sz="18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Yüzbaşının imanı</a:t>
          </a:r>
          <a:endParaRPr lang="es-ES" sz="16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“İman dolu adam”                   (Elçilerin İşleri 6:5)</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İstefanos'un imanı</a:t>
          </a:r>
          <a:endParaRPr lang="es-ES" sz="20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İnancınızı gösterin, ne kadar küçük olursa olsun</a:t>
          </a:r>
          <a:br>
            <a:rPr lang="en" sz="1800" b="1" kern="1200" dirty="0"/>
          </a:br>
          <a:r>
            <a:rPr lang="en" sz="1800" b="1" kern="1200" dirty="0"/>
            <a:t>(Matta 17:20)</a:t>
          </a:r>
          <a:endParaRPr lang="es-ES" sz="18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İncil'i inceleyin (Rom. 10:17)</a:t>
          </a:r>
          <a:endParaRPr lang="es-ES" sz="20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Tanrı'dan imanınızı artırmasını isteyin                            (Lk. 17:5)</a:t>
          </a:r>
          <a:endParaRPr lang="es-ES" sz="20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Şüpheye kapılma                                        (Markos 9:23-24)</a:t>
          </a:r>
          <a:endParaRPr lang="es-ES" sz="20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İmanımı başkalarının imanına dayandırma</a:t>
          </a:r>
          <a:br>
            <a:rPr lang="en" sz="1800" b="1" kern="1200" dirty="0"/>
          </a:br>
          <a:r>
            <a:rPr lang="en" sz="1800" b="1" kern="1200" dirty="0"/>
            <a:t>(Mt. 25:8)</a:t>
          </a:r>
          <a:endParaRPr lang="es-ES" sz="18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Kutsal Ruh'a yanıt verin (Gal. 5:22)</a:t>
          </a:r>
          <a:endParaRPr lang="es-ES" sz="20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İmanımı alışkanlık haline getirin</a:t>
          </a:r>
          <a:br>
            <a:rPr lang="en" sz="2000" b="1" kern="1200" dirty="0"/>
          </a:br>
          <a:r>
            <a:rPr lang="en" sz="2000" b="1" kern="1200" dirty="0"/>
            <a:t>(2 Korintliler 5:7)</a:t>
          </a:r>
          <a:endParaRPr lang="es-ES" sz="2000" kern="120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İsa'ya ve O'nun Sözüne itaat edin</a:t>
          </a:r>
          <a:endParaRPr lang="es-ES" sz="2000" kern="120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İsa ile günlük bir deneyim yaşayın</a:t>
          </a:r>
          <a:endParaRPr lang="es-ES" sz="2000" kern="120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İsa'yı hayatımızın merkezi haline getirin</a:t>
          </a:r>
          <a:endParaRPr lang="es-ES" sz="2000" kern="120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İmanımıza uygun yaşamak</a:t>
          </a:r>
          <a:endParaRPr lang="es-ES" sz="2000" kern="120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İmanımızı İsa'ya dayandırmak</a:t>
          </a:r>
          <a:endParaRPr lang="es-ES" sz="2000" kern="120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Hayatımızda İsa'yı yansıtmak</a:t>
          </a:r>
          <a:endParaRPr lang="es-ES" sz="2000" kern="120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O'nun lütfunun armağanını kabul etmek</a:t>
          </a:r>
          <a:endParaRPr lang="es-ES" sz="2000" kern="120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25/04/2026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25/04/2026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25/04/2026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619125"/>
            <a:ext cx="7362824" cy="1553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en-US" b="1" noProof="0" dirty="0">
                <a:ln/>
                <a:solidFill>
                  <a:schemeClr val="accent5">
                    <a:lumMod val="40000"/>
                    <a:lumOff val="60000"/>
                  </a:schemeClr>
                </a:solidFill>
              </a:rPr>
              <a:t>İNANÇ</a:t>
            </a: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686755" y="2334944"/>
            <a:ext cx="3038332" cy="400110"/>
          </a:xfrm>
          <a:prstGeom prst="rect">
            <a:avLst/>
          </a:prstGeom>
          <a:noFill/>
        </p:spPr>
        <p:txBody>
          <a:bodyPr wrap="none" rtlCol="0">
            <a:spAutoFit/>
          </a:bodyPr>
          <a:lstStyle/>
          <a:p>
            <a:pPr algn="r"/>
            <a:r>
              <a:rPr lang="en" sz="2000" b="1" dirty="0">
                <a:solidFill>
                  <a:schemeClr val="accent3">
                    <a:lumMod val="40000"/>
                    <a:lumOff val="60000"/>
                  </a:schemeClr>
                </a:solidFill>
                <a:effectLst>
                  <a:outerShdw blurRad="38100" dist="38100" dir="2700000" algn="tl">
                    <a:srgbClr val="000000"/>
                  </a:outerShdw>
                </a:effectLst>
              </a:rPr>
              <a:t>23 Mayıs 2026 için 8. Ders</a:t>
            </a: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İSA'NIN İMANI</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“İşte kutsalların sabrı budur. İşte Tanrı'nın emirlerini ve İsa'nın imanını koruyanlar </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budur”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(Vahiy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529357"/>
            <a:ext cx="7277100" cy="1015663"/>
          </a:xfrm>
          <a:prstGeom prst="rect">
            <a:avLst/>
          </a:prstGeom>
          <a:noFill/>
        </p:spPr>
        <p:txBody>
          <a:bodyPr wrap="square" rtlCol="0">
            <a:spAutoFit/>
          </a:bodyPr>
          <a:lstStyle/>
          <a:p>
            <a:pPr>
              <a:spcBef>
                <a:spcPts val="600"/>
              </a:spcBef>
            </a:pPr>
            <a:r>
              <a:rPr lang="en" sz="2000" b="1" dirty="0"/>
              <a:t>İsa’nın dönüşüne yakın yaşayan biz imanlılar, “uymamız” (yani itaat etmemiz veya korumamız) gereken iki şeyle ayırt ediliriz: emirler ve İsa’nın imanı (Vahiy 14:12).</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599303163"/>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015663"/>
          </a:xfrm>
          <a:prstGeom prst="rect">
            <a:avLst/>
          </a:prstGeom>
          <a:noFill/>
        </p:spPr>
        <p:txBody>
          <a:bodyPr wrap="square" rtlCol="0">
            <a:spAutoFit/>
          </a:bodyPr>
          <a:lstStyle/>
          <a:p>
            <a:pPr>
              <a:spcBef>
                <a:spcPts val="600"/>
              </a:spcBef>
            </a:pPr>
            <a:r>
              <a:rPr lang="en" sz="2000" b="1" dirty="0"/>
              <a:t>İsa’ya iman ederek aklanırız (Rom. 5:1), kutsanırız (Elçilerin İşleri 26:18) ve Tanrı’nın çocukları oluruz (Yuhanna 1:12).</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670385"/>
            <a:ext cx="72771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Yasa (emirler) ve Müjde (iman) birbiriyle iç içe geçmiştir. İman etmeden itaat edemezsiniz, itaat etmeden de iman edemezsiniz. Peki, “İsa’nın imanı” ne anlama gelir?</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4401205"/>
          </a:xfrm>
          <a:prstGeom prst="rect">
            <a:avLst/>
          </a:prstGeom>
          <a:noFill/>
        </p:spPr>
        <p:txBody>
          <a:bodyPr wrap="square">
            <a:spAutoFit/>
          </a:bodyPr>
          <a:lstStyle/>
          <a:p>
            <a:pPr>
              <a:spcBef>
                <a:spcPts val="600"/>
              </a:spcBef>
            </a:pPr>
            <a:r>
              <a:rPr lang="en-US" sz="2800" b="1" dirty="0">
                <a:latin typeface="Constantia" panose="02030602050306030303" pitchFamily="18" charset="0"/>
              </a:rPr>
              <a:t>“Öyleyse</a:t>
            </a:r>
            <a:r>
              <a:rPr lang="en" sz="2800" b="1" dirty="0">
                <a:latin typeface="Constantia" panose="02030602050306030303" pitchFamily="18" charset="0"/>
              </a:rPr>
              <a:t>,</a:t>
            </a:r>
            <a:r>
              <a:rPr lang="en-US" sz="2800" b="1" dirty="0">
                <a:latin typeface="Constantia" panose="02030602050306030303" pitchFamily="18" charset="0"/>
              </a:rPr>
              <a:t> Rab İsa’nın sizi adım adım doğru yola yönlendireceğine güvenin. İlerlediğiniz her adımda güven ve güç bulabilirsiniz; çünkü elinizin O’nun elinde olduğuna emin olabilirsiniz. “Koşup yorulmayacaksınız”; “yürüyüp bitkin düşmeyeceksiniz”, çünkü imanla, elinizin Mesih’in elinde olduğunu anlayabilirsiniz. Cesaretiniz kırılmayacak, çünkü Rab’bi tanımak için O’na güvenerek ilerlerken, O’na tam olarak güvenenleri asla terk etmeyenin sizin daimi Yardımcınız olduğu konusunda güvenceye sahip olacaksınız</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B26AC28A-3D09-EC12-BFF5-49EBDE8357D9}"/>
              </a:ext>
            </a:extLst>
          </p:cNvPr>
          <p:cNvSpPr txBox="1"/>
          <p:nvPr/>
        </p:nvSpPr>
        <p:spPr>
          <a:xfrm>
            <a:off x="8074336" y="5558649"/>
            <a:ext cx="3389839" cy="338554"/>
          </a:xfrm>
          <a:prstGeom prst="rect">
            <a:avLst/>
          </a:prstGeom>
          <a:noFill/>
        </p:spPr>
        <p:txBody>
          <a:bodyPr wrap="none" rtlCol="0">
            <a:spAutoFit/>
          </a:bodyPr>
          <a:lstStyle/>
          <a:p>
            <a:pPr algn="r"/>
            <a:r>
              <a:rPr lang="en" sz="1600" b="1" dirty="0"/>
              <a:t>EGW (</a:t>
            </a:r>
            <a:r>
              <a:rPr lang="en-US" sz="1600" b="1" dirty="0"/>
              <a:t>Babamız İlgileniyor</a:t>
            </a:r>
            <a:r>
              <a:rPr lang="en" sz="1600" b="1" dirty="0"/>
              <a:t>, 27 Ekim)</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289890" y="343539"/>
            <a:ext cx="3810000" cy="61709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“İman, umduğumuz şeylerin gerçeğini gösterir; göremediğimiz şeylerin kanıtıdır</a:t>
            </a: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İbraniler</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11:1)</a:t>
            </a:r>
            <a:endPar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 İnançın farklı türleri:</a:t>
            </a:r>
          </a:p>
          <a:p>
            <a:pPr lvl="1">
              <a:spcBef>
                <a:spcPts val="600"/>
              </a:spcBef>
            </a:pPr>
            <a:r>
              <a:rPr lang="en" sz="2000" b="1" dirty="0"/>
              <a:t>İnanç ve işaretler</a:t>
            </a:r>
          </a:p>
          <a:p>
            <a:pPr lvl="1">
              <a:spcBef>
                <a:spcPts val="600"/>
              </a:spcBef>
            </a:pPr>
            <a:r>
              <a:rPr lang="en" sz="2000" b="1" dirty="0"/>
              <a:t>İnancın ölçüsü</a:t>
            </a:r>
          </a:p>
          <a:p>
            <a:pPr lvl="1">
              <a:spcBef>
                <a:spcPts val="600"/>
              </a:spcBef>
            </a:pPr>
            <a:r>
              <a:rPr lang="en" sz="2000" b="1" dirty="0"/>
              <a:t>İnanç ve duygular</a:t>
            </a:r>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rPr>
              <a:t> İnanç nedir?</a:t>
            </a:r>
          </a:p>
          <a:p>
            <a:pPr lvl="1">
              <a:spcBef>
                <a:spcPts val="600"/>
              </a:spcBef>
            </a:pPr>
            <a:r>
              <a:rPr lang="en" sz="2000" b="1" dirty="0"/>
              <a:t>İmanın tanımı ve gelişimi</a:t>
            </a:r>
          </a:p>
          <a:p>
            <a:pPr lvl="1">
              <a:spcBef>
                <a:spcPts val="600"/>
              </a:spcBef>
            </a:pPr>
            <a:r>
              <a:rPr lang="en" sz="2000" b="1" dirty="0"/>
              <a:t>İsa'nın imanı</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en" sz="2000" b="1" dirty="0"/>
              <a:t>Tanrı bilgisi, Kutsal Kitap çalışması ve dua, hayatımızda dönüştürücü unsurlar haline gelebilmeleri için ortak bir unsura sahip olmalıdır: iman.</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Ancak inançla birlikte, bunlar bizi manevi deneyimimizin en yüksek zirvelerine taşıyacak güçlü unsurlar haline gelir: “İman eden için her şey mümkündür” (Markos 9:23).</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İnanç olmadan bu unsurlar, sadece bilgi ya da anlamsız ritüellere dönüşür.</a:t>
            </a: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en" sz="9600" b="1" dirty="0">
                <a:ln w="9525">
                  <a:solidFill>
                    <a:schemeClr val="bg1"/>
                  </a:solidFill>
                  <a:prstDash val="solid"/>
                </a:ln>
                <a:solidFill>
                  <a:srgbClr val="731717"/>
                </a:solidFill>
                <a:effectLst>
                  <a:outerShdw blurRad="12700" dist="38100" dir="2700000" algn="tl" rotWithShape="0">
                    <a:srgbClr val="70A138"/>
                  </a:outerShdw>
                </a:effectLst>
              </a:rPr>
              <a:t>FARKLI İNANÇ TÜRÜLERİ</a:t>
            </a: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İNANÇ VE MUCİZELER</a:t>
            </a: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2A3C64"/>
                </a:solidFill>
                <a:latin typeface="Comic Sans MS" panose="030F0702030302020204" pitchFamily="66" charset="0"/>
              </a:rPr>
              <a:t>“İsa ona şöyle dedi: ‘Sizler mucizeler ve harikalar görmedikçe asla inanmayacaksınız</a:t>
            </a:r>
            <a:r>
              <a:rPr lang="en" b="1" dirty="0">
                <a:solidFill>
                  <a:srgbClr val="2A3C64"/>
                </a:solidFill>
                <a:latin typeface="Comic Sans MS" panose="030F0702030302020204" pitchFamily="66" charset="0"/>
              </a:rPr>
              <a:t>. ’” </a:t>
            </a:r>
            <a:r>
              <a:rPr lang="en" sz="1400" b="1" dirty="0">
                <a:solidFill>
                  <a:srgbClr val="2A3C64"/>
                </a:solidFill>
                <a:latin typeface="Comic Sans MS" panose="030F0702030302020204" pitchFamily="66" charset="0"/>
              </a:rPr>
              <a:t>(Yuhanna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31216"/>
          </a:xfrm>
          <a:prstGeom prst="rect">
            <a:avLst/>
          </a:prstGeom>
          <a:noFill/>
        </p:spPr>
        <p:txBody>
          <a:bodyPr wrap="square" rtlCol="0">
            <a:spAutoFit/>
          </a:bodyPr>
          <a:lstStyle/>
          <a:p>
            <a:pPr>
              <a:spcBef>
                <a:spcPts val="600"/>
              </a:spcBef>
            </a:pPr>
            <a:r>
              <a:rPr lang="en" sz="2000" b="1" dirty="0"/>
              <a:t>Mucize, ilhamla gelen bir mesajı doğrulamak veya ilahi otoriteyi desteklemek için verilen belirgin bir işaret veya göstergedir. Mucize genellikle Kana’daki düğün (Yuhanna 2:11) gibi mucizevi bir olay olarak anlaşılsa da, İsrail’in Tanrı’ya tapınmak için Sina Dağı’nın önünde kamp kurması (Çıkış 3:12) da bir mucize olarak sunulmuştur.</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46930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Ferisiler, İsa’dan, O’nun Mesih olduğunu kanıtlayacak herhangi bir mucize göstermesini istediler; böylece O’na inanabileceklerdi (Markos 8:11).</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323439"/>
          </a:xfrm>
          <a:prstGeom prst="rect">
            <a:avLst/>
          </a:prstGeom>
          <a:noFill/>
        </p:spPr>
        <p:txBody>
          <a:bodyPr wrap="square">
            <a:spAutoFit/>
          </a:bodyPr>
          <a:lstStyle/>
          <a:p>
            <a:pPr lvl="0">
              <a:spcBef>
                <a:spcPts val="600"/>
              </a:spcBef>
              <a:defRPr/>
            </a:pPr>
            <a:r>
              <a:rPr lang="en-US" sz="2000" b="1" dirty="0">
                <a:solidFill>
                  <a:srgbClr val="000000"/>
                </a:solidFill>
              </a:rPr>
              <a:t>Tanrı, iman etmek isteyen herkesin iman edebilmesi için Kutsal Kitabı'nda ve doğada bize yeterli kanıtlar vermiştir. </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Ancak, her zaman şüpheye yer vardır. Bu nedenle İsa, “görmeden iman edenlere” özel bir bereket verdi (Yuhanna 20:29).</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İsa, imansızlıklarını haklı çıkarmak için bir mucize istediklerinde öfkelendi (Markos 8:12). Birisi inanmak istemediğinde, hiçbir mucize onu ikna edemez.</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rgbClr val="CC9900"/>
                </a:solidFill>
              </a:rPr>
              <a:t>İMANIN ÖLÇÜSÜ</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646331"/>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“O da şöyle cevap verdi: ‘Eğer hardal tanesi kadar imanınız olsa, bu dut ağacına, “Kökünden sökül ve denize dikil” derseniz, size itaat eder’” </a:t>
            </a:r>
            <a:r>
              <a:rPr lang="en" sz="1400" b="1" dirty="0">
                <a:solidFill>
                  <a:schemeClr val="accent2">
                    <a:lumMod val="50000"/>
                  </a:schemeClr>
                </a:solidFill>
                <a:latin typeface="Comic Sans MS" panose="030F0702030302020204" pitchFamily="66" charset="0"/>
              </a:rPr>
              <a:t>(Lk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1039875413"/>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en" sz="2000" b="1" dirty="0"/>
              <a:t>İmanın farklı ölçüleri vardır:</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307962"/>
            <a:ext cx="9747681" cy="707886"/>
          </a:xfrm>
          <a:prstGeom prst="rect">
            <a:avLst/>
          </a:prstGeom>
          <a:noFill/>
        </p:spPr>
        <p:txBody>
          <a:bodyPr wrap="square" rtlCol="0">
            <a:spAutoFit/>
          </a:bodyPr>
          <a:lstStyle/>
          <a:p>
            <a:pPr>
              <a:spcBef>
                <a:spcPts val="600"/>
              </a:spcBef>
            </a:pPr>
            <a:r>
              <a:rPr lang="en" sz="2000" b="1" dirty="0"/>
              <a:t>İnançsızlığın kökleri söküldükçe inancın büyüyebileceği açıktır. Şüphe, yavaş yavaş inançla yer değiştirmelidir. Duamız şöyle olmalıdır: “İmanımızı artır” (Luka 17:5).</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015848"/>
            <a:ext cx="9747681" cy="707886"/>
          </a:xfrm>
          <a:prstGeom prst="rect">
            <a:avLst/>
          </a:prstGeom>
          <a:noFill/>
        </p:spPr>
        <p:txBody>
          <a:bodyPr wrap="square">
            <a:spAutoFit/>
          </a:bodyPr>
          <a:lstStyle/>
          <a:p>
            <a:pPr>
              <a:spcBef>
                <a:spcPts val="600"/>
              </a:spcBef>
            </a:pPr>
            <a:r>
              <a:rPr lang="en" sz="2000" b="1" dirty="0"/>
              <a:t>Kutsal Ruh’un işi, Kutsal Kitap’ı inceleme ve Tanrı ile olan deneyimlerimiz sayesinde, “imanınızın büyüdüğünü” (2. Selanikliler 1:3) görebileceğiz.</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en" sz="4400" b="1" spc="600" dirty="0">
                <a:ln w="9525">
                  <a:noFill/>
                  <a:prstDash val="solid"/>
                </a:ln>
                <a:solidFill>
                  <a:schemeClr val="accent5"/>
                </a:solidFill>
                <a:effectLst>
                  <a:outerShdw blurRad="12700" dist="25400" dir="2700000" algn="tl" rotWithShape="0">
                    <a:srgbClr val="C00000"/>
                  </a:outerShdw>
                </a:effectLst>
              </a:rPr>
              <a:t>İMAN VE DUYGULAR</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1"/>
                </a:solidFill>
                <a:latin typeface="Comic Sans MS" panose="030F0702030302020204" pitchFamily="66" charset="0"/>
              </a:rPr>
              <a:t>“Çünkü iman sayesinde, lütufla kurtuldunuz; bu, kendinizden kaynaklanan bir şey değil, Tanrı’nın armağanıdır</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(Efesliler 2:8)</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0" y="1472207"/>
            <a:ext cx="6646606" cy="400110"/>
          </a:xfrm>
          <a:prstGeom prst="rect">
            <a:avLst/>
          </a:prstGeom>
          <a:noFill/>
        </p:spPr>
        <p:txBody>
          <a:bodyPr wrap="square" rtlCol="0">
            <a:spAutoFit/>
          </a:bodyPr>
          <a:lstStyle/>
          <a:p>
            <a:pPr>
              <a:spcBef>
                <a:spcPts val="600"/>
              </a:spcBef>
            </a:pPr>
            <a:r>
              <a:rPr lang="en" sz="2000" b="1" dirty="0"/>
              <a:t>İman bir duygu mu, yoksa rasyonel bir eylem mi?</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0" y="5220945"/>
            <a:ext cx="664660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Ancak imanın kendisi bir duygu değildir; iman “kesinlik” ve “inanç”tır (İbraniler 11:1). İman, ruh halimize bağlı bir şey değildir. Kendimi zayıf hissettiğimde ya da kurtuluşumun çok uzak olduğunu düşündüğümde, işte o zaman imanımı en çok kullanmam gerekir.</a:t>
            </a:r>
          </a:p>
        </p:txBody>
      </p:sp>
      <p:sp>
        <p:nvSpPr>
          <p:cNvPr id="11" name="CuadroTexto 10">
            <a:extLst>
              <a:ext uri="{FF2B5EF4-FFF2-40B4-BE49-F238E27FC236}">
                <a16:creationId xmlns:a16="http://schemas.microsoft.com/office/drawing/2014/main" id="{E4782332-8D1E-3CF1-C2F0-4B75E470CAA1}"/>
              </a:ext>
            </a:extLst>
          </p:cNvPr>
          <p:cNvSpPr txBox="1"/>
          <p:nvPr/>
        </p:nvSpPr>
        <p:spPr>
          <a:xfrm>
            <a:off x="0" y="4129873"/>
            <a:ext cx="664660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Bu armağana olumlu yanıt verdiğimizde, yani imanımızı uygulamaya başladığımızda, iman içimizde sevinç, huzur, ruhsal rahatlama gibi duygular uyandırır...</a:t>
            </a:r>
          </a:p>
        </p:txBody>
      </p:sp>
      <p:sp>
        <p:nvSpPr>
          <p:cNvPr id="14" name="CuadroTexto 13">
            <a:extLst>
              <a:ext uri="{FF2B5EF4-FFF2-40B4-BE49-F238E27FC236}">
                <a16:creationId xmlns:a16="http://schemas.microsoft.com/office/drawing/2014/main" id="{D365A87F-E8E4-BF12-D258-6F72F8AD91F8}"/>
              </a:ext>
            </a:extLst>
          </p:cNvPr>
          <p:cNvSpPr txBox="1"/>
          <p:nvPr/>
        </p:nvSpPr>
        <p:spPr>
          <a:xfrm>
            <a:off x="0" y="3038800"/>
            <a:ext cx="664660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Ama baştan başlayalım. İmanın kaynağı nedir? İman Tanrı'dan gelir ve O bize bunu bir armağan olarak verir (Rom. 12:3; Ef. 2:8).</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0" y="1947727"/>
            <a:ext cx="664660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Bu sorunun cevabı önemlidir. “Kurtulduğumu HİSSEDİYORUM” demekle “Kurtulduğumu BİLİYORUM” demek aynı şey değildir.</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İNANÇ NEDİR?</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İMANIN TANIMI VE GELİŞİMİ</a:t>
            </a: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41577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dirty="0">
                <a:latin typeface="Comic Sans MS" panose="030F0702030302020204" pitchFamily="66" charset="0"/>
              </a:rPr>
              <a:t>“İman, umduğumuz şeylerin gerçeğini gösterir; göremediğimiz şeylerin kanıtıdır</a:t>
            </a:r>
            <a:r>
              <a:rPr lang="en" b="1" dirty="0">
                <a:latin typeface="Comic Sans MS" panose="030F0702030302020204" pitchFamily="66" charset="0"/>
              </a:rPr>
              <a:t>.” </a:t>
            </a:r>
            <a:r>
              <a:rPr lang="en" sz="1400" b="1" dirty="0">
                <a:latin typeface="Comic Sans MS" panose="030F0702030302020204" pitchFamily="66" charset="0"/>
              </a:rPr>
              <a:t>                 (İbraniler 11:1)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245244"/>
            <a:ext cx="5595484"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832215"/>
                  </a:glow>
                  <a:outerShdw blurRad="38100" dist="38100" dir="2700000" algn="tl">
                    <a:srgbClr val="000000"/>
                  </a:outerShdw>
                </a:effectLst>
              </a:rPr>
              <a:t>İbraniler 11:1, 3 ve 6 bize imanın geniş bir tanımını sunar. İman, Tanrı kavramımızla yakından ilgilidir. Bizi O’na Yaratıcı ve Ödüllendirici olarak inanmaya yönlendirir.</a:t>
            </a: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237080251"/>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092147"/>
            <a:ext cx="763630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Gördüğümüz gibi, hepimizin iman seviyesi aynı değildir. İmanım az ya da çok olsun, sahip olduğum imanı nasıl geliştirebilirim?</a:t>
            </a: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5" y="4668696"/>
            <a:ext cx="568583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Bu bölümün geri kalanında Pavlus, ödülü beklerken cesaretimizi kaybetmememiz için bize örnek ve cesaret kaynağı olan birçok erkek ve kadının imanını ayrıntılı olarak anlatır.</a:t>
            </a: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693</TotalTime>
  <Words>992</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docId:C065FB540EB1A5C37AB51792AA485A62</cp:keywords>
  <cp:lastModifiedBy>Sergio</cp:lastModifiedBy>
  <cp:revision>94</cp:revision>
  <dcterms:created xsi:type="dcterms:W3CDTF">2026-04-05T13:32:58Z</dcterms:created>
  <dcterms:modified xsi:type="dcterms:W3CDTF">2026-04-25T18:02:04Z</dcterms:modified>
</cp:coreProperties>
</file>