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 id="300"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GÜNAH</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Günaha kapılmamak</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Günah işlemekten kaçınmak için ipuçları</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YASA</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 sz="2400" b="1" dirty="0">
              <a:solidFill>
                <a:schemeClr val="accent3">
                  <a:lumMod val="50000"/>
                </a:schemeClr>
              </a:solidFill>
            </a:rPr>
            <a:t>Yasa </a:t>
          </a:r>
          <a:br>
            <a:rPr lang="es-ES" sz="2400" b="1" dirty="0">
              <a:solidFill>
                <a:schemeClr val="accent3">
                  <a:lumMod val="50000"/>
                </a:schemeClr>
              </a:solidFill>
            </a:rPr>
          </a:br>
          <a:r>
            <a:rPr lang="en" sz="2400" b="1" dirty="0">
              <a:solidFill>
                <a:schemeClr val="accent3">
                  <a:lumMod val="50000"/>
                </a:schemeClr>
              </a:solidFill>
            </a:rPr>
            <a:t>ve Günah</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MÜJDE</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MÜJDE </a:t>
          </a:r>
          <a:br>
            <a:rPr lang="es-ES" sz="2400" b="1" dirty="0">
              <a:solidFill>
                <a:schemeClr val="accent6">
                  <a:lumMod val="50000"/>
                </a:schemeClr>
              </a:solidFill>
            </a:rPr>
          </a:br>
          <a:r>
            <a:rPr lang="en" sz="2400" b="1" dirty="0">
              <a:solidFill>
                <a:schemeClr val="accent6">
                  <a:lumMod val="50000"/>
                </a:schemeClr>
              </a:solidFill>
            </a:rPr>
            <a:t>ve Yasa</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Kaya Üzerine İnşa Edilmiş</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000" b="1" dirty="0"/>
            <a:t>Günah işleyebileceğiniz yerlere gitmekten kaçının (Markos 9:45; Eyüp 23:11). Örneğin, gece kulübüne gitmek gibi.</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000" b="1" dirty="0"/>
            <a:t>Sizi günaha sürükleyebilecek şeyleri izlemekten kaçının (Markos 9:47; Eyüp 31:1). Örneğin, müstehcen sahneler içeren filmleri izlemek.</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000" b="1" dirty="0"/>
            <a:t>Sizi günaha sürükleyebilecek şeyleri yapmaktan kaçının </a:t>
          </a:r>
          <a:br>
            <a:rPr lang="es-ES" sz="2000" b="1" dirty="0"/>
          </a:br>
          <a:r>
            <a:rPr lang="en" sz="2000" b="1" dirty="0"/>
            <a:t>(Markos 9:43; Eyüp 23:12). Örneğin, alkol satın almak.</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000" b="1"/>
            <a:t>Kendini her şeye kadir sanma (1 Korintliler 10:12)</a:t>
          </a:r>
          <a:endParaRPr lang="es-ES" sz="200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 sz="2000" b="1"/>
            <a:t>Herkese ne kadar iyi olduğunuzu anlatmayı bırakın, İsa gibi alçakgönüllü olun (Matta 6:2)</a:t>
          </a:r>
          <a:endParaRPr lang="es-ES" sz="200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2000" b="1"/>
            <a:t>Kalbinizden şehveti ortadan kaldırmak için ne gerekiyorsa yapın (Mat. 5:28-29)</a:t>
          </a:r>
          <a:endParaRPr lang="es-ES" sz="200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000" b="1"/>
            <a:t>Başkalarını eleştirmeyi ve yargılamayı bırakın (1 Korintliler 4:5)</a:t>
          </a:r>
          <a:endParaRPr lang="es-ES" sz="200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000" b="1"/>
            <a:t>Düşmanlarınızdan nefret etmeyin, onlar için dua edin (Matta 5:44)</a:t>
          </a:r>
          <a:endParaRPr lang="es-ES" sz="200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000" b="1"/>
            <a:t>Çevrenizdekilerle kızgın olmayı bırakın (Matta 5:22)</a:t>
          </a:r>
          <a:endParaRPr lang="es-ES" sz="200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1800" b="1" dirty="0">
              <a:solidFill>
                <a:schemeClr val="tx1"/>
              </a:solidFill>
            </a:rPr>
            <a:t>Yasa, günahın ne olduğunu tanımlar</a:t>
          </a:r>
          <a:endParaRPr lang="es-ES" sz="1800" dirty="0">
            <a:solidFill>
              <a:schemeClr val="tx1"/>
            </a:solidFill>
          </a:endParaRPr>
        </a:p>
      </dgm:t>
    </dgm:pt>
    <dgm:pt modelId="{1A61DAB2-B36C-4873-A979-8701D6B870E9}" type="parTrans" cxnId="{9DD4AC7F-16EE-4B21-9CD8-7D4718E44685}">
      <dgm:prSet/>
      <dgm:spPr/>
      <dgm:t>
        <a:bodyPr/>
        <a:lstStyle/>
        <a:p>
          <a:endParaRPr lang="es-ES" sz="18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18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1800" b="1">
              <a:solidFill>
                <a:schemeClr val="tx1"/>
              </a:solidFill>
            </a:rPr>
            <a:t>Günah işlediğimizde sonsuz ölüme mahkum oluruz</a:t>
          </a:r>
          <a:endParaRPr lang="es-ES" sz="1800">
            <a:solidFill>
              <a:schemeClr val="tx1"/>
            </a:solidFill>
          </a:endParaRPr>
        </a:p>
      </dgm:t>
    </dgm:pt>
    <dgm:pt modelId="{249FEEB9-8C54-47C3-BB00-5F8C9FE67945}" type="parTrans" cxnId="{1697C5E1-BEF9-4527-8EDE-915FE5CFDD0D}">
      <dgm:prSet/>
      <dgm:spPr/>
      <dgm:t>
        <a:bodyPr/>
        <a:lstStyle/>
        <a:p>
          <a:endParaRPr lang="es-ES" sz="18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18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1800" b="1">
              <a:solidFill>
                <a:schemeClr val="tx1"/>
              </a:solidFill>
            </a:rPr>
            <a:t>Yasa, günahları bağışlayamaz</a:t>
          </a:r>
          <a:endParaRPr lang="es-ES" sz="1800">
            <a:solidFill>
              <a:schemeClr val="tx1"/>
            </a:solidFill>
          </a:endParaRPr>
        </a:p>
      </dgm:t>
    </dgm:pt>
    <dgm:pt modelId="{64F90AB7-0C79-40F6-8338-D836EFA42224}" type="parTrans" cxnId="{248A3D18-14AA-4921-A5C4-23F1BAB5D59D}">
      <dgm:prSet/>
      <dgm:spPr/>
      <dgm:t>
        <a:bodyPr/>
        <a:lstStyle/>
        <a:p>
          <a:endParaRPr lang="es-ES" sz="18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18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1800" b="1" dirty="0">
              <a:effectLst>
                <a:outerShdw blurRad="38100" dist="38100" dir="2700000" algn="tl">
                  <a:srgbClr val="000000"/>
                </a:outerShdw>
              </a:effectLst>
            </a:rPr>
            <a:t>İsa, günahlarımızın bedelini ödemek için sonsuz ölüme katlandı</a:t>
          </a:r>
          <a:endParaRPr lang="es-ES" sz="18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18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18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1800" b="1" dirty="0">
              <a:effectLst>
                <a:outerShdw blurRad="38100" dist="38100" dir="2700000" algn="tl">
                  <a:srgbClr val="000000"/>
                </a:outerShdw>
              </a:effectLst>
            </a:rPr>
            <a:t>İsa'nın kurbanını kabul ettiğimizde, günahlarımız bağışlanır</a:t>
          </a:r>
          <a:endParaRPr lang="es-ES" sz="18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18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18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1800" b="1" dirty="0">
              <a:effectLst>
                <a:outerShdw blurRad="38100" dist="38100" dir="2700000" algn="tl">
                  <a:srgbClr val="000000"/>
                </a:outerShdw>
              </a:effectLst>
            </a:rPr>
            <a:t>Günahlarımız bağışlandıktan sonra, bir daha günah işlememek için Yasaya uyarız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(1. Yuhanna 2:1)</a:t>
          </a:r>
          <a:endParaRPr lang="es-ES" sz="18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1800"/>
        </a:p>
      </dgm:t>
    </dgm:pt>
    <dgm:pt modelId="{0A05C47B-27D3-4655-BCC1-A82319958ACF}" type="sibTrans" cxnId="{72B16264-CE05-4CED-9C32-AF784B9849C9}">
      <dgm:prSet/>
      <dgm:spPr/>
      <dgm:t>
        <a:bodyPr/>
        <a:lstStyle/>
        <a:p>
          <a:endParaRPr lang="es-ES" sz="18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Günaha kapılmamak</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Günah işlemekten kaçınmak için ipuçları</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GÜNAH</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 sz="2400" b="1" kern="1200" dirty="0">
              <a:solidFill>
                <a:schemeClr val="accent3">
                  <a:lumMod val="50000"/>
                </a:schemeClr>
              </a:solidFill>
            </a:rPr>
            <a:t>Yasa </a:t>
          </a:r>
          <a:br>
            <a:rPr lang="es-ES" sz="2400" b="1" kern="1200" dirty="0">
              <a:solidFill>
                <a:schemeClr val="accent3">
                  <a:lumMod val="50000"/>
                </a:schemeClr>
              </a:solidFill>
            </a:rPr>
          </a:br>
          <a:r>
            <a:rPr lang="en" sz="2400" b="1" kern="1200" dirty="0">
              <a:solidFill>
                <a:schemeClr val="accent3">
                  <a:lumMod val="50000"/>
                </a:schemeClr>
              </a:solidFill>
            </a:rPr>
            <a:t>ve Günah</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YASA</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MÜJDE </a:t>
          </a:r>
          <a:br>
            <a:rPr lang="es-ES" sz="2400" b="1" kern="1200" dirty="0">
              <a:solidFill>
                <a:schemeClr val="accent6">
                  <a:lumMod val="50000"/>
                </a:schemeClr>
              </a:solidFill>
            </a:rPr>
          </a:br>
          <a:r>
            <a:rPr lang="en" sz="2400" b="1" kern="1200" dirty="0">
              <a:solidFill>
                <a:schemeClr val="accent6">
                  <a:lumMod val="50000"/>
                </a:schemeClr>
              </a:solidFill>
            </a:rPr>
            <a:t>ve Yasa</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Kaya Üzerine İnşa Edilmiş</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MÜJDE</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Sizi günaha sürükleyebilecek şeyleri yapmaktan kaçının </a:t>
          </a:r>
          <a:br>
            <a:rPr lang="es-ES" sz="2000" b="1" kern="1200" dirty="0"/>
          </a:br>
          <a:r>
            <a:rPr lang="en" sz="2000" b="1" kern="1200" dirty="0"/>
            <a:t>(Markos 9:43; Eyüp 23:12). Örneğin, alkol satın almak.</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Günah işleyebileceğiniz yerlere gitmekten kaçının (Markos 9:45; Eyüp 23:11). Örneğin, gece kulübüne gitmek gibi.</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Sizi günaha sürükleyebilecek şeyleri izlemekten kaçının (Markos 9:47; Eyüp 31:1). Örneğin, müstehcen sahneler içeren filmleri izlemek.</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Kendini her şeye kadir sanma (1 Korintliler 10:12)</a:t>
          </a:r>
          <a:endParaRPr lang="es-ES" sz="2000" kern="120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Herkese ne kadar iyi olduğunuzu anlatmayı bırakın, İsa gibi alçakgönüllü olun (Matta 6:2)</a:t>
          </a:r>
          <a:endParaRPr lang="es-ES" sz="2000" kern="120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Kalbinizden şehveti ortadan kaldırmak için ne gerekiyorsa yapın (Mat. 5:28-29)</a:t>
          </a:r>
          <a:endParaRPr lang="es-ES" sz="2000" kern="120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Başkalarını eleştirmeyi ve yargılamayı bırakın (1 Korintliler 4:5)</a:t>
          </a:r>
          <a:endParaRPr lang="es-ES" sz="2000" kern="120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Düşmanlarınızdan nefret etmeyin, onlar için dua edin (Matta 5:44)</a:t>
          </a:r>
          <a:endParaRPr lang="es-ES" sz="2000" kern="120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Çevrenizdekilerle kızgın olmayı bırakın (Matta 5:22)</a:t>
          </a:r>
          <a:endParaRPr lang="es-ES" sz="2000" kern="120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Yasa, günahın ne olduğunu tanımlar</a:t>
          </a:r>
          <a:endParaRPr lang="es-ES" sz="18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tx1"/>
              </a:solidFill>
            </a:rPr>
            <a:t>Günah işlediğimizde sonsuz ölüme mahkum oluruz</a:t>
          </a:r>
          <a:endParaRPr lang="es-ES" sz="1800" kern="120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tx1"/>
              </a:solidFill>
            </a:rPr>
            <a:t>Yasa, günahları bağışlayamaz</a:t>
          </a:r>
          <a:endParaRPr lang="es-ES" sz="1800" kern="120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İsa, günahlarımızın bedelini ödemek için sonsuz ölüme katlandı</a:t>
          </a:r>
          <a:endParaRPr lang="es-ES" sz="18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İsa'nın kurbanını kabul ettiğimizde, günahlarımız bağışlanır</a:t>
          </a:r>
          <a:endParaRPr lang="es-ES" sz="18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Günahlarımız bağışlandıktan sonra, bir daha günah işlememek için Yasaya uyarız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(1. Yuhanna 2:1)</a:t>
          </a:r>
          <a:endParaRPr lang="es-ES" sz="18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10/05/2026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Kumdaki ev ve kayadaki ev</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10/05/2026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10/05/2026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400" b="1" spc="300" dirty="0">
                <a:ln/>
                <a:solidFill>
                  <a:srgbClr val="DC5252"/>
                </a:solidFill>
                <a:effectLst>
                  <a:outerShdw blurRad="38100" dist="12700" dir="2700000" algn="tl">
                    <a:srgbClr val="000000"/>
                  </a:outerShdw>
                </a:effectLst>
              </a:rPr>
              <a:t>GÜNAH, </a:t>
            </a:r>
            <a:r>
              <a:rPr lang="en" sz="4400" b="1" spc="300">
                <a:ln/>
                <a:solidFill>
                  <a:srgbClr val="0070C0"/>
                </a:solidFill>
                <a:effectLst>
                  <a:outerShdw blurRad="38100" dist="12700" dir="2700000" algn="tl">
                    <a:srgbClr val="000000"/>
                  </a:outerShdw>
                </a:effectLst>
              </a:rPr>
              <a:t>İNCİL </a:t>
            </a:r>
            <a:r>
              <a:rPr lang="en" sz="4400" b="1" spc="300" dirty="0">
                <a:ln/>
                <a:solidFill>
                  <a:srgbClr val="997141"/>
                </a:solidFill>
                <a:effectLst>
                  <a:outerShdw blurRad="38100" dist="12700" dir="2700000" algn="tl">
                    <a:srgbClr val="000000"/>
                  </a:outerShdw>
                </a:effectLst>
              </a:rPr>
              <a:t>VE YASA</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884957"/>
            <a:ext cx="3588482" cy="338554"/>
          </a:xfrm>
          <a:prstGeom prst="rect">
            <a:avLst/>
          </a:prstGeom>
          <a:noFill/>
        </p:spPr>
        <p:txBody>
          <a:bodyPr wrap="none" rtlCol="0">
            <a:spAutoFit/>
          </a:bodyPr>
          <a:lstStyle/>
          <a:p>
            <a:pPr algn="r"/>
            <a:r>
              <a:rPr lang="en" sz="1600" b="1" dirty="0">
                <a:solidFill>
                  <a:srgbClr val="884502"/>
                </a:solidFill>
              </a:rPr>
              <a:t>30 Mayıs 2026 için 9. Ders</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İNCİL VE YASA</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“Çünkü biz, insanın yasanın işlerinden bağımsız olarak imanla aklanacağına inanıyoruz</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(Romalılar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23439"/>
          </a:xfrm>
          <a:prstGeom prst="rect">
            <a:avLst/>
          </a:prstGeom>
          <a:noFill/>
        </p:spPr>
        <p:txBody>
          <a:bodyPr wrap="square" rtlCol="0">
            <a:spAutoFit/>
          </a:bodyPr>
          <a:lstStyle/>
          <a:p>
            <a:pPr>
              <a:spcBef>
                <a:spcPts val="600"/>
              </a:spcBef>
            </a:pPr>
            <a:r>
              <a:rPr lang="en" sz="2000" b="1" dirty="0"/>
              <a:t>Kurtuluşumuz (günahların bağışlanması ve sonsuz yaşam), İsa'nın çarmıhta bizim için yaptığı iş sayesinde elde edilir (Galatyalılar 3:13). Bu da bizi İsa'yı sevmeye zorlar (1. Yuhanna 4:9, 19). Ve biz bu sevgiyi tam da O'nun emirlerine uyarak gösteririz (Yuhanna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3775762350"/>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 sz="2000" b="1" dirty="0"/>
              <a:t>İsa, Yasayı ortadan kaldırmak değil, onu onaylamak niyetindeydi (Matta 5:17). Hem Yasa hem de Müjde, Tanrı’nın karakterinin, yani sevginin bir yansımasıdır.</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Yasa ile Müjde (yani, İsa'nın kanı aracılığıyla kurtuluş) arasındaki ilişkiyi gözden geçirelim:</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KAYA ÜZERİNE İNŞA EDİLMİŞ</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“Bu nedenle, benim bu sözlerimi dinleyen ve uygulayan herkes, evini kaya üzerine inşa eden akıllı adam gibidir</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(Matta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 sz="2000" b="1" dirty="0"/>
              <a:t>Müjdeyi kabul etmek bir süreci gerektirir. İlk adım bilgidir. Birinin bizi kurtarabileceğini bilmeliyiz</a:t>
            </a:r>
            <a:br>
              <a:rPr lang="en" sz="2000" b="1" dirty="0"/>
            </a:br>
            <a:r>
              <a:rPr lang="en" sz="2000" b="1" dirty="0"/>
              <a:t>(Rom.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 sz="2000" b="1" dirty="0"/>
              <a:t>Bilgiye somut eylemler eşlik etmelidir </a:t>
            </a:r>
            <a:br>
              <a:rPr lang="es-ES" sz="2000" b="1" dirty="0"/>
            </a:br>
            <a:r>
              <a:rPr lang="en" sz="2000" b="1" dirty="0"/>
              <a:t>(Matta 7:24-25). Yasa’nın işlerinden bağımsız olarak aklanırız (Romalılar 3:28), ancak bu işlerin kurtuluşumuzun bir sonucu olarak yaşamlarımızda görülmesi gerekir (Matta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7" y="2408283"/>
            <a:ext cx="790823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bilgi tek başına bizi kurtarmaz. İsa, kurtuluş bilgisini alan ancak İncil'in ilkelerini uygulamaya koymayanları, kum üzerine inşa eden bir kişiye benzetti </a:t>
            </a:r>
            <a:r>
              <a:rPr lang="en-US" sz="2000" b="1" dirty="0">
                <a:solidFill>
                  <a:prstClr val="black"/>
                </a:solidFill>
              </a:rPr>
              <a:t>ve “düşüşü büyük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oldu” (Mat.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İsa’yı kabul edip O’nunla yakın bir ilişki içinde yaşarken O’nun emirlerine uyduğumuzda, Kaya üzerine inşa ediyoruz.</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298383" y="1242507"/>
            <a:ext cx="10392355" cy="3785652"/>
          </a:xfrm>
          <a:prstGeom prst="rect">
            <a:avLst/>
          </a:prstGeom>
          <a:noFill/>
        </p:spPr>
        <p:txBody>
          <a:bodyPr wrap="square">
            <a:spAutoFit/>
          </a:bodyPr>
          <a:lstStyle/>
          <a:p>
            <a:pPr>
              <a:spcBef>
                <a:spcPts val="600"/>
              </a:spcBef>
            </a:pPr>
            <a:r>
              <a:rPr lang="en-US" sz="3000" b="1" dirty="0">
                <a:latin typeface="Constantia" panose="02030602050306030303" pitchFamily="18" charset="0"/>
              </a:rPr>
              <a:t>“Yasa insana günahlarını gösterir, ancak bir çare sunmaz. Yasa, itaat edenlere yaşam vaat ederken, günahkârların payının ölüm olduğunu bildirir. Yalnızca Mesih’in müjdesi onu günahın kınamasından veya kirlenmesinden kurtarabilir. Yasa’sını çiğneyen Tanrı’ya karşı tövbe etmeli ve kefaret kurbanı olan Mesih’e iman etmelidir. Böylece “geçmiş günahlarının bağışlanmasını” elde eder ve ilahi doğanın bir parçası olur</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Büyük Mücadele, s.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6D5872-4F7B-45DD-88CB-C05F9AFD811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6662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099973"/>
            <a:ext cx="5915080" cy="4016484"/>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“Senin buyruklarını asla unutmayacağım; çünkü onlar sayesinde bana yaşam verdin. Ben seninim, kurtar beni; çünkü senin buyruklarını aradım</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Mezmurlar</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 </a:t>
            </a:r>
            <a:r>
              <a:rPr kumimoji="0" lang="es-ES" sz="18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19326354"/>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15663"/>
          </a:xfrm>
          <a:prstGeom prst="rect">
            <a:avLst/>
          </a:prstGeom>
          <a:noFill/>
        </p:spPr>
        <p:txBody>
          <a:bodyPr wrap="square" rtlCol="0">
            <a:spAutoFit/>
          </a:bodyPr>
          <a:lstStyle/>
          <a:p>
            <a:pPr>
              <a:spcBef>
                <a:spcPts val="600"/>
              </a:spcBef>
            </a:pPr>
            <a:r>
              <a:rPr lang="en" sz="2000" b="1" dirty="0"/>
              <a:t>Kabul etsek de etmesek de, günah hepimizi etkileyen ve Tanrı ile olan ilişkimizi bozan bir sorundur: “Çünkü herkes günah işledi ve Tanrı’nın yüceliğinden yoksun kaldı” (Rom.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İMAN</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İŞLER</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Doğru anlaşıldığında, Yasa ve Müjde birbiriyle çelişmez; aksine, ikisi de günahla mücadelemizde işbirliği yapar. Her birinin kendi işlevi vardır.</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256144"/>
            <a:ext cx="77417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Günahın Tanrı ile aramızda yarattığı uçurumu nasıl onarabiliriz? Bazıları bu soruna iki olası çözüm önermiştir: ya sadece Yasa (işlerle kurtuluş, Yasanın işlevine dair yanlış bir anlayış); ya da sadece Müjde (imanla kurtuluş, Yasanın kaldırılması).</a:t>
            </a: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GÜNAH</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p16="http://schemas.microsoft.com/office/powerpoint/2015/main" xmlns:adec="http://schemas.microsoft.com/office/drawing/2017/decorative"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AYARTILMAKTAN KAÇININ</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“Her insan, kendi kötü arzusu tarafından sürüklenip baştan çıkarıldığında ayartılır</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(Yakup 1:14 </a:t>
            </a:r>
            <a:r>
              <a:rPr lang="en" sz="105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NIV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034863"/>
            <a:ext cx="8663906" cy="1015663"/>
          </a:xfrm>
          <a:prstGeom prst="rect">
            <a:avLst/>
          </a:prstGeom>
          <a:noFill/>
        </p:spPr>
        <p:txBody>
          <a:bodyPr wrap="square" rtlCol="0">
            <a:spAutoFit/>
          </a:bodyPr>
          <a:lstStyle/>
          <a:p>
            <a:pPr>
              <a:spcBef>
                <a:spcPts val="600"/>
              </a:spcBef>
            </a:pPr>
            <a:r>
              <a:rPr lang="en" sz="2000" b="1" dirty="0"/>
              <a:t>Yakup, ayartılmaya direnen kişiyi “ne mutlu” olarak nitelendirir (Yakup 1:12 </a:t>
            </a:r>
            <a:r>
              <a:rPr lang="en" sz="1600" b="1" dirty="0"/>
              <a:t>NIV</a:t>
            </a:r>
            <a:r>
              <a:rPr lang="en" sz="2000" b="1" dirty="0"/>
              <a:t>). Ancak ayartılmanın Tanrı’dan gelmediğini (Yakup 1:13 </a:t>
            </a:r>
            <a:r>
              <a:rPr lang="en" sz="1600" b="1" dirty="0"/>
              <a:t>NIV</a:t>
            </a:r>
            <a:r>
              <a:rPr lang="en" sz="2000" b="1" dirty="0"/>
              <a:t>), aksine kendi kötü arzularımızdan kaynaklandığını (Yakup 1:14 </a:t>
            </a:r>
            <a:r>
              <a:rPr lang="en" sz="1600" b="1" dirty="0"/>
              <a:t>NIV) </a:t>
            </a:r>
            <a:r>
              <a:rPr lang="en" sz="2000" b="1" dirty="0"/>
              <a:t>açıklar.</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296520"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18880" y="1919363"/>
            <a:ext cx="4806973" cy="3170099"/>
          </a:xfrm>
          <a:prstGeom prst="rect">
            <a:avLst/>
          </a:prstGeom>
          <a:noFill/>
        </p:spPr>
        <p:txBody>
          <a:bodyPr wrap="square">
            <a:spAutoFit/>
          </a:bodyPr>
          <a:lstStyle/>
          <a:p>
            <a:pPr>
              <a:spcBef>
                <a:spcPts val="600"/>
              </a:spcBef>
            </a:pPr>
            <a:r>
              <a:rPr lang="en" sz="2000" b="1" dirty="0"/>
              <a:t>Pavlus, İsa’nın Şeytan olarak tanımladığı bir “ayartıcı”dan (1. Selanikliler 3:5) söz eder (Matta 4:3, 10). O, bizi günaha sürüklemek için zayıflıklarımızı nasıl kullanacağını en iyi bilen kişidir. Mesih ile Şeytan arasındaki evrensel bir savaşın ortasında olduğumuzu ve ayartıcının bizi Mesih’ten uzaklaştırmak için elinden gelen her şeyi yapacağını unutmayalım.</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18467" y="4958299"/>
            <a:ext cx="8683101" cy="1015663"/>
          </a:xfrm>
          <a:prstGeom prst="rect">
            <a:avLst/>
          </a:prstGeom>
          <a:noFill/>
        </p:spPr>
        <p:txBody>
          <a:bodyPr wrap="square">
            <a:spAutoFit/>
          </a:bodyPr>
          <a:lstStyle/>
          <a:p>
            <a:pPr>
              <a:spcBef>
                <a:spcPts val="600"/>
              </a:spcBef>
            </a:pPr>
            <a:r>
              <a:rPr lang="en" sz="2000" b="1" dirty="0"/>
              <a:t>Samson, duygularının kendisini sürüklemesine izin vererek ayartılmaya kapılan bir kişinin açık bir örneğidir; oysa bu duyguların Tanrı'nın iradesine aykırı olduğunu biliyordu (Hakimler 14:1-3;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489593" y="5842800"/>
            <a:ext cx="8663906" cy="707886"/>
          </a:xfrm>
          <a:prstGeom prst="rect">
            <a:avLst/>
          </a:prstGeom>
          <a:noFill/>
        </p:spPr>
        <p:txBody>
          <a:bodyPr wrap="square">
            <a:spAutoFit/>
          </a:bodyPr>
          <a:lstStyle/>
          <a:p>
            <a:pPr>
              <a:spcBef>
                <a:spcPts val="600"/>
              </a:spcBef>
            </a:pPr>
            <a:r>
              <a:rPr lang="en" sz="2000" b="1" dirty="0"/>
              <a:t>Ayartılmaktan nasıl kaçınabiliriz? Tanrı'yı arayarak (Matta 6:33); O'nunla baş başa zaman geçirerek (Markos 14:38); imanın kalkanını kuşanarak (Efesliler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67459"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GÜNAHTAN KAÇINMAK İÇİN İPUÇLARI</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US" b="1" dirty="0">
                <a:solidFill>
                  <a:srgbClr val="D8FFE4"/>
                </a:solidFill>
                <a:effectLst>
                  <a:outerShdw blurRad="38100" dist="38100" dir="2700000" algn="tl">
                    <a:srgbClr val="000000"/>
                  </a:outerShdw>
                </a:effectLst>
                <a:latin typeface="Comic Sans MS" panose="030F0702030302020204" pitchFamily="66" charset="0"/>
              </a:rPr>
              <a:t>“Eğer gözün seni günaha sokarsa, onu çıkar. İki gözünle cehenneme atılmaktansa, tek gözle Tanrı'nın krallığına girmek senin için daha iyidir</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(Markos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198778"/>
            <a:ext cx="7362825" cy="400110"/>
          </a:xfrm>
          <a:prstGeom prst="rect">
            <a:avLst/>
          </a:prstGeom>
          <a:noFill/>
        </p:spPr>
        <p:txBody>
          <a:bodyPr wrap="square" rtlCol="0">
            <a:spAutoFit/>
          </a:bodyPr>
          <a:lstStyle/>
          <a:p>
            <a:pPr>
              <a:spcBef>
                <a:spcPts val="600"/>
              </a:spcBef>
            </a:pPr>
            <a:r>
              <a:rPr lang="en" sz="2000" b="1" dirty="0"/>
              <a:t>İsa bize günahtan kaçınmamız için açık talimatlar bıraktı:</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59095471"/>
              </p:ext>
            </p:extLst>
          </p:nvPr>
        </p:nvGraphicFramePr>
        <p:xfrm>
          <a:off x="199421" y="1708974"/>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en" sz="2000" b="1" dirty="0"/>
              <a:t>Kısacası, günah işlemekten ve günaha kapılmaktan kaçınmak için elinizden gelen her şeyi yapın. Bunun için dua edin.</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641142902"/>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YASA</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p16="http://schemas.microsoft.com/office/powerpoint/2015/main" xmlns:adec="http://schemas.microsoft.com/office/drawing/2017/decorative" xmlns:a16="http://schemas.microsoft.com/office/drawing/2014/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YASA VE GÜNAH</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5">
                    <a:lumMod val="75000"/>
                  </a:schemeClr>
                </a:solidFill>
                <a:latin typeface="Comic Sans MS" panose="030F0702030302020204" pitchFamily="66" charset="0"/>
              </a:rPr>
              <a:t>“Günah işleyen herkes yasayı çiğner; aslında günah, yasasızlıktır</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Yuhanna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spcBef>
                <a:spcPts val="600"/>
              </a:spcBef>
            </a:pPr>
            <a:r>
              <a:rPr lang="en" sz="2000" b="1" dirty="0"/>
              <a:t>Yasanın günahla olan ilişkisi, Yasayı yerine getirerek günahlarını telafi edebileceklerini düşünen bazı kişiler tarafından yanlış yorumlanmıştır (Galatyalılar 5:4). Bu düşünce, başkalarını ise tam tersi bir aşırı uç noktaya, yani Yasanın kaldırıldığına inanmaya yöneltmiştir.</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spcBef>
                <a:spcPts val="600"/>
              </a:spcBef>
            </a:pPr>
            <a:r>
              <a:rPr lang="en" sz="2000" b="1" dirty="0"/>
              <a:t>Yasa bize günahı gösterir (1. Yuhanna 3:4). Yasa olmasaydı günahın ne olduğunu bilemezdik (Romalılar 7:7) ve bu nedenle bir çözüm aramazdık (Galatyalılar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 sz="2000" b="1" dirty="0"/>
              <a:t>Yasa, bir yük olmaktan uzak, günahın korkunç sonuçlarına maruz kalmamızı önleyen koruyucu bir çittir (1. Yuhanna 5:3; Mezmurlar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Sorun, Yasanın kurtuluşla ilgili olduğunu, ya bir araç ya da kurtuluşa ulaşmanın önündeki bir engel olarak düşünmektir. Ancak Yasanın işlevi hiçbir zaman kurtarıcı olmamıştır. Öyleyse işlevi nedir?</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644370" y="2660002"/>
            <a:ext cx="4860758"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İNCİL</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p16="http://schemas.microsoft.com/office/powerpoint/2015/main" xmlns:adec="http://schemas.microsoft.com/office/drawing/2017/decorative" xmlns:a16="http://schemas.microsoft.com/office/drawing/2014/main"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758</TotalTime>
  <Words>1065</Words>
  <Application>Microsoft Office PowerPoint</Application>
  <PresentationFormat>Panorámica</PresentationFormat>
  <Paragraphs>68</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Calibri</vt: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docId:7862C923141F5CAD363652AE6588565B</cp:keywords>
  <cp:lastModifiedBy>Sergio</cp:lastModifiedBy>
  <cp:revision>92</cp:revision>
  <dcterms:created xsi:type="dcterms:W3CDTF">2026-04-14T06:19:54Z</dcterms:created>
  <dcterms:modified xsi:type="dcterms:W3CDTF">2026-05-10T05:14:34Z</dcterms:modified>
</cp:coreProperties>
</file>