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292" r:id="rId4"/>
    <p:sldId id="257" r:id="rId5"/>
    <p:sldId id="299" r:id="rId6"/>
    <p:sldId id="259" r:id="rId7"/>
    <p:sldId id="300" r:id="rId8"/>
    <p:sldId id="261" r:id="rId9"/>
    <p:sldId id="262" r:id="rId10"/>
    <p:sldId id="301" r:id="rId11"/>
    <p:sldId id="264" r:id="rId12"/>
    <p:sldId id="293" r:id="rId13"/>
    <p:sldId id="29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11E5C94-450D-49C5-9BC4-5DECFC26536C}">
          <p14:sldIdLst>
            <p14:sldId id="298"/>
            <p14:sldId id="292"/>
            <p14:sldId id="257"/>
            <p14:sldId id="299"/>
            <p14:sldId id="259"/>
            <p14:sldId id="300"/>
            <p14:sldId id="261"/>
            <p14:sldId id="262"/>
            <p14:sldId id="301"/>
            <p14:sldId id="26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Розвідників відправляють.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uk-UA" sz="2000" b="1" dirty="0"/>
            <a:t>Публічно (12 розвідників)</a:t>
          </a:r>
          <a:endParaRPr lang="es-ES" sz="2000" b="1" dirty="0"/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uk-UA" sz="2000" b="1" dirty="0"/>
            <a:t>Таємно (2 </a:t>
          </a:r>
          <a:r>
            <a:rPr lang="uk-UA" sz="2000" b="1" dirty="0" err="1"/>
            <a:t>розвідникии</a:t>
          </a:r>
          <a:r>
            <a:rPr lang="uk-UA" sz="2000" b="1" dirty="0"/>
            <a:t>)</a:t>
          </a:r>
          <a:endParaRPr lang="es-ES" sz="2000" b="1" dirty="0"/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Виступ розвідників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uk-UA" sz="2000" b="1" dirty="0"/>
            <a:t>40 днів перевірки</a:t>
          </a:r>
          <a:endParaRPr lang="es-ES" sz="2000" b="1" dirty="0"/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uk-UA" sz="2000" b="1" dirty="0"/>
            <a:t>3 дні в переховуванні</a:t>
          </a:r>
          <a:endParaRPr lang="es-ES" sz="2000" b="1" dirty="0"/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Звіт розвідників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C7D69AB-B889-4073-8900-C89D52DC0D81}">
      <dgm:prSet phldrT="[Texto]" custT="1"/>
      <dgm:spPr/>
      <dgm:t>
        <a:bodyPr/>
        <a:lstStyle/>
        <a:p>
          <a:r>
            <a:rPr lang="uk-UA" sz="2000" b="1" dirty="0"/>
            <a:t>Вони відлякують людей</a:t>
          </a:r>
          <a:endParaRPr lang="es-ES" sz="2000" b="1" dirty="0"/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88C0E5A-9B46-4FF9-8EAF-EA262F0FA456}">
      <dgm:prSet phldrT="[Texto]" custT="1"/>
      <dgm:spPr/>
      <dgm:t>
        <a:bodyPr lIns="0" rIns="0"/>
        <a:lstStyle/>
        <a:p>
          <a:r>
            <a:rPr lang="uk-UA" sz="2000" b="1" dirty="0"/>
            <a:t>Вони підбадьорюють Ісуса</a:t>
          </a:r>
          <a:endParaRPr lang="es-ES" sz="2000" b="1" dirty="0"/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 та Пасха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800" b="1" dirty="0"/>
            <a:t>Вони </a:t>
          </a:r>
          <a:r>
            <a:rPr lang="ru-RU" sz="1800" b="1" dirty="0" err="1"/>
            <a:t>мали</a:t>
          </a:r>
          <a:r>
            <a:rPr lang="ru-RU" sz="1800" b="1" dirty="0"/>
            <a:t> </a:t>
          </a:r>
          <a:r>
            <a:rPr lang="ru-RU" sz="1800" b="1" dirty="0" err="1"/>
            <a:t>помазати</a:t>
          </a:r>
          <a:r>
            <a:rPr lang="ru-RU" sz="1800" b="1" dirty="0"/>
            <a:t> </a:t>
          </a:r>
          <a:r>
            <a:rPr lang="ru-RU" sz="1800" b="1" dirty="0" err="1"/>
            <a:t>кров’ю</a:t>
          </a:r>
          <a:r>
            <a:rPr lang="ru-RU" sz="1800" b="1" dirty="0"/>
            <a:t>  </a:t>
          </a:r>
          <a:r>
            <a:rPr lang="ru-RU" sz="1800" b="1" dirty="0" err="1"/>
            <a:t>одвірок</a:t>
          </a:r>
          <a:r>
            <a:rPr lang="ru-RU" sz="1800" b="1" dirty="0"/>
            <a:t>.</a:t>
          </a:r>
          <a:endParaRPr lang="uk-UA" sz="1800" b="1" dirty="0"/>
        </a:p>
        <a:p>
          <a:r>
            <a:rPr lang="uk-UA" sz="1800" b="1" dirty="0"/>
            <a:t>(</a:t>
          </a:r>
          <a:r>
            <a:rPr lang="uk-UA" sz="1800" b="1" dirty="0" err="1"/>
            <a:t>Вих</a:t>
          </a:r>
          <a:r>
            <a:rPr lang="uk-UA" sz="1800" b="1" dirty="0"/>
            <a:t>. 12:7)</a:t>
          </a:r>
          <a:endParaRPr lang="es-ES" sz="1800" b="1" dirty="0"/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хтось</a:t>
          </a:r>
          <a:r>
            <a:rPr lang="ru-RU" sz="1800" b="1" dirty="0"/>
            <a:t> </a:t>
          </a:r>
          <a:r>
            <a:rPr lang="ru-RU" sz="1800" b="1" dirty="0" err="1"/>
            <a:t>виходив</a:t>
          </a:r>
          <a:r>
            <a:rPr lang="ru-RU" sz="1800" b="1" dirty="0"/>
            <a:t> з дому, то помирав (</a:t>
          </a:r>
          <a:r>
            <a:rPr lang="ru-RU" sz="1800" b="1" dirty="0" err="1"/>
            <a:t>Вих</a:t>
          </a:r>
          <a:r>
            <a:rPr lang="ru-RU" sz="1800" b="1" dirty="0"/>
            <a:t>. 12:13)</a:t>
          </a:r>
          <a:endParaRPr lang="es-ES" sz="1800" b="1" dirty="0"/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Рахав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Єрихоні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1800" b="1" dirty="0" err="1"/>
            <a:t>Їй</a:t>
          </a:r>
          <a:r>
            <a:rPr lang="ru-RU" sz="1800" b="1" dirty="0"/>
            <a:t> </a:t>
          </a:r>
          <a:r>
            <a:rPr lang="ru-RU" sz="1800" b="1" dirty="0" err="1"/>
            <a:t>довелося</a:t>
          </a:r>
          <a:r>
            <a:rPr lang="ru-RU" sz="1800" b="1" dirty="0"/>
            <a:t> </a:t>
          </a:r>
          <a:r>
            <a:rPr lang="ru-RU" sz="1800" b="1" dirty="0" err="1"/>
            <a:t>повісити</a:t>
          </a:r>
          <a:r>
            <a:rPr lang="ru-RU" sz="1800" b="1" dirty="0"/>
            <a:t> </a:t>
          </a:r>
          <a:r>
            <a:rPr lang="ru-RU" sz="1800" b="1" dirty="0" err="1"/>
            <a:t>червоний</a:t>
          </a:r>
          <a:r>
            <a:rPr lang="ru-RU" sz="1800" b="1" dirty="0"/>
            <a:t> шнур у </a:t>
          </a:r>
          <a:r>
            <a:rPr lang="ru-RU" sz="1800" b="1" dirty="0" err="1"/>
            <a:t>вікно</a:t>
          </a:r>
          <a:r>
            <a:rPr lang="ru-RU" sz="1800" b="1" dirty="0"/>
            <a:t> (</a:t>
          </a:r>
          <a:r>
            <a:rPr lang="ru-RU" sz="1800" b="1" dirty="0" err="1"/>
            <a:t>Ісус</a:t>
          </a:r>
          <a:r>
            <a:rPr lang="ru-RU" sz="1800" b="1" dirty="0"/>
            <a:t> Навин 2:18)</a:t>
          </a:r>
          <a:endParaRPr lang="es-ES" sz="1800" b="1" dirty="0"/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хтось</a:t>
          </a:r>
          <a:r>
            <a:rPr lang="ru-RU" sz="1800" b="1" dirty="0"/>
            <a:t> </a:t>
          </a:r>
          <a:r>
            <a:rPr lang="ru-RU" sz="1800" b="1" dirty="0" err="1"/>
            <a:t>виходив</a:t>
          </a:r>
          <a:r>
            <a:rPr lang="ru-RU" sz="1800" b="1" dirty="0"/>
            <a:t> з дому, то помирав (</a:t>
          </a:r>
          <a:r>
            <a:rPr lang="ru-RU" sz="1800" b="1" dirty="0" err="1"/>
            <a:t>Іс</a:t>
          </a:r>
          <a:r>
            <a:rPr lang="ru-RU" sz="1800" b="1" dirty="0"/>
            <a:t>. Нав. 2:19</a:t>
          </a:r>
          <a:r>
            <a:rPr lang="es-ES" sz="1800" b="1" dirty="0"/>
            <a:t>)</a:t>
          </a:r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26870" custScaleY="185889" custLinFactNeighborX="-2432" custLinFactNeighborY="-6645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28923" custScaleY="154600" custLinFactNeighborX="-4482" custLinFactNeighborY="-5068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19474" custScaleY="192885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25698" custScaleY="145965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Звіт розвідників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Вони відлякують людей</a:t>
          </a:r>
          <a:endParaRPr lang="es-ES" sz="2000" b="1" kern="1200" dirty="0"/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Вони підбадьорюють Ісуса</a:t>
          </a:r>
          <a:endParaRPr lang="es-ES" sz="2000" b="1" kern="1200" dirty="0"/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Виступ розвідників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40 днів перевірки</a:t>
          </a:r>
          <a:endParaRPr lang="es-ES" sz="2000" b="1" kern="1200" dirty="0"/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3 дні в переховуванні</a:t>
          </a:r>
          <a:endParaRPr lang="es-ES" sz="2000" b="1" kern="1200" dirty="0"/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Розвідників відправляють.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Публічно (12 розвідників)</a:t>
          </a:r>
          <a:endParaRPr lang="es-ES" sz="2000" b="1" kern="1200" dirty="0"/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Таємно (2 </a:t>
          </a:r>
          <a:r>
            <a:rPr lang="uk-UA" sz="2000" b="1" kern="1200" dirty="0" err="1"/>
            <a:t>розвідникии</a:t>
          </a:r>
          <a:r>
            <a:rPr lang="uk-UA" sz="2000" b="1" kern="1200" dirty="0"/>
            <a:t>)</a:t>
          </a:r>
          <a:endParaRPr lang="es-ES" sz="2000" b="1" kern="1200" dirty="0"/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1262" y="94449"/>
          <a:ext cx="1695659" cy="84782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Ізраїль та Пасха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94" y="119281"/>
        <a:ext cx="1645995" cy="798165"/>
      </dsp:txXfrm>
    </dsp:sp>
    <dsp:sp modelId="{6FD29593-0F47-498E-A227-7857A06540C7}">
      <dsp:nvSpPr>
        <dsp:cNvPr id="0" name=""/>
        <dsp:cNvSpPr/>
      </dsp:nvSpPr>
      <dsp:spPr>
        <a:xfrm>
          <a:off x="170828" y="942279"/>
          <a:ext cx="136575" cy="943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3630"/>
              </a:lnTo>
              <a:lnTo>
                <a:pt x="136575" y="943630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307403" y="1097898"/>
          <a:ext cx="1721026" cy="157602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Вони </a:t>
          </a:r>
          <a:r>
            <a:rPr lang="ru-RU" sz="1800" b="1" kern="1200" dirty="0" err="1"/>
            <a:t>мали</a:t>
          </a:r>
          <a:r>
            <a:rPr lang="ru-RU" sz="1800" b="1" kern="1200" dirty="0"/>
            <a:t> </a:t>
          </a:r>
          <a:r>
            <a:rPr lang="ru-RU" sz="1800" b="1" kern="1200" dirty="0" err="1"/>
            <a:t>помазати</a:t>
          </a:r>
          <a:r>
            <a:rPr lang="ru-RU" sz="1800" b="1" kern="1200" dirty="0"/>
            <a:t> </a:t>
          </a:r>
          <a:r>
            <a:rPr lang="ru-RU" sz="1800" b="1" kern="1200" dirty="0" err="1"/>
            <a:t>кров’ю</a:t>
          </a:r>
          <a:r>
            <a:rPr lang="ru-RU" sz="1800" b="1" kern="1200" dirty="0"/>
            <a:t>  </a:t>
          </a:r>
          <a:r>
            <a:rPr lang="ru-RU" sz="1800" b="1" kern="1200" dirty="0" err="1"/>
            <a:t>одвірок</a:t>
          </a:r>
          <a:r>
            <a:rPr lang="ru-RU" sz="1800" b="1" kern="1200" dirty="0"/>
            <a:t>.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(</a:t>
          </a:r>
          <a:r>
            <a:rPr lang="uk-UA" sz="1800" b="1" kern="1200" dirty="0" err="1"/>
            <a:t>Вих</a:t>
          </a:r>
          <a:r>
            <a:rPr lang="uk-UA" sz="1800" b="1" kern="1200" dirty="0"/>
            <a:t>. 12:7)</a:t>
          </a:r>
          <a:endParaRPr lang="es-ES" sz="1800" b="1" kern="1200" dirty="0"/>
        </a:p>
      </dsp:txBody>
      <dsp:txXfrm>
        <a:off x="353563" y="1144058"/>
        <a:ext cx="1628706" cy="1483702"/>
      </dsp:txXfrm>
    </dsp:sp>
    <dsp:sp modelId="{C6514BCD-E44B-42D1-B0D0-329310F0950A}">
      <dsp:nvSpPr>
        <dsp:cNvPr id="0" name=""/>
        <dsp:cNvSpPr/>
      </dsp:nvSpPr>
      <dsp:spPr>
        <a:xfrm>
          <a:off x="170828" y="942279"/>
          <a:ext cx="108766" cy="2612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341"/>
              </a:lnTo>
              <a:lnTo>
                <a:pt x="108766" y="261234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279594" y="2899248"/>
          <a:ext cx="1748875" cy="131074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хтось</a:t>
          </a:r>
          <a:r>
            <a:rPr lang="ru-RU" sz="1800" b="1" kern="1200" dirty="0"/>
            <a:t> </a:t>
          </a:r>
          <a:r>
            <a:rPr lang="ru-RU" sz="1800" b="1" kern="1200" dirty="0" err="1"/>
            <a:t>виходив</a:t>
          </a:r>
          <a:r>
            <a:rPr lang="ru-RU" sz="1800" b="1" kern="1200" dirty="0"/>
            <a:t> з дому, то помирав (</a:t>
          </a:r>
          <a:r>
            <a:rPr lang="ru-RU" sz="1800" b="1" kern="1200" dirty="0" err="1"/>
            <a:t>Вих</a:t>
          </a:r>
          <a:r>
            <a:rPr lang="ru-RU" sz="1800" b="1" kern="1200" dirty="0"/>
            <a:t>. 12:13)</a:t>
          </a:r>
          <a:endParaRPr lang="es-ES" sz="1800" b="1" kern="1200" dirty="0"/>
        </a:p>
      </dsp:txBody>
      <dsp:txXfrm>
        <a:off x="317984" y="2937638"/>
        <a:ext cx="1672095" cy="1233964"/>
      </dsp:txXfrm>
    </dsp:sp>
    <dsp:sp modelId="{DB3278D5-FA06-43AA-B519-12815FAE331E}">
      <dsp:nvSpPr>
        <dsp:cNvPr id="0" name=""/>
        <dsp:cNvSpPr/>
      </dsp:nvSpPr>
      <dsp:spPr>
        <a:xfrm>
          <a:off x="2174052" y="94449"/>
          <a:ext cx="1695659" cy="84782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Рахав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Єрихоні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8884" y="119281"/>
        <a:ext cx="1645995" cy="798165"/>
      </dsp:txXfrm>
    </dsp:sp>
    <dsp:sp modelId="{045898C0-555C-4C36-867E-8DAF3D795777}">
      <dsp:nvSpPr>
        <dsp:cNvPr id="0" name=""/>
        <dsp:cNvSpPr/>
      </dsp:nvSpPr>
      <dsp:spPr>
        <a:xfrm>
          <a:off x="2343618" y="942279"/>
          <a:ext cx="169565" cy="1029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625"/>
              </a:lnTo>
              <a:lnTo>
                <a:pt x="169565" y="1029625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513184" y="1154236"/>
          <a:ext cx="1620697" cy="163533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Їй</a:t>
          </a:r>
          <a:r>
            <a:rPr lang="ru-RU" sz="1800" b="1" kern="1200" dirty="0"/>
            <a:t> </a:t>
          </a:r>
          <a:r>
            <a:rPr lang="ru-RU" sz="1800" b="1" kern="1200" dirty="0" err="1"/>
            <a:t>довелося</a:t>
          </a:r>
          <a:r>
            <a:rPr lang="ru-RU" sz="1800" b="1" kern="1200" dirty="0"/>
            <a:t> </a:t>
          </a:r>
          <a:r>
            <a:rPr lang="ru-RU" sz="1800" b="1" kern="1200" dirty="0" err="1"/>
            <a:t>повісити</a:t>
          </a:r>
          <a:r>
            <a:rPr lang="ru-RU" sz="1800" b="1" kern="1200" dirty="0"/>
            <a:t> </a:t>
          </a:r>
          <a:r>
            <a:rPr lang="ru-RU" sz="1800" b="1" kern="1200" dirty="0" err="1"/>
            <a:t>червоний</a:t>
          </a:r>
          <a:r>
            <a:rPr lang="ru-RU" sz="1800" b="1" kern="1200" dirty="0"/>
            <a:t> шнур у </a:t>
          </a:r>
          <a:r>
            <a:rPr lang="ru-RU" sz="1800" b="1" kern="1200" dirty="0" err="1"/>
            <a:t>вікно</a:t>
          </a:r>
          <a:r>
            <a:rPr lang="ru-RU" sz="1800" b="1" kern="1200" dirty="0"/>
            <a:t> (</a:t>
          </a:r>
          <a:r>
            <a:rPr lang="ru-RU" sz="1800" b="1" kern="1200" dirty="0" err="1"/>
            <a:t>Ісус</a:t>
          </a:r>
          <a:r>
            <a:rPr lang="ru-RU" sz="1800" b="1" kern="1200" dirty="0"/>
            <a:t> Навин 2:18)</a:t>
          </a:r>
          <a:endParaRPr lang="es-ES" sz="1800" b="1" kern="1200" dirty="0"/>
        </a:p>
      </dsp:txBody>
      <dsp:txXfrm>
        <a:off x="2560653" y="1201705"/>
        <a:ext cx="1525759" cy="1540398"/>
      </dsp:txXfrm>
    </dsp:sp>
    <dsp:sp modelId="{BD5A8F5A-C612-4609-8613-BEF1DD385892}">
      <dsp:nvSpPr>
        <dsp:cNvPr id="0" name=""/>
        <dsp:cNvSpPr/>
      </dsp:nvSpPr>
      <dsp:spPr>
        <a:xfrm>
          <a:off x="2343618" y="942279"/>
          <a:ext cx="169565" cy="2605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5376"/>
              </a:lnTo>
              <a:lnTo>
                <a:pt x="169565" y="260537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513184" y="2928888"/>
          <a:ext cx="1705127" cy="12375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хтось</a:t>
          </a:r>
          <a:r>
            <a:rPr lang="ru-RU" sz="1800" b="1" kern="1200" dirty="0"/>
            <a:t> </a:t>
          </a:r>
          <a:r>
            <a:rPr lang="ru-RU" sz="1800" b="1" kern="1200" dirty="0" err="1"/>
            <a:t>виходив</a:t>
          </a:r>
          <a:r>
            <a:rPr lang="ru-RU" sz="1800" b="1" kern="1200" dirty="0"/>
            <a:t> з дому, то помирав (</a:t>
          </a:r>
          <a:r>
            <a:rPr lang="ru-RU" sz="1800" b="1" kern="1200" dirty="0" err="1"/>
            <a:t>Іс</a:t>
          </a:r>
          <a:r>
            <a:rPr lang="ru-RU" sz="1800" b="1" kern="1200" dirty="0"/>
            <a:t>. Нав. 2:19</a:t>
          </a:r>
          <a:r>
            <a:rPr lang="es-ES" sz="1800" b="1" kern="1200" dirty="0"/>
            <a:t>)</a:t>
          </a:r>
        </a:p>
      </dsp:txBody>
      <dsp:txXfrm>
        <a:off x="2549430" y="2965134"/>
        <a:ext cx="1632635" cy="1165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077B5-CA49-9C91-AC0C-109443D0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D89F23-F0AA-139F-5EA6-88019343A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colorido, tabla, decorado, pintura&#10;&#10;El contenido generado por IA puede ser incorrecto.">
            <a:extLst>
              <a:ext uri="{FF2B5EF4-FFF2-40B4-BE49-F238E27FC236}">
                <a16:creationId xmlns:a16="http://schemas.microsoft.com/office/drawing/2014/main" id="{2FF1A6C1-D613-A39D-0446-FFA489BD2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214" y="131328"/>
            <a:ext cx="4786741" cy="6595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 descr="Imagen que contiene persona, caballo, hombre, vestido&#10;&#10;El contenido generado por IA puede ser incorrecto.">
            <a:extLst>
              <a:ext uri="{FF2B5EF4-FFF2-40B4-BE49-F238E27FC236}">
                <a16:creationId xmlns:a16="http://schemas.microsoft.com/office/drawing/2014/main" id="{26B0822C-E89D-B3EE-493D-B05418332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486" y="131339"/>
            <a:ext cx="6938300" cy="6595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2015C-CE97-5057-5C86-EAA8CCF3F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523705"/>
            <a:ext cx="5625863" cy="2089317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063E1E-D16B-A336-30F8-8A1C46D7E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495130"/>
            <a:ext cx="4848225" cy="59944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49196-76F8-3064-A5AC-AF1319A20A3B}"/>
              </a:ext>
            </a:extLst>
          </p:cNvPr>
          <p:cNvSpPr txBox="1">
            <a:spLocks/>
          </p:cNvSpPr>
          <p:nvPr/>
        </p:nvSpPr>
        <p:spPr>
          <a:xfrm>
            <a:off x="6095999" y="4701588"/>
            <a:ext cx="562586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/>
                <a:solidFill>
                  <a:srgbClr val="FF0000"/>
                </a:solidFill>
              </a:rPr>
              <a:t>ДИВОВИЖНА БЛАГОДАТЬ</a:t>
            </a:r>
            <a:endParaRPr lang="es-ES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FBCCA-C687-D0ED-A5C6-1E0BEDC1433C}"/>
              </a:ext>
            </a:extLst>
          </p:cNvPr>
          <p:cNvSpPr txBox="1"/>
          <p:nvPr/>
        </p:nvSpPr>
        <p:spPr>
          <a:xfrm>
            <a:off x="196531" y="6343787"/>
            <a:ext cx="4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Уроу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жовтня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746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254207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ОБМАНЛИВІ ПОСЛИ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«І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прийшли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вони до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Навина до табору в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Гілгалі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, та й сказали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йому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та людям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: Ми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прийшли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дуже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далекого краю;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тож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складіть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із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нами 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умову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» (</a:t>
            </a:r>
            <a:r>
              <a:rPr lang="ru-RU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Ісус</a:t>
            </a:r>
            <a:r>
              <a:rPr lang="ru-RU" b="1" dirty="0">
                <a:solidFill>
                  <a:srgbClr val="5B7966"/>
                </a:solidFill>
                <a:latin typeface="Comic Sans MS" panose="030F0702030302020204" pitchFamily="66" charset="0"/>
              </a:rPr>
              <a:t> Навин 9:6)</a:t>
            </a:r>
            <a:endParaRPr lang="es-ES" sz="1400" b="1" dirty="0">
              <a:solidFill>
                <a:srgbClr val="5B796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6" y="1368628"/>
            <a:ext cx="1202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Зверніть увагу на подібності та відмінності між </a:t>
            </a:r>
            <a:r>
              <a:rPr lang="uk-UA" sz="2000" b="1" dirty="0" err="1"/>
              <a:t>Рахав</a:t>
            </a:r>
            <a:r>
              <a:rPr lang="uk-UA" sz="2000" b="1" dirty="0"/>
              <a:t> та </a:t>
            </a:r>
            <a:r>
              <a:rPr lang="uk-UA" sz="2000" b="1" dirty="0" err="1"/>
              <a:t>ґів'онітянами</a:t>
            </a:r>
            <a:r>
              <a:rPr lang="uk-UA" sz="2000" b="1" dirty="0"/>
              <a:t> 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2952750" y="4031873"/>
            <a:ext cx="9239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Рахав спонтанно збрехала, щоб звільнити шпигунів, проте гівеоняни</a:t>
            </a:r>
            <a:r>
              <a:rPr lang="uk-UA" sz="2000" b="1" dirty="0"/>
              <a:t>навмисно брехали, використовуючи хитрість, щоб обманювати (див. Буття 3:1а). З іншого боку, ізраїльські лідери зазнали невдачі, не порадившись з Богом (Ісус Навин 9:14).</a:t>
            </a:r>
            <a:endParaRPr lang="es-ES" sz="2000" b="1" dirty="0"/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86" y="3494706"/>
            <a:ext cx="2678856" cy="3189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2952750" y="5561983"/>
            <a:ext cx="4376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Це</a:t>
            </a:r>
            <a:r>
              <a:rPr lang="ru-RU" sz="2000" b="1" dirty="0"/>
              <a:t> поставило </a:t>
            </a:r>
            <a:r>
              <a:rPr lang="ru-RU" sz="2000" b="1" dirty="0" err="1"/>
              <a:t>їх</a:t>
            </a:r>
            <a:r>
              <a:rPr lang="ru-RU" sz="2000" b="1" dirty="0"/>
              <a:t> перед </a:t>
            </a:r>
            <a:r>
              <a:rPr lang="ru-RU" sz="2000" b="1" dirty="0" err="1"/>
              <a:t>дилемою</a:t>
            </a:r>
            <a:r>
              <a:rPr lang="ru-RU" sz="2000" b="1" dirty="0"/>
              <a:t>: </a:t>
            </a:r>
            <a:r>
              <a:rPr lang="ru-RU" sz="2000" b="1" dirty="0" err="1"/>
              <a:t>знищити</a:t>
            </a:r>
            <a:r>
              <a:rPr lang="ru-RU" sz="2000" b="1" dirty="0"/>
              <a:t> </a:t>
            </a:r>
            <a:r>
              <a:rPr lang="ru-RU" sz="2000" b="1" dirty="0" err="1"/>
              <a:t>ґів’онітян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поважати</a:t>
            </a:r>
            <a:r>
              <a:rPr lang="ru-RU" sz="2000" b="1" dirty="0"/>
              <a:t> клятву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9:18).</a:t>
            </a:r>
            <a:endParaRPr lang="es-ES" sz="20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967815"/>
              </p:ext>
            </p:extLst>
          </p:nvPr>
        </p:nvGraphicFramePr>
        <p:xfrm>
          <a:off x="800099" y="1801966"/>
          <a:ext cx="10591799" cy="21945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3225685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3887671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3478443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Елементи віри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Рахав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Ґівеонці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1"/>
                          </a:solidFill>
                          <a:effectLst/>
                        </a:rPr>
                        <a:t>Основа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Почули (2:10)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Почули (9:3)</a:t>
                      </a:r>
                      <a:endParaRPr lang="es-E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1"/>
                          </a:solidFill>
                          <a:effectLst/>
                        </a:rPr>
                        <a:t>Метод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Брехня (2:4-5)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Брехня (9:4)</a:t>
                      </a:r>
                      <a:endParaRPr lang="es-E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1"/>
                          </a:solidFill>
                          <a:effectLst/>
                        </a:rPr>
                        <a:t>Ціль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Самозбереження (2:13)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Самозбереження</a:t>
                      </a:r>
                      <a:r>
                        <a:rPr lang="es-ES" b="1" dirty="0"/>
                        <a:t> (9:24)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1"/>
                          </a:solidFill>
                          <a:effectLst/>
                        </a:rPr>
                        <a:t>Негайний результат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Визволення (6:23)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/>
                        <a:t>Визволення</a:t>
                      </a:r>
                      <a:r>
                        <a:rPr lang="es-ES" b="1" dirty="0"/>
                        <a:t> (9:26)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1"/>
                          </a:solidFill>
                          <a:effectLst/>
                        </a:rPr>
                        <a:t>Довгостроковий результат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Повне громадянство (6:25)</a:t>
                      </a:r>
                      <a:endParaRPr lang="es-E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Рабство (9:27)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66675" y="1216704"/>
            <a:ext cx="6265656" cy="5392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БЛАГОСЛОВЕННЯ І ПРОКЛЯТТЯ</a:t>
            </a:r>
            <a:endParaRPr lang="es-ES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6">
                    <a:lumMod val="75000"/>
                  </a:schemeClr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433387" y="590847"/>
            <a:ext cx="1132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прокляті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! І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будуть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раби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дроворуби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водоноси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для дому Бога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мого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 (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Навина 9:23)</a:t>
            </a:r>
            <a:endParaRPr lang="es-ES" sz="1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66675" y="1200704"/>
            <a:ext cx="6265656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Збереження життя </a:t>
            </a:r>
            <a:r>
              <a:rPr lang="uk-UA" sz="2000" b="1" dirty="0" err="1"/>
              <a:t>ґівеонітян</a:t>
            </a:r>
            <a:r>
              <a:rPr lang="uk-UA" sz="2000" b="1" dirty="0"/>
              <a:t> означало непокору прямому наказу Бога (Повторення Закону 7:1-2). Порушення клятви, подібної до тієї, яку їм дали, також вважалося гріхом (Іс. </a:t>
            </a:r>
            <a:r>
              <a:rPr lang="uk-UA" sz="2000" b="1" dirty="0" err="1"/>
              <a:t>Нав</a:t>
            </a:r>
            <a:r>
              <a:rPr lang="uk-UA" sz="2000" b="1" dirty="0"/>
              <a:t>. 9:19; </a:t>
            </a:r>
            <a:r>
              <a:rPr lang="uk-UA" sz="2000" b="1" dirty="0" err="1"/>
              <a:t>Пс</a:t>
            </a:r>
            <a:r>
              <a:rPr lang="uk-UA" sz="2000" b="1" dirty="0"/>
              <a:t>. 15:4б). Як було вирішено цю дилему?</a:t>
            </a:r>
            <a:endParaRPr lang="es-ES" sz="2000" b="1" dirty="0">
              <a:effectLst/>
            </a:endParaRP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3820467"/>
            <a:ext cx="5724526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nieve, vistiendo, parado&#10;&#10;El contenido generado por IA puede ser incorrecto.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126" y="1076391"/>
            <a:ext cx="6265656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66675" y="4686422"/>
            <a:ext cx="6265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Крім</a:t>
            </a:r>
            <a:r>
              <a:rPr lang="ru-RU" sz="2000" b="1" dirty="0"/>
              <a:t> того, те, </a:t>
            </a:r>
            <a:r>
              <a:rPr lang="ru-RU" sz="2000" b="1" dirty="0" err="1"/>
              <a:t>що</a:t>
            </a:r>
            <a:r>
              <a:rPr lang="ru-RU" sz="2000" b="1" dirty="0"/>
              <a:t> вони </a:t>
            </a:r>
            <a:r>
              <a:rPr lang="ru-RU" sz="2000" b="1" dirty="0" err="1"/>
              <a:t>були</a:t>
            </a:r>
            <a:r>
              <a:rPr lang="ru-RU" sz="2000" b="1" dirty="0"/>
              <a:t> водоносами та дроворубами для </a:t>
            </a:r>
            <a:r>
              <a:rPr lang="ru-RU" sz="2000" b="1" dirty="0" err="1"/>
              <a:t>Божого</a:t>
            </a:r>
            <a:r>
              <a:rPr lang="ru-RU" sz="2000" b="1" dirty="0"/>
              <a:t> дому, давало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постійний</a:t>
            </a:r>
            <a:r>
              <a:rPr lang="ru-RU" sz="2000" b="1" dirty="0"/>
              <a:t> контакт з Богом. </a:t>
            </a:r>
            <a:r>
              <a:rPr lang="ru-RU" sz="2000" b="1" dirty="0" err="1"/>
              <a:t>Божою</a:t>
            </a:r>
            <a:r>
              <a:rPr lang="ru-RU" sz="2000" b="1" dirty="0"/>
              <a:t> </a:t>
            </a:r>
            <a:r>
              <a:rPr lang="ru-RU" sz="2000" b="1" dirty="0" err="1"/>
              <a:t>благодаттю</a:t>
            </a:r>
            <a:r>
              <a:rPr lang="ru-RU" sz="2000" b="1" dirty="0"/>
              <a:t> </a:t>
            </a:r>
            <a:r>
              <a:rPr lang="ru-RU" sz="2000" b="1" dirty="0" err="1"/>
              <a:t>прокляття</a:t>
            </a:r>
            <a:r>
              <a:rPr lang="ru-RU" sz="2000" b="1" dirty="0"/>
              <a:t> стало </a:t>
            </a:r>
            <a:r>
              <a:rPr lang="ru-RU" sz="2000" b="1" dirty="0" err="1"/>
              <a:t>благословенням</a:t>
            </a:r>
            <a:r>
              <a:rPr lang="ru-RU" sz="2000" b="1" dirty="0"/>
              <a:t>. «Я не хочу </a:t>
            </a:r>
            <a:r>
              <a:rPr lang="ru-RU" sz="2000" b="1" dirty="0" err="1"/>
              <a:t>смерті</a:t>
            </a:r>
            <a:r>
              <a:rPr lang="ru-RU" sz="2000" b="1" dirty="0"/>
              <a:t> безбожного, але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відвернувся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доріг</a:t>
            </a:r>
            <a:r>
              <a:rPr lang="ru-RU" sz="2000" b="1" dirty="0"/>
              <a:t> і жив» (</a:t>
            </a:r>
            <a:r>
              <a:rPr lang="ru-RU" sz="2000" b="1" dirty="0" err="1"/>
              <a:t>Єзек</a:t>
            </a:r>
            <a:r>
              <a:rPr lang="ru-RU" sz="2000" b="1" dirty="0"/>
              <a:t>. 33:11).</a:t>
            </a:r>
            <a:endParaRPr lang="es-ES" sz="2000" b="1" dirty="0"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66675" y="2789675"/>
            <a:ext cx="6265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Їхнє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врятовано</a:t>
            </a:r>
            <a:r>
              <a:rPr lang="ru-RU" sz="2000" b="1" dirty="0"/>
              <a:t>, але на них </a:t>
            </a:r>
            <a:r>
              <a:rPr lang="ru-RU" sz="2000" b="1" dirty="0" err="1"/>
              <a:t>накладено</a:t>
            </a:r>
            <a:r>
              <a:rPr lang="ru-RU" sz="2000" b="1" dirty="0"/>
              <a:t> </a:t>
            </a:r>
            <a:r>
              <a:rPr lang="ru-RU" sz="2000" b="1" dirty="0" err="1"/>
              <a:t>прокляття</a:t>
            </a:r>
            <a:r>
              <a:rPr lang="ru-RU" sz="2000" b="1" dirty="0"/>
              <a:t>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9:20-23). ​​</a:t>
            </a:r>
            <a:r>
              <a:rPr lang="ru-RU" sz="2000" b="1" dirty="0" err="1"/>
              <a:t>Прокляття</a:t>
            </a:r>
            <a:r>
              <a:rPr lang="ru-RU" sz="2000" b="1" dirty="0"/>
              <a:t> </a:t>
            </a:r>
            <a:r>
              <a:rPr lang="ru-RU" sz="2000" b="1" dirty="0" err="1"/>
              <a:t>полягало</a:t>
            </a:r>
            <a:r>
              <a:rPr lang="ru-RU" sz="2000" b="1" dirty="0"/>
              <a:t> в тому, </a:t>
            </a:r>
            <a:r>
              <a:rPr lang="ru-RU" sz="2000" b="1" dirty="0" err="1"/>
              <a:t>що</a:t>
            </a:r>
            <a:r>
              <a:rPr lang="ru-RU" sz="2000" b="1" dirty="0"/>
              <a:t> вони </a:t>
            </a:r>
            <a:r>
              <a:rPr lang="ru-RU" sz="2000" b="1" dirty="0" err="1"/>
              <a:t>були</a:t>
            </a:r>
            <a:r>
              <a:rPr lang="ru-RU" sz="2000" b="1" dirty="0"/>
              <a:t> слугами з </a:t>
            </a:r>
            <a:r>
              <a:rPr lang="ru-RU" sz="2000" b="1" dirty="0" err="1"/>
              <a:t>покоління</a:t>
            </a:r>
            <a:r>
              <a:rPr lang="ru-RU" sz="2000" b="1" dirty="0"/>
              <a:t> в </a:t>
            </a:r>
            <a:r>
              <a:rPr lang="ru-RU" sz="2000" b="1" dirty="0" err="1"/>
              <a:t>покоління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поставило </a:t>
            </a:r>
            <a:r>
              <a:rPr lang="ru-RU" sz="2000" b="1" dirty="0" err="1"/>
              <a:t>їх</a:t>
            </a:r>
            <a:r>
              <a:rPr lang="ru-RU" sz="2000" b="1" dirty="0"/>
              <a:t> у </a:t>
            </a:r>
            <a:r>
              <a:rPr lang="ru-RU" sz="2000" b="1" dirty="0" err="1"/>
              <a:t>тісні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</a:t>
            </a:r>
            <a:r>
              <a:rPr lang="ru-RU" sz="2000" b="1" dirty="0" err="1"/>
              <a:t>Божим</a:t>
            </a:r>
            <a:r>
              <a:rPr lang="ru-RU" sz="2000" b="1" dirty="0"/>
              <a:t> народом,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якого</a:t>
            </a:r>
            <a:r>
              <a:rPr lang="ru-RU" sz="2000" b="1" dirty="0"/>
              <a:t> вони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відокремлювалися</a:t>
            </a:r>
            <a:r>
              <a:rPr lang="ru-RU" sz="2000" b="1" dirty="0"/>
              <a:t> (</a:t>
            </a:r>
            <a:r>
              <a:rPr lang="ru-RU" sz="2000" b="1" dirty="0" err="1"/>
              <a:t>Неем</a:t>
            </a:r>
            <a:r>
              <a:rPr lang="ru-RU" sz="2000" b="1" dirty="0"/>
              <a:t>. 7:6, 25).</a:t>
            </a:r>
            <a:endParaRPr lang="es-ES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2365513" y="1306764"/>
            <a:ext cx="91936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«Діти </a:t>
            </a:r>
            <a:r>
              <a:rPr lang="uk-UA" sz="2400" b="1" dirty="0" err="1">
                <a:latin typeface="Constantia" panose="02030602050306030303" pitchFamily="18" charset="0"/>
              </a:rPr>
              <a:t>Ізраїля</a:t>
            </a:r>
            <a:r>
              <a:rPr lang="uk-UA" sz="2400" b="1" dirty="0">
                <a:latin typeface="Constantia" panose="02030602050306030303" pitchFamily="18" charset="0"/>
              </a:rPr>
              <a:t> мали зайняти всю територію, яку Бог надав їм. Народи, які відкинули поклоніння та служіння істинному Богу, мали бути позбавлені володінь. Але Божа мета полягала в тому, щоб через одкровення Його характеру через Ізраїль люди були притягнуті до Нього. Євангельське запрошення було дано всьому світу. […] Усі ті, хто, подібно до ханаанки </a:t>
            </a:r>
            <a:r>
              <a:rPr lang="uk-UA" sz="2400" b="1" dirty="0" err="1">
                <a:latin typeface="Constantia" panose="02030602050306030303" pitchFamily="18" charset="0"/>
              </a:rPr>
              <a:t>Рахав</a:t>
            </a:r>
            <a:r>
              <a:rPr lang="uk-UA" sz="2400" b="1" dirty="0">
                <a:latin typeface="Constantia" panose="02030602050306030303" pitchFamily="18" charset="0"/>
              </a:rPr>
              <a:t> та </a:t>
            </a:r>
            <a:r>
              <a:rPr lang="uk-UA" sz="2400" b="1" dirty="0" err="1">
                <a:latin typeface="Constantia" panose="02030602050306030303" pitchFamily="18" charset="0"/>
              </a:rPr>
              <a:t>моавітянки</a:t>
            </a:r>
            <a:r>
              <a:rPr lang="uk-UA" sz="2400" b="1" dirty="0">
                <a:latin typeface="Constantia" panose="02030602050306030303" pitchFamily="18" charset="0"/>
              </a:rPr>
              <a:t> </a:t>
            </a:r>
            <a:r>
              <a:rPr lang="uk-UA" sz="2400" b="1" dirty="0" err="1">
                <a:latin typeface="Constantia" panose="02030602050306030303" pitchFamily="18" charset="0"/>
              </a:rPr>
              <a:t>Рут</a:t>
            </a:r>
            <a:r>
              <a:rPr lang="uk-UA" sz="2400" b="1" dirty="0">
                <a:latin typeface="Constantia" panose="02030602050306030303" pitchFamily="18" charset="0"/>
              </a:rPr>
              <a:t>, відвернулися від ідолопоклонства до поклоніння істинному Богу, мали приєднатися до обраного народу».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4921092" y="5657022"/>
            <a:ext cx="4241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Е. Г. В. (Слова </a:t>
            </a:r>
            <a:r>
              <a:rPr lang="ru-RU" sz="1600" b="1" dirty="0" err="1"/>
              <a:t>життя</a:t>
            </a:r>
            <a:r>
              <a:rPr lang="ru-RU" sz="1600" b="1" dirty="0"/>
              <a:t> Великого </a:t>
            </a:r>
            <a:r>
              <a:rPr lang="ru-RU" sz="1600" b="1" dirty="0" err="1"/>
              <a:t>Вчителя</a:t>
            </a:r>
            <a:r>
              <a:rPr lang="ru-RU" sz="1600" b="1" dirty="0"/>
              <a:t>, с. 232)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879834"/>
            <a:ext cx="546322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Вірою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блудниця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Рахав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прийнявши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миром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розвідників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не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загинула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невірними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Благодать для народу </a:t>
            </a:r>
            <a:r>
              <a:rPr lang="uk-UA" sz="2000" b="1" dirty="0" err="1">
                <a:solidFill>
                  <a:schemeClr val="bg1"/>
                </a:solidFill>
                <a:highlight>
                  <a:srgbClr val="4C873A"/>
                </a:highlight>
              </a:rPr>
              <a:t>Ізраїля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(</a:t>
            </a:r>
            <a:r>
              <a:rPr lang="uk-UA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І. </a:t>
            </a:r>
            <a:r>
              <a:rPr lang="uk-UA" sz="2000" b="1" dirty="0" err="1">
                <a:solidFill>
                  <a:schemeClr val="bg1"/>
                </a:solidFill>
                <a:highlight>
                  <a:srgbClr val="4C873A"/>
                </a:highlight>
              </a:rPr>
              <a:t>Нав</a:t>
            </a:r>
            <a:r>
              <a:rPr lang="uk-UA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.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2:1, 22-24):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Другий шанс.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Благодать для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Рахав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(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І.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Нав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2:2-21):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Віра гірчичного зерна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Завіт укладений з </a:t>
            </a:r>
            <a:r>
              <a:rPr lang="uk-UA" sz="2000" b="1" dirty="0" err="1"/>
              <a:t>Рахав</a:t>
            </a:r>
            <a:r>
              <a:rPr lang="uk-UA" sz="2000" b="1" dirty="0"/>
              <a:t>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Блогодать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для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гівеонітян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(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І.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Нав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9):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Оманливі посли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Благословення та прокляття.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2" y="176859"/>
            <a:ext cx="583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Ханаанеяни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переступили межі благодаті. З цієї причини наказ Ізраїлю був таким: увійти, </a:t>
            </a: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повбити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їх усіх і захопити їхнє майно.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D02C20"/>
                </a:glow>
              </a:effectLst>
            </a:endParaRP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381930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181812" y="1463078"/>
            <a:ext cx="58339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Однак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Ханаані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все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ще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були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люди,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які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перетнули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ці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межі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Усі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хто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був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готовий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прийняти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благодать, яку Бог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хотів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їм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дати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були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врятовані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знищення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509648" y="210612"/>
            <a:ext cx="579061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БЛАГОДАТЬ ДЛЯ НАРОДУ ІЗРАЇЛЮ</a:t>
            </a: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</a:t>
            </a:r>
            <a:r>
              <a:rPr lang="uk-UA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І. НАВ.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 2:1, 22-24)</a:t>
            </a: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ДРУГИЙ ШАНС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97735" y="569829"/>
            <a:ext cx="1199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«Ісус Навин, син Навина, таємно послав із </a:t>
            </a:r>
            <a:r>
              <a:rPr lang="uk-UA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Шиттіму</a:t>
            </a:r>
            <a:r>
              <a:rPr lang="uk-UA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двох розвідників, кажучи їм: Ідіть, розвідайте край та Єрихон».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14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2:1a)</a:t>
            </a:r>
            <a:endParaRPr lang="es-ES" b="1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Мойсей</a:t>
            </a:r>
            <a:r>
              <a:rPr lang="ru-RU" sz="2000" b="1" dirty="0"/>
              <a:t> послав </a:t>
            </a:r>
            <a:r>
              <a:rPr lang="ru-RU" sz="2000" b="1" dirty="0" err="1"/>
              <a:t>розвідників</a:t>
            </a:r>
            <a:r>
              <a:rPr lang="ru-RU" sz="2000" b="1" dirty="0"/>
              <a:t> </a:t>
            </a:r>
            <a:r>
              <a:rPr lang="ru-RU" sz="2000" b="1" dirty="0" err="1"/>
              <a:t>оглянути</a:t>
            </a:r>
            <a:r>
              <a:rPr lang="ru-RU" sz="2000" b="1" dirty="0"/>
              <a:t> Ханаан, люди </a:t>
            </a:r>
            <a:r>
              <a:rPr lang="ru-RU" sz="2000" b="1" dirty="0" err="1"/>
              <a:t>відмовилися</a:t>
            </a:r>
            <a:r>
              <a:rPr lang="ru-RU" sz="2000" b="1" dirty="0"/>
              <a:t> </a:t>
            </a:r>
            <a:r>
              <a:rPr lang="ru-RU" sz="2000" b="1" dirty="0" err="1"/>
              <a:t>увійти</a:t>
            </a:r>
            <a:r>
              <a:rPr lang="ru-RU" sz="2000" b="1" dirty="0"/>
              <a:t>. Сорок </a:t>
            </a:r>
            <a:r>
              <a:rPr lang="ru-RU" sz="2000" b="1" dirty="0" err="1"/>
              <a:t>років</a:t>
            </a:r>
            <a:r>
              <a:rPr lang="ru-RU" sz="2000" b="1" dirty="0"/>
              <a:t> по тому </a:t>
            </a:r>
            <a:r>
              <a:rPr lang="ru-RU" sz="2000" b="1" dirty="0" err="1"/>
              <a:t>було</a:t>
            </a:r>
            <a:r>
              <a:rPr lang="ru-RU" sz="2000" b="1" dirty="0"/>
              <a:t> послано </a:t>
            </a:r>
            <a:r>
              <a:rPr lang="ru-RU" sz="2000" b="1" dirty="0" err="1"/>
              <a:t>нових</a:t>
            </a:r>
            <a:r>
              <a:rPr lang="ru-RU" sz="2000" b="1" dirty="0"/>
              <a:t> </a:t>
            </a:r>
            <a:r>
              <a:rPr lang="ru-RU" sz="2000" b="1" dirty="0" err="1"/>
              <a:t>розвідників</a:t>
            </a:r>
            <a:r>
              <a:rPr lang="ru-RU" sz="2000" b="1" dirty="0"/>
              <a:t>, але з </a:t>
            </a:r>
            <a:r>
              <a:rPr lang="ru-RU" sz="2000" b="1" dirty="0" err="1"/>
              <a:t>іншими</a:t>
            </a:r>
            <a:r>
              <a:rPr lang="ru-RU" sz="2000" b="1" dirty="0"/>
              <a:t> результатами.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82559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67000" y="482676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</a:t>
            </a:r>
            <a:r>
              <a:rPr lang="ru-RU" sz="2000" b="1" dirty="0" err="1"/>
              <a:t>зазнало</a:t>
            </a:r>
            <a:r>
              <a:rPr lang="ru-RU" sz="2000" b="1" dirty="0"/>
              <a:t> </a:t>
            </a:r>
            <a:r>
              <a:rPr lang="ru-RU" sz="2000" b="1" dirty="0" err="1"/>
              <a:t>жахливої</a:t>
            </a:r>
            <a:r>
              <a:rPr lang="ru-RU" sz="2000" b="1" dirty="0"/>
              <a:t> ​​</a:t>
            </a:r>
            <a:r>
              <a:rPr lang="ru-RU" sz="2000" b="1" dirty="0" err="1"/>
              <a:t>невдачі</a:t>
            </a:r>
            <a:r>
              <a:rPr lang="ru-RU" sz="2000" b="1" dirty="0"/>
              <a:t> перед </a:t>
            </a:r>
            <a:r>
              <a:rPr lang="ru-RU" sz="2000" b="1" dirty="0" err="1"/>
              <a:t>обличчям</a:t>
            </a:r>
            <a:r>
              <a:rPr lang="ru-RU" sz="2000" b="1" dirty="0"/>
              <a:t> </a:t>
            </a:r>
            <a:r>
              <a:rPr lang="ru-RU" sz="2000" b="1" dirty="0" err="1"/>
              <a:t>спокуси</a:t>
            </a:r>
            <a:r>
              <a:rPr lang="ru-RU" sz="2000" b="1" dirty="0"/>
              <a:t> Валаама, Бог дав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другий</a:t>
            </a:r>
            <a:r>
              <a:rPr lang="ru-RU" sz="2000" b="1" dirty="0"/>
              <a:t> шанс (</a:t>
            </a:r>
            <a:r>
              <a:rPr lang="ru-RU" sz="2000" b="1" dirty="0" err="1"/>
              <a:t>Чис</a:t>
            </a:r>
            <a:r>
              <a:rPr lang="ru-RU" sz="2000" b="1" dirty="0"/>
              <a:t>. 25:1-3, 31:16; І. </a:t>
            </a:r>
            <a:r>
              <a:rPr lang="ru-RU" sz="2000" b="1" dirty="0" err="1"/>
              <a:t>Нав</a:t>
            </a:r>
            <a:r>
              <a:rPr lang="ru-RU" sz="2000" b="1" dirty="0"/>
              <a:t>. 2:1).</a:t>
            </a:r>
            <a:endParaRPr lang="es-ES" sz="2000" b="1" dirty="0"/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66999" y="5842428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Цього разу не було ні грон винограду, ні плодів землі. Лише історія віри (віри </a:t>
            </a:r>
            <a:r>
              <a:rPr lang="uk-UA" sz="2000" b="1" dirty="0" err="1"/>
              <a:t>Рахав</a:t>
            </a:r>
            <a:r>
              <a:rPr lang="uk-UA" sz="2000" b="1" dirty="0"/>
              <a:t>), яка заохотила Ізраїль оволодіти Обіцяною землею.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БЛАГОДАТЬ ДЛЯ РАХАВ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E0C7E"/>
              </a:solidFill>
              <a:effectLst>
                <a:outerShdw dist="38100" dir="2700000" algn="bl" rotWithShape="0">
                  <a:schemeClr val="accent4"/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(</a:t>
            </a:r>
            <a:r>
              <a:rPr lang="uk-UA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І.НАВ.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 2:2-21)</a:t>
            </a: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0" y="-10477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ВІРА ГІРЧИЧНОГО ЗЕРНА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  <a:effectLst>
                <a:outerShdw dist="50800" dir="2700000" algn="bl" rotWithShape="0">
                  <a:srgbClr val="AEA50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Вірою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Рахав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блудниця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не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загинула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непокірними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прийнявши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розвідників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з миром» (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Євреїв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11:31)</a:t>
            </a:r>
            <a:endParaRPr lang="es-ES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885237" y="1148969"/>
            <a:ext cx="719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ґрунтувалася</a:t>
            </a:r>
            <a:r>
              <a:rPr lang="ru-RU" sz="2000" b="1" dirty="0"/>
              <a:t> </a:t>
            </a:r>
            <a:r>
              <a:rPr lang="ru-RU" sz="2000" b="1" dirty="0" err="1"/>
              <a:t>віра</a:t>
            </a:r>
            <a:r>
              <a:rPr lang="ru-RU" sz="2000" b="1" dirty="0"/>
              <a:t> </a:t>
            </a:r>
            <a:r>
              <a:rPr lang="ru-RU" sz="2000" b="1" dirty="0" err="1"/>
              <a:t>Рахав</a:t>
            </a:r>
            <a:r>
              <a:rPr lang="ru-RU" sz="2000" b="1" dirty="0"/>
              <a:t> (І. </a:t>
            </a:r>
            <a:r>
              <a:rPr lang="ru-RU" sz="2000" b="1" dirty="0" err="1"/>
              <a:t>Нав</a:t>
            </a:r>
            <a:r>
              <a:rPr lang="ru-RU" sz="2000" b="1" dirty="0"/>
              <a:t>. 2:9-11)?</a:t>
            </a:r>
            <a:endParaRPr lang="es-ES" sz="2000" b="1" dirty="0"/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883052" y="6150114"/>
            <a:ext cx="7306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Рахав</a:t>
            </a:r>
            <a:r>
              <a:rPr lang="ru-RU" sz="2000" b="1" dirty="0"/>
              <a:t> є прикладом того,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сталося</a:t>
            </a:r>
            <a:r>
              <a:rPr lang="ru-RU" sz="2000" b="1" dirty="0"/>
              <a:t> б з будь-</a:t>
            </a:r>
            <a:r>
              <a:rPr lang="ru-RU" sz="2000" b="1" dirty="0" err="1"/>
              <a:t>яким</a:t>
            </a:r>
            <a:r>
              <a:rPr lang="ru-RU" sz="2000" b="1" dirty="0"/>
              <a:t> </a:t>
            </a:r>
            <a:r>
              <a:rPr lang="ru-RU" sz="2000" b="1" dirty="0" err="1"/>
              <a:t>мешканцем</a:t>
            </a:r>
            <a:r>
              <a:rPr lang="ru-RU" sz="2000" b="1" dirty="0"/>
              <a:t> </a:t>
            </a:r>
            <a:r>
              <a:rPr lang="ru-RU" sz="2000" b="1" dirty="0" err="1"/>
              <a:t>Єрихону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би </a:t>
            </a:r>
            <a:r>
              <a:rPr lang="ru-RU" sz="2000" b="1" dirty="0" err="1"/>
              <a:t>скорився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885236" y="5088331"/>
            <a:ext cx="7306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Біблія</a:t>
            </a:r>
            <a:r>
              <a:rPr lang="ru-RU" sz="2000" b="1" dirty="0"/>
              <a:t> хвалить </a:t>
            </a:r>
            <a:r>
              <a:rPr lang="ru-RU" sz="2000" b="1" dirty="0" err="1"/>
              <a:t>її</a:t>
            </a:r>
            <a:r>
              <a:rPr lang="ru-RU" sz="2000" b="1" dirty="0"/>
              <a:t> за </a:t>
            </a:r>
            <a:r>
              <a:rPr lang="ru-RU" sz="2000" b="1" dirty="0" err="1"/>
              <a:t>прийняте</a:t>
            </a:r>
            <a:r>
              <a:rPr lang="ru-RU" sz="2000" b="1" dirty="0"/>
              <a:t> </a:t>
            </a:r>
            <a:r>
              <a:rPr lang="ru-RU" sz="2000" b="1" dirty="0" err="1"/>
              <a:t>рішення</a:t>
            </a:r>
            <a:r>
              <a:rPr lang="ru-RU" sz="2000" b="1" dirty="0"/>
              <a:t>; за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розуміння</a:t>
            </a:r>
            <a:r>
              <a:rPr lang="ru-RU" sz="2000" b="1" dirty="0"/>
              <a:t> </a:t>
            </a:r>
            <a:r>
              <a:rPr lang="ru-RU" sz="2000" b="1" dirty="0" err="1"/>
              <a:t>Божого</a:t>
            </a:r>
            <a:r>
              <a:rPr lang="ru-RU" sz="2000" b="1" dirty="0"/>
              <a:t> способу </a:t>
            </a:r>
            <a:r>
              <a:rPr lang="ru-RU" sz="2000" b="1" dirty="0" err="1"/>
              <a:t>дій</a:t>
            </a:r>
            <a:r>
              <a:rPr lang="ru-RU" sz="2000" b="1" dirty="0"/>
              <a:t>; і за те, як вона </a:t>
            </a:r>
            <a:r>
              <a:rPr lang="ru-RU" sz="2000" b="1" dirty="0" err="1"/>
              <a:t>підкріпила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слова </a:t>
            </a:r>
            <a:r>
              <a:rPr lang="ru-RU" sz="2000" b="1" dirty="0" err="1"/>
              <a:t>конкретними</a:t>
            </a:r>
            <a:r>
              <a:rPr lang="ru-RU" sz="2000" b="1" dirty="0"/>
              <a:t> </a:t>
            </a:r>
            <a:r>
              <a:rPr lang="ru-RU" sz="2000" b="1" dirty="0" err="1"/>
              <a:t>діями</a:t>
            </a:r>
            <a:r>
              <a:rPr lang="ru-RU" sz="2000" b="1" dirty="0"/>
              <a:t> (Якова 2:25).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885235" y="3718770"/>
            <a:ext cx="730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Її початкова віра не означала повного знання Божої волі. Вона діяла як могла, щоб допомогти розвідникам і врятувати своє життя та життя своєї родини. Знання прийшло пізніше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884145" y="2964762"/>
            <a:ext cx="730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Чому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вона </a:t>
            </a:r>
            <a:r>
              <a:rPr lang="ru-RU" sz="2000" b="1" dirty="0" err="1"/>
              <a:t>вірила</a:t>
            </a:r>
            <a:r>
              <a:rPr lang="ru-RU" sz="2000" b="1" dirty="0"/>
              <a:t> у Бога, вона </a:t>
            </a:r>
            <a:r>
              <a:rPr lang="ru-RU" sz="2000" b="1" dirty="0" err="1"/>
              <a:t>використала</a:t>
            </a:r>
            <a:r>
              <a:rPr lang="ru-RU" sz="2000" b="1" dirty="0"/>
              <a:t> брехню,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допомогти</a:t>
            </a:r>
            <a:r>
              <a:rPr lang="ru-RU" sz="2000" b="1" dirty="0"/>
              <a:t> </a:t>
            </a:r>
            <a:r>
              <a:rPr lang="ru-RU" sz="2000" b="1" dirty="0" err="1"/>
              <a:t>розвідникам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883055" y="1595201"/>
            <a:ext cx="7306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Зверніть увагу, що </a:t>
            </a:r>
            <a:r>
              <a:rPr lang="uk-UA" sz="2000" b="1" dirty="0" err="1"/>
              <a:t>Рахав</a:t>
            </a:r>
            <a:r>
              <a:rPr lang="uk-UA" sz="2000" b="1" dirty="0"/>
              <a:t> розповідає про події, про які всі знали, як-от перехід через Червоне море. Але поки інші боялися Бога євреїв, вона вирішила сховатися під Його крилами (І. </a:t>
            </a:r>
            <a:r>
              <a:rPr lang="uk-UA" sz="2000" b="1" dirty="0" err="1"/>
              <a:t>Нав</a:t>
            </a:r>
            <a:r>
              <a:rPr lang="uk-UA" sz="2000" b="1" dirty="0"/>
              <a:t>. 2:12-13).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780908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ЗАВІТ, УКЛАДЕНИЙ З РАХАВ</a:t>
            </a:r>
            <a:endParaRPr lang="es-ES" sz="4000" b="1" spc="300" dirty="0">
              <a:ln/>
              <a:solidFill>
                <a:schemeClr val="accent4"/>
              </a:solidFill>
              <a:effectLst>
                <a:outerShdw blurRad="38100" dist="25400" dir="2700000" algn="tl">
                  <a:srgbClr val="000000">
                    <a:alpha val="79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152400" y="646858"/>
            <a:ext cx="733362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«Хто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вийде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 дому того часу, той буде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відповідальний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своє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а ми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будемо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невинні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Ми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будемо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відповідальні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тільки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за тих,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залишиться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домі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хтось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наважиться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накласти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 них руку» (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Ісус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Навин 2:19)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209915" y="1883581"/>
            <a:ext cx="705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Логіка</a:t>
            </a:r>
            <a:r>
              <a:rPr lang="ru-RU" sz="2000" b="1" dirty="0"/>
              <a:t> </a:t>
            </a:r>
            <a:r>
              <a:rPr lang="ru-RU" sz="2000" b="1" dirty="0" err="1"/>
              <a:t>Рахав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незаперечною</a:t>
            </a:r>
            <a:r>
              <a:rPr lang="ru-RU" sz="2000" b="1" dirty="0"/>
              <a:t>: я вчинила доброту [</a:t>
            </a:r>
            <a:r>
              <a:rPr lang="ru-RU" sz="2000" b="1" dirty="0" err="1"/>
              <a:t>хесед</a:t>
            </a:r>
            <a:r>
              <a:rPr lang="ru-RU" sz="2000" b="1" dirty="0"/>
              <a:t>] і </a:t>
            </a:r>
            <a:r>
              <a:rPr lang="ru-RU" sz="2000" b="1" dirty="0" err="1"/>
              <a:t>врятувала</a:t>
            </a:r>
            <a:r>
              <a:rPr lang="ru-RU" sz="2000" b="1" dirty="0"/>
              <a:t> тебе; </a:t>
            </a:r>
            <a:r>
              <a:rPr lang="ru-RU" sz="2000" b="1" dirty="0" err="1"/>
              <a:t>тепер</a:t>
            </a:r>
            <a:r>
              <a:rPr lang="ru-RU" sz="2000" b="1" dirty="0"/>
              <a:t> вчини доброту і </a:t>
            </a:r>
            <a:r>
              <a:rPr lang="ru-RU" sz="2000" b="1" dirty="0" err="1"/>
              <a:t>врятуй</a:t>
            </a:r>
            <a:r>
              <a:rPr lang="ru-RU" sz="2000" b="1" dirty="0"/>
              <a:t> мене та </a:t>
            </a:r>
            <a:r>
              <a:rPr lang="ru-RU" sz="2000" b="1" dirty="0" err="1"/>
              <a:t>моїх</a:t>
            </a:r>
            <a:r>
              <a:rPr lang="ru-RU" sz="2000" b="1" dirty="0"/>
              <a:t> </a:t>
            </a:r>
            <a:r>
              <a:rPr lang="ru-RU" sz="2000" b="1" dirty="0" err="1"/>
              <a:t>родичів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2:12-13).</a:t>
            </a:r>
            <a:endParaRPr lang="es-ES" sz="20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09053"/>
              </p:ext>
            </p:extLst>
          </p:nvPr>
        </p:nvGraphicFramePr>
        <p:xfrm>
          <a:off x="7878478" y="0"/>
          <a:ext cx="4219575" cy="4347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574" y="4563069"/>
            <a:ext cx="439102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2931853"/>
            <a:ext cx="3184491" cy="1759417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466880" y="2777965"/>
            <a:ext cx="43074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вона й не </a:t>
            </a:r>
            <a:r>
              <a:rPr lang="ru-RU" sz="2000" b="1" dirty="0" err="1"/>
              <a:t>усвідомлювала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, </a:t>
            </a:r>
            <a:r>
              <a:rPr lang="ru-RU" sz="2000" b="1" dirty="0" err="1"/>
              <a:t>Рахав</a:t>
            </a:r>
            <a:r>
              <a:rPr lang="ru-RU" sz="2000" b="1" dirty="0"/>
              <a:t> просила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поводитися</a:t>
            </a:r>
            <a:r>
              <a:rPr lang="ru-RU" sz="2000" b="1" dirty="0"/>
              <a:t> з нею так, як Сам Бог </a:t>
            </a:r>
            <a:r>
              <a:rPr lang="ru-RU" sz="2000" b="1" dirty="0" err="1"/>
              <a:t>поводився</a:t>
            </a:r>
            <a:r>
              <a:rPr lang="ru-RU" sz="2000" b="1" dirty="0"/>
              <a:t> з </a:t>
            </a:r>
            <a:r>
              <a:rPr lang="ru-RU" sz="2000" b="1" dirty="0" err="1"/>
              <a:t>Ізраїлем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з </a:t>
            </a:r>
            <a:r>
              <a:rPr lang="ru-RU" sz="2000" b="1" dirty="0" err="1"/>
              <a:t>добротою</a:t>
            </a:r>
            <a:r>
              <a:rPr lang="ru-RU" sz="2000" b="1" dirty="0"/>
              <a:t> [</a:t>
            </a:r>
            <a:r>
              <a:rPr lang="ru-RU" sz="2000" b="1" dirty="0" err="1"/>
              <a:t>хесед</a:t>
            </a:r>
            <a:r>
              <a:rPr lang="ru-RU" sz="2000" b="1" dirty="0"/>
              <a:t>] (</a:t>
            </a:r>
            <a:r>
              <a:rPr lang="ru-RU" sz="2000" b="1" dirty="0" err="1"/>
              <a:t>Повторення</a:t>
            </a:r>
            <a:r>
              <a:rPr lang="ru-RU" sz="2000" b="1" dirty="0"/>
              <a:t> Закону 7:12).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442484" y="4724068"/>
            <a:ext cx="4063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Розвідники</a:t>
            </a:r>
            <a:r>
              <a:rPr lang="ru-RU" sz="2000" b="1" dirty="0"/>
              <a:t> попросили </a:t>
            </a:r>
            <a:r>
              <a:rPr lang="ru-RU" sz="2000" b="1" dirty="0" err="1"/>
              <a:t>Рахав</a:t>
            </a:r>
            <a:r>
              <a:rPr lang="ru-RU" sz="2000" b="1" dirty="0"/>
              <a:t> </a:t>
            </a:r>
            <a:r>
              <a:rPr lang="ru-RU" sz="2000" b="1" dirty="0" err="1"/>
              <a:t>виконати</a:t>
            </a:r>
            <a:r>
              <a:rPr lang="ru-RU" sz="2000" b="1" dirty="0"/>
              <a:t> </a:t>
            </a:r>
            <a:r>
              <a:rPr lang="ru-RU" sz="2000" b="1" dirty="0" err="1"/>
              <a:t>ті</a:t>
            </a:r>
            <a:r>
              <a:rPr lang="ru-RU" sz="2000" b="1" dirty="0"/>
              <a:t> ж </a:t>
            </a:r>
            <a:r>
              <a:rPr lang="ru-RU" sz="2000" b="1" dirty="0" err="1"/>
              <a:t>умови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виконали</a:t>
            </a:r>
            <a:r>
              <a:rPr lang="ru-RU" sz="2000" b="1" dirty="0"/>
              <a:t> вони,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уникнути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в </a:t>
            </a:r>
            <a:r>
              <a:rPr lang="ru-RU" sz="2000" b="1" dirty="0" err="1"/>
              <a:t>Єгипті</a:t>
            </a:r>
            <a:r>
              <a:rPr lang="ru-RU" sz="2000" b="1" dirty="0"/>
              <a:t>. Таким чином, вона </a:t>
            </a:r>
            <a:r>
              <a:rPr lang="ru-RU" sz="2000" b="1" dirty="0" err="1"/>
              <a:t>була</a:t>
            </a:r>
            <a:r>
              <a:rPr lang="ru-RU" sz="2000" b="1" dirty="0"/>
              <a:t> включена до </a:t>
            </a:r>
            <a:r>
              <a:rPr lang="ru-RU" sz="2000" b="1" dirty="0" err="1"/>
              <a:t>Божого</a:t>
            </a:r>
            <a:r>
              <a:rPr lang="ru-RU" sz="2000" b="1" dirty="0"/>
              <a:t> </a:t>
            </a:r>
            <a:r>
              <a:rPr lang="ru-RU" sz="2000" b="1" dirty="0" err="1"/>
              <a:t>завіту</a:t>
            </a:r>
            <a:r>
              <a:rPr lang="ru-RU" sz="2000" b="1" dirty="0"/>
              <a:t> з </a:t>
            </a:r>
            <a:r>
              <a:rPr lang="ru-RU" sz="2000" b="1" dirty="0" err="1"/>
              <a:t>Ізраїлем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2" y="4840357"/>
            <a:ext cx="3058377" cy="1918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509648" y="210612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БЛАГОДАТЬ ДЛЯ ГІВЕОНІТЯН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D4C84"/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(</a:t>
            </a:r>
            <a:r>
              <a:rPr lang="uk-UA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І. НАВ.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1126</Words>
  <Application>Microsoft Office PowerPoint</Application>
  <PresentationFormat>Panorámica</PresentationFormat>
  <Paragraphs>84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Constantia</vt:lpstr>
      <vt:lpstr>Calibri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71</cp:revision>
  <dcterms:created xsi:type="dcterms:W3CDTF">2025-09-18T09:24:05Z</dcterms:created>
  <dcterms:modified xsi:type="dcterms:W3CDTF">2025-09-23T14:52:23Z</dcterms:modified>
</cp:coreProperties>
</file>