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1"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143"/>
    <a:srgbClr val="653E33"/>
    <a:srgbClr val="186C7A"/>
    <a:srgbClr val="AFE6EF"/>
    <a:srgbClr val="6308DE"/>
    <a:srgbClr val="9F5FCF"/>
    <a:srgbClr val="B98B69"/>
    <a:srgbClr val="E0A4A6"/>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779965" y="352504"/>
            <a:ext cx="5097711" cy="4247317"/>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uk-UA" sz="5300" b="1" dirty="0">
                <a:ln w="9525">
                  <a:noFill/>
                  <a:prstDash val="solid"/>
                </a:ln>
                <a:solidFill>
                  <a:srgbClr val="AC503C"/>
                </a:solidFill>
                <a:effectLst>
                  <a:outerShdw blurRad="12700" dist="38100" dir="2700000" algn="tl" rotWithShape="0">
                    <a:srgbClr val="87832A"/>
                  </a:outerShdw>
                </a:effectLst>
              </a:rPr>
              <a:t>МАКСИМАЛЬНА ВІРНІСТЬ</a:t>
            </a:r>
            <a:r>
              <a:rPr lang="en-US" sz="5300" b="1" dirty="0">
                <a:ln w="9525">
                  <a:noFill/>
                  <a:prstDash val="solid"/>
                </a:ln>
                <a:solidFill>
                  <a:srgbClr val="AC503C"/>
                </a:solidFill>
                <a:effectLst>
                  <a:outerShdw blurRad="12700" dist="38100" dir="2700000" algn="tl" rotWithShape="0">
                    <a:srgbClr val="87832A"/>
                  </a:outerShdw>
                </a:effectLst>
              </a:rPr>
              <a:t>:</a:t>
            </a:r>
            <a:r>
              <a:rPr lang="uk-UA" sz="5300" b="1" dirty="0">
                <a:ln w="9525">
                  <a:noFill/>
                  <a:prstDash val="solid"/>
                </a:ln>
                <a:solidFill>
                  <a:srgbClr val="AC503C"/>
                </a:solidFill>
                <a:effectLst>
                  <a:outerShdw blurRad="12700" dist="38100" dir="2700000" algn="tl" rotWithShape="0">
                    <a:srgbClr val="87832A"/>
                  </a:outerShdw>
                </a:effectLst>
              </a:rPr>
              <a:t> ПОКЛОНІННЯ В ЗОНІ БОЙОВИХ ДІЙ</a:t>
            </a:r>
            <a:endParaRPr lang="es-ES" sz="5300" b="1" dirty="0">
              <a:ln w="9525">
                <a:noFill/>
                <a:prstDash val="solid"/>
              </a:ln>
              <a:solidFill>
                <a:srgbClr val="AC503C"/>
              </a:solidFill>
              <a:effectLst>
                <a:outerShdw blurRad="12700" dist="38100" dir="2700000" algn="tl" rotWithShape="0">
                  <a:srgbClr val="87832A"/>
                </a:outerShdw>
              </a:effectLst>
            </a:endParaRPr>
          </a:p>
        </p:txBody>
      </p:sp>
      <p:sp>
        <p:nvSpPr>
          <p:cNvPr id="8" name="CuadroTexto 7">
            <a:extLst>
              <a:ext uri="{FF2B5EF4-FFF2-40B4-BE49-F238E27FC236}">
                <a16:creationId xmlns:a16="http://schemas.microsoft.com/office/drawing/2014/main" id="{5E142037-DADD-477F-244B-D3541866C284}"/>
              </a:ext>
            </a:extLst>
          </p:cNvPr>
          <p:cNvSpPr txBox="1"/>
          <p:nvPr/>
        </p:nvSpPr>
        <p:spPr>
          <a:xfrm>
            <a:off x="6779965" y="6343650"/>
            <a:ext cx="4935785" cy="338554"/>
          </a:xfrm>
          <a:prstGeom prst="rect">
            <a:avLst/>
          </a:prstGeom>
          <a:noFill/>
        </p:spPr>
        <p:txBody>
          <a:bodyPr wrap="square" rtlCol="0">
            <a:spAutoFit/>
          </a:bodyPr>
          <a:lstStyle/>
          <a:p>
            <a:pPr algn="ctr"/>
            <a:r>
              <a:rPr lang="uk-UA" sz="1600" b="1" dirty="0">
                <a:solidFill>
                  <a:srgbClr val="797525"/>
                </a:solidFill>
              </a:rPr>
              <a:t>Урок</a:t>
            </a:r>
            <a:r>
              <a:rPr lang="es-ES" sz="1600" b="1" dirty="0">
                <a:solidFill>
                  <a:srgbClr val="797525"/>
                </a:solidFill>
              </a:rPr>
              <a:t> 7 </a:t>
            </a:r>
            <a:r>
              <a:rPr lang="uk-UA" sz="1600" b="1" dirty="0">
                <a:solidFill>
                  <a:srgbClr val="797525"/>
                </a:solidFill>
              </a:rPr>
              <a:t>за </a:t>
            </a:r>
            <a:r>
              <a:rPr lang="es-ES" sz="1600" b="1" dirty="0">
                <a:solidFill>
                  <a:srgbClr val="797525"/>
                </a:solidFill>
              </a:rPr>
              <a:t>15 </a:t>
            </a:r>
            <a:r>
              <a:rPr lang="uk-UA" sz="1600" b="1" dirty="0">
                <a:solidFill>
                  <a:srgbClr val="797525"/>
                </a:solidFill>
              </a:rPr>
              <a:t>листопада </a:t>
            </a:r>
            <a:r>
              <a:rPr lang="es-ES" sz="1600" b="1" dirty="0">
                <a:solidFill>
                  <a:srgbClr val="797525"/>
                </a:solidFill>
              </a:rPr>
              <a:t>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6600" b="1" dirty="0">
                <a:ln/>
                <a:solidFill>
                  <a:srgbClr val="8B5299"/>
                </a:solidFill>
                <a:effectLst>
                  <a:outerShdw blurRad="38100" dist="38100" dir="2700000" algn="tl">
                    <a:schemeClr val="accent3">
                      <a:lumMod val="60000"/>
                      <a:lumOff val="40000"/>
                    </a:schemeClr>
                  </a:outerShdw>
                </a:effectLst>
              </a:rPr>
              <a:t>ОСОБЛИВЕ МІСЦЕ ДЛЯ ПОКЛОНІННЯ</a:t>
            </a: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1" y="0"/>
            <a:ext cx="12192000" cy="769441"/>
          </a:xfrm>
          <a:prstGeom prst="rect">
            <a:avLst/>
          </a:prstGeom>
          <a:noFill/>
        </p:spPr>
        <p:txBody>
          <a:bodyPr wrap="square">
            <a:spAutoFit/>
          </a:bodyPr>
          <a:lstStyle/>
          <a:p>
            <a:pPr algn="ctr"/>
            <a:r>
              <a:rPr lang="uk-UA"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ЗБУДОВУВАННЯ СВЯТИЛИЩА</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9D7992A-F478-2F95-E88A-722153034FB9}"/>
              </a:ext>
            </a:extLst>
          </p:cNvPr>
          <p:cNvSpPr txBox="1"/>
          <p:nvPr/>
        </p:nvSpPr>
        <p:spPr>
          <a:xfrm>
            <a:off x="1538288" y="648085"/>
            <a:ext cx="9115425" cy="646331"/>
          </a:xfrm>
          <a:prstGeom prst="rect">
            <a:avLst/>
          </a:prstGeom>
          <a:noFill/>
        </p:spPr>
        <p:txBody>
          <a:bodyPr wrap="square">
            <a:spAutoFit/>
          </a:bodyPr>
          <a:lstStyle/>
          <a:p>
            <a:pPr algn="ct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Уся</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громада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синів</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Ізраїля</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зібралася</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до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Шіло</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і там вони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встановили</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скинію</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зборів</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після</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того як край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був</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підкорений</a:t>
            </a:r>
            <a:r>
              <a:rPr lang="ru-RU"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ними».</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uk-UA"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Ісуса Навина 18:1</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631216"/>
          </a:xfrm>
          <a:prstGeom prst="rect">
            <a:avLst/>
          </a:prstGeom>
          <a:noFill/>
        </p:spPr>
        <p:txBody>
          <a:bodyPr wrap="square" rtlCol="0">
            <a:spAutoFit/>
          </a:bodyPr>
          <a:lstStyle/>
          <a:p>
            <a:pPr>
              <a:spcBef>
                <a:spcPts val="600"/>
              </a:spcBef>
            </a:pPr>
            <a:r>
              <a:rPr lang="uk-UA" sz="2000" b="1" dirty="0"/>
              <a:t>Земля була підкорена Ізраїлем. Територія була розділена між найвидатнішими племенами, хоча сім племен ще не отримали своєї частки. Воїнів Рувима, Гада та половини племені </a:t>
            </a:r>
            <a:r>
              <a:rPr lang="uk-UA" sz="2000" b="1" dirty="0" err="1"/>
              <a:t>Манасії</a:t>
            </a:r>
            <a:r>
              <a:rPr lang="uk-UA" sz="2000" b="1" dirty="0"/>
              <a:t> мали відправити до їхніх володінь за Йорданом.</a:t>
            </a:r>
            <a:endParaRPr lang="es-ES" sz="2000" b="1" dirty="0"/>
          </a:p>
        </p:txBody>
      </p:sp>
      <p:sp>
        <p:nvSpPr>
          <p:cNvPr id="6" name="CuadroTexto 5">
            <a:extLst>
              <a:ext uri="{FF2B5EF4-FFF2-40B4-BE49-F238E27FC236}">
                <a16:creationId xmlns:a16="http://schemas.microsoft.com/office/drawing/2014/main" id="{295796C3-1DF9-1F96-0911-E709927D377C}"/>
              </a:ext>
            </a:extLst>
          </p:cNvPr>
          <p:cNvSpPr txBox="1"/>
          <p:nvPr/>
        </p:nvSpPr>
        <p:spPr>
          <a:xfrm>
            <a:off x="21159" y="4199175"/>
            <a:ext cx="5959338" cy="1323439"/>
          </a:xfrm>
          <a:prstGeom prst="rect">
            <a:avLst/>
          </a:prstGeom>
          <a:noFill/>
        </p:spPr>
        <p:txBody>
          <a:bodyPr wrap="square">
            <a:spAutoFit/>
          </a:bodyPr>
          <a:lstStyle/>
          <a:p>
            <a:pPr>
              <a:spcBef>
                <a:spcPts val="600"/>
              </a:spcBef>
            </a:pPr>
            <a:r>
              <a:rPr lang="ru-RU" sz="2000" b="1" dirty="0"/>
              <a:t>Святилище, як </a:t>
            </a:r>
            <a:r>
              <a:rPr lang="ru-RU" sz="2000" b="1" dirty="0" err="1"/>
              <a:t>видиме</a:t>
            </a:r>
            <a:r>
              <a:rPr lang="ru-RU" sz="2000" b="1" dirty="0"/>
              <a:t> </a:t>
            </a:r>
            <a:r>
              <a:rPr lang="ru-RU" sz="2000" b="1" dirty="0" err="1"/>
              <a:t>місце</a:t>
            </a:r>
            <a:r>
              <a:rPr lang="ru-RU" sz="2000" b="1" dirty="0"/>
              <a:t> </a:t>
            </a:r>
            <a:r>
              <a:rPr lang="ru-RU" sz="2000" b="1" dirty="0" err="1"/>
              <a:t>проживання</a:t>
            </a:r>
            <a:r>
              <a:rPr lang="ru-RU" sz="2000" b="1" dirty="0"/>
              <a:t> Бога, </a:t>
            </a:r>
            <a:r>
              <a:rPr lang="ru-RU" sz="2000" b="1" dirty="0" err="1"/>
              <a:t>було</a:t>
            </a:r>
            <a:r>
              <a:rPr lang="ru-RU" sz="2000" b="1" dirty="0"/>
              <a:t> центром </a:t>
            </a:r>
            <a:r>
              <a:rPr lang="ru-RU" sz="2000" b="1" dirty="0" err="1"/>
              <a:t>згуртування</a:t>
            </a:r>
            <a:r>
              <a:rPr lang="ru-RU" sz="2000" b="1" dirty="0"/>
              <a:t>, де </a:t>
            </a:r>
            <a:r>
              <a:rPr lang="ru-RU" sz="2000" b="1" dirty="0" err="1"/>
              <a:t>всі</a:t>
            </a:r>
            <a:r>
              <a:rPr lang="ru-RU" sz="2000" b="1" dirty="0"/>
              <a:t> </a:t>
            </a:r>
            <a:r>
              <a:rPr lang="ru-RU" sz="2000" b="1" dirty="0" err="1"/>
              <a:t>об'єднувалися</a:t>
            </a:r>
            <a:r>
              <a:rPr lang="ru-RU" sz="2000" b="1" dirty="0"/>
              <a:t> в </a:t>
            </a:r>
            <a:r>
              <a:rPr lang="ru-RU" sz="2000" b="1" dirty="0" err="1"/>
              <a:t>поклонінні</a:t>
            </a:r>
            <a:r>
              <a:rPr lang="ru-RU" sz="2000" b="1" dirty="0"/>
              <a:t>. Без </a:t>
            </a:r>
            <a:r>
              <a:rPr lang="ru-RU" sz="2000" b="1" dirty="0" err="1"/>
              <a:t>присутності</a:t>
            </a:r>
            <a:r>
              <a:rPr lang="ru-RU" sz="2000" b="1" dirty="0"/>
              <a:t> Бога </a:t>
            </a:r>
            <a:r>
              <a:rPr lang="ru-RU" sz="2000" b="1" dirty="0" err="1"/>
              <a:t>володіння</a:t>
            </a:r>
            <a:r>
              <a:rPr lang="ru-RU" sz="2000" b="1" dirty="0"/>
              <a:t> землею не мало </a:t>
            </a:r>
            <a:r>
              <a:rPr lang="ru-RU" sz="2000" b="1" dirty="0" err="1"/>
              <a:t>сенсу</a:t>
            </a:r>
            <a:r>
              <a:rPr lang="ru-RU" sz="2000" b="1" dirty="0"/>
              <a:t>.</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1015663"/>
          </a:xfrm>
          <a:prstGeom prst="rect">
            <a:avLst/>
          </a:prstGeom>
          <a:noFill/>
        </p:spPr>
        <p:txBody>
          <a:bodyPr wrap="square">
            <a:spAutoFit/>
          </a:bodyPr>
          <a:lstStyle/>
          <a:p>
            <a:pPr>
              <a:spcBef>
                <a:spcPts val="600"/>
              </a:spcBef>
            </a:pPr>
            <a:r>
              <a:rPr lang="uk-UA" sz="2000" b="1" dirty="0"/>
              <a:t>Перед тим, як племена розділилися, була здійснена особлива та важлива справа: зведення </a:t>
            </a:r>
            <a:r>
              <a:rPr lang="uk-UA" sz="2000" b="1" dirty="0" err="1"/>
              <a:t>Скинії</a:t>
            </a:r>
            <a:r>
              <a:rPr lang="uk-UA" sz="2000" b="1" dirty="0"/>
              <a:t>, центру поклоніння Ізраїлю (Іс. </a:t>
            </a:r>
            <a:r>
              <a:rPr lang="uk-UA" sz="2000" b="1" dirty="0" err="1"/>
              <a:t>Нав</a:t>
            </a:r>
            <a:r>
              <a:rPr lang="uk-UA" sz="2000" b="1" dirty="0"/>
              <a:t>. 18:1).</a:t>
            </a:r>
            <a:endParaRPr lang="es-ES" sz="2000" b="1" dirty="0"/>
          </a:p>
        </p:txBody>
      </p:sp>
      <p:sp>
        <p:nvSpPr>
          <p:cNvPr id="10" name="CuadroTexto 9">
            <a:extLst>
              <a:ext uri="{FF2B5EF4-FFF2-40B4-BE49-F238E27FC236}">
                <a16:creationId xmlns:a16="http://schemas.microsoft.com/office/drawing/2014/main" id="{96788630-C3EB-EFFE-13B4-AF3C4FA13904}"/>
              </a:ext>
            </a:extLst>
          </p:cNvPr>
          <p:cNvSpPr txBox="1"/>
          <p:nvPr/>
        </p:nvSpPr>
        <p:spPr>
          <a:xfrm>
            <a:off x="21158" y="5522614"/>
            <a:ext cx="6504771" cy="1323439"/>
          </a:xfrm>
          <a:prstGeom prst="rect">
            <a:avLst/>
          </a:prstGeom>
          <a:noFill/>
        </p:spPr>
        <p:txBody>
          <a:bodyPr wrap="square">
            <a:spAutoFit/>
          </a:bodyPr>
          <a:lstStyle/>
          <a:p>
            <a:pPr>
              <a:spcBef>
                <a:spcPts val="600"/>
              </a:spcBef>
            </a:pPr>
            <a:r>
              <a:rPr lang="ru-RU" sz="2000" b="1" dirty="0" err="1"/>
              <a:t>Сьогодні</a:t>
            </a:r>
            <a:r>
              <a:rPr lang="ru-RU" sz="2000" b="1" dirty="0"/>
              <a:t>, коли </a:t>
            </a:r>
            <a:r>
              <a:rPr lang="ru-RU" sz="2000" b="1" dirty="0" err="1"/>
              <a:t>ще</a:t>
            </a:r>
            <a:r>
              <a:rPr lang="ru-RU" sz="2000" b="1" dirty="0"/>
              <a:t> </a:t>
            </a:r>
            <a:r>
              <a:rPr lang="ru-RU" sz="2000" b="1" dirty="0" err="1"/>
              <a:t>залишаються</a:t>
            </a:r>
            <a:r>
              <a:rPr lang="ru-RU" sz="2000" b="1" dirty="0"/>
              <a:t> </a:t>
            </a:r>
            <a:r>
              <a:rPr lang="ru-RU" sz="2000" b="1" dirty="0" err="1"/>
              <a:t>сучасні</a:t>
            </a:r>
            <a:r>
              <a:rPr lang="ru-RU" sz="2000" b="1" dirty="0"/>
              <a:t> та </a:t>
            </a:r>
            <a:r>
              <a:rPr lang="ru-RU" sz="2000" b="1" dirty="0" err="1"/>
              <a:t>постмодерні</a:t>
            </a:r>
            <a:r>
              <a:rPr lang="ru-RU" sz="2000" b="1" dirty="0"/>
              <a:t> </a:t>
            </a:r>
            <a:r>
              <a:rPr lang="ru-RU" sz="2000" b="1" dirty="0" err="1"/>
              <a:t>гіганти</a:t>
            </a:r>
            <a:r>
              <a:rPr lang="ru-RU" sz="2000" b="1" dirty="0"/>
              <a:t>, </a:t>
            </a:r>
            <a:r>
              <a:rPr lang="ru-RU" sz="2000" b="1" dirty="0" err="1"/>
              <a:t>яких</a:t>
            </a:r>
            <a:r>
              <a:rPr lang="ru-RU" sz="2000" b="1" dirty="0"/>
              <a:t> </a:t>
            </a:r>
            <a:r>
              <a:rPr lang="ru-RU" sz="2000" b="1" dirty="0" err="1"/>
              <a:t>потрібно</a:t>
            </a:r>
            <a:r>
              <a:rPr lang="ru-RU" sz="2000" b="1" dirty="0"/>
              <a:t> </a:t>
            </a:r>
            <a:r>
              <a:rPr lang="ru-RU" sz="2000" b="1" dirty="0" err="1"/>
              <a:t>перемогти</a:t>
            </a:r>
            <a:r>
              <a:rPr lang="ru-RU" sz="2000" b="1" dirty="0"/>
              <a:t>, </a:t>
            </a:r>
            <a:r>
              <a:rPr lang="ru-RU" sz="2000" b="1" dirty="0" err="1"/>
              <a:t>надзвичайно</a:t>
            </a:r>
            <a:r>
              <a:rPr lang="ru-RU" sz="2000" b="1" dirty="0"/>
              <a:t> </a:t>
            </a:r>
            <a:r>
              <a:rPr lang="ru-RU" sz="2000" b="1" dirty="0" err="1"/>
              <a:t>важливо</a:t>
            </a:r>
            <a:r>
              <a:rPr lang="ru-RU" sz="2000" b="1" dirty="0"/>
              <a:t> </a:t>
            </a:r>
            <a:r>
              <a:rPr lang="ru-RU" sz="2000" b="1" dirty="0" err="1"/>
              <a:t>зосередити</a:t>
            </a:r>
            <a:r>
              <a:rPr lang="ru-RU" sz="2000" b="1" dirty="0"/>
              <a:t> наш </a:t>
            </a:r>
            <a:r>
              <a:rPr lang="ru-RU" sz="2000" b="1" dirty="0" err="1"/>
              <a:t>погляд</a:t>
            </a:r>
            <a:r>
              <a:rPr lang="ru-RU" sz="2000" b="1" dirty="0"/>
              <a:t> на Небесному </a:t>
            </a:r>
            <a:r>
              <a:rPr lang="ru-RU" sz="2000" b="1" dirty="0" err="1"/>
              <a:t>Святилищі</a:t>
            </a:r>
            <a:r>
              <a:rPr lang="ru-RU" sz="2000" b="1" dirty="0"/>
              <a:t>, де </a:t>
            </a:r>
            <a:r>
              <a:rPr lang="ru-RU" sz="2000" b="1" dirty="0" err="1"/>
              <a:t>Ісус</a:t>
            </a:r>
            <a:r>
              <a:rPr lang="ru-RU" sz="2000" b="1" dirty="0"/>
              <a:t> </a:t>
            </a:r>
            <a:r>
              <a:rPr lang="ru-RU" sz="2000" b="1" dirty="0" err="1"/>
              <a:t>заступається</a:t>
            </a:r>
            <a:r>
              <a:rPr lang="ru-RU" sz="2000" b="1" dirty="0"/>
              <a:t> за нас.</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568932" y="1281273"/>
            <a:ext cx="9054135" cy="3939540"/>
          </a:xfrm>
          <a:prstGeom prst="rect">
            <a:avLst/>
          </a:prstGeom>
          <a:noFill/>
        </p:spPr>
        <p:txBody>
          <a:bodyPr wrap="square">
            <a:spAutoFit/>
          </a:bodyPr>
          <a:lstStyle/>
          <a:p>
            <a:pPr>
              <a:spcBef>
                <a:spcPts val="600"/>
              </a:spcBef>
            </a:pPr>
            <a:r>
              <a:rPr lang="uk-UA" sz="2400" b="1" dirty="0">
                <a:latin typeface="Constantia" panose="02030602050306030303" pitchFamily="18" charset="0"/>
              </a:rPr>
              <a:t>«Не минуло й кількох тижнів відтоді, як Мойсей дав їм усю книгу Повторення Закону у вигляді промов; однак, тепер Ісус Навин знову прочитав закон.</a:t>
            </a:r>
          </a:p>
          <a:p>
            <a:pPr>
              <a:spcBef>
                <a:spcPts val="600"/>
              </a:spcBef>
            </a:pPr>
            <a:r>
              <a:rPr lang="uk-UA" sz="2400" b="1" dirty="0">
                <a:latin typeface="Constantia" panose="02030602050306030303" pitchFamily="18" charset="0"/>
              </a:rPr>
              <a:t>Не лише ізраїльтяни, а й жінки та діти слухали читання закону; бо було важливо, щоб кожен знав свій обов’язок і виконував його. […]</a:t>
            </a:r>
          </a:p>
          <a:p>
            <a:pPr>
              <a:spcBef>
                <a:spcPts val="600"/>
              </a:spcBef>
            </a:pPr>
            <a:r>
              <a:rPr lang="uk-UA" sz="2400" b="1" dirty="0">
                <a:latin typeface="Constantia" panose="02030602050306030303" pitchFamily="18" charset="0"/>
              </a:rPr>
              <a:t>Кожен розділ і кожен вірш Біблії – це пряме спілкування від Бога до людей. […] Якщо їх вивчати та дотримуватися, вони вестимуть Божий народ, як ізраїльтян вів стовп хмари вдень і стовп вогню вночі».</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48917C8-C459-2631-EC1B-75D21B4F1D77}"/>
              </a:ext>
            </a:extLst>
          </p:cNvPr>
          <p:cNvSpPr txBox="1"/>
          <p:nvPr/>
        </p:nvSpPr>
        <p:spPr>
          <a:xfrm>
            <a:off x="6811506" y="5580705"/>
            <a:ext cx="3964610" cy="338554"/>
          </a:xfrm>
          <a:prstGeom prst="rect">
            <a:avLst/>
          </a:prstGeom>
          <a:noFill/>
        </p:spPr>
        <p:txBody>
          <a:bodyPr wrap="none" rtlCol="0">
            <a:spAutoFit/>
          </a:bodyPr>
          <a:lstStyle/>
          <a:p>
            <a:pPr algn="r"/>
            <a:r>
              <a:rPr lang="es-ES" sz="1600" b="1" dirty="0"/>
              <a:t>E. G. W. </a:t>
            </a:r>
            <a:r>
              <a:rPr lang="uk-UA" sz="1600" b="1" dirty="0"/>
              <a:t>(Патріархи та пророки, с. </a:t>
            </a:r>
            <a:r>
              <a:rPr lang="es-ES" sz="1600" b="1" dirty="0"/>
              <a:t>477-478) </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4254883" y="3174699"/>
            <a:ext cx="3682234" cy="3570208"/>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es-ES" sz="3200" b="1" dirty="0">
                <a:ln w="12700" cmpd="sng">
                  <a:noFill/>
                  <a:prstDash val="solid"/>
                </a:ln>
                <a:solidFill>
                  <a:srgbClr val="F2601E"/>
                </a:solidFill>
                <a:latin typeface="Comic Sans MS" panose="030F0702030302020204" pitchFamily="66" charset="0"/>
              </a:rPr>
              <a:t>“</a:t>
            </a:r>
            <a:r>
              <a:rPr lang="ru-RU" sz="3200" b="1" dirty="0">
                <a:ln w="12700" cmpd="sng">
                  <a:noFill/>
                  <a:prstDash val="solid"/>
                </a:ln>
                <a:solidFill>
                  <a:srgbClr val="F2601E"/>
                </a:solidFill>
                <a:latin typeface="Comic Sans MS" panose="030F0702030302020204" pitchFamily="66" charset="0"/>
              </a:rPr>
              <a:t>Шукайте перш за все Царства </a:t>
            </a:r>
            <a:r>
              <a:rPr lang="ru-RU" sz="3200" b="1" dirty="0" err="1">
                <a:ln w="12700" cmpd="sng">
                  <a:noFill/>
                  <a:prstDash val="solid"/>
                </a:ln>
                <a:solidFill>
                  <a:srgbClr val="F2601E"/>
                </a:solidFill>
                <a:latin typeface="Comic Sans MS" panose="030F0702030302020204" pitchFamily="66" charset="0"/>
              </a:rPr>
              <a:t>Божого</a:t>
            </a:r>
            <a:r>
              <a:rPr lang="ru-RU" sz="3200" b="1" dirty="0">
                <a:ln w="12700" cmpd="sng">
                  <a:noFill/>
                  <a:prstDash val="solid"/>
                </a:ln>
                <a:solidFill>
                  <a:srgbClr val="F2601E"/>
                </a:solidFill>
                <a:latin typeface="Comic Sans MS" panose="030F0702030302020204" pitchFamily="66" charset="0"/>
              </a:rPr>
              <a:t> і </a:t>
            </a:r>
            <a:r>
              <a:rPr lang="ru-RU" sz="3200" b="1" dirty="0" err="1">
                <a:ln w="12700" cmpd="sng">
                  <a:noFill/>
                  <a:prstDash val="solid"/>
                </a:ln>
                <a:solidFill>
                  <a:srgbClr val="F2601E"/>
                </a:solidFill>
                <a:latin typeface="Comic Sans MS" panose="030F0702030302020204" pitchFamily="66" charset="0"/>
              </a:rPr>
              <a:t>Його</a:t>
            </a:r>
            <a:r>
              <a:rPr lang="ru-RU" sz="3200" b="1" dirty="0">
                <a:ln w="12700" cmpd="sng">
                  <a:noFill/>
                  <a:prstDash val="solid"/>
                </a:ln>
                <a:solidFill>
                  <a:srgbClr val="F2601E"/>
                </a:solidFill>
                <a:latin typeface="Comic Sans MS" panose="030F0702030302020204" pitchFamily="66" charset="0"/>
              </a:rPr>
              <a:t> </a:t>
            </a:r>
            <a:r>
              <a:rPr lang="ru-RU" sz="3200" b="1" dirty="0" err="1">
                <a:ln w="12700" cmpd="sng">
                  <a:noFill/>
                  <a:prstDash val="solid"/>
                </a:ln>
                <a:solidFill>
                  <a:srgbClr val="F2601E"/>
                </a:solidFill>
                <a:latin typeface="Comic Sans MS" panose="030F0702030302020204" pitchFamily="66" charset="0"/>
              </a:rPr>
              <a:t>праведності</a:t>
            </a:r>
            <a:r>
              <a:rPr lang="ru-RU" sz="3200" b="1" dirty="0">
                <a:ln w="12700" cmpd="sng">
                  <a:noFill/>
                  <a:prstDash val="solid"/>
                </a:ln>
                <a:solidFill>
                  <a:srgbClr val="F2601E"/>
                </a:solidFill>
                <a:latin typeface="Comic Sans MS" panose="030F0702030302020204" pitchFamily="66" charset="0"/>
              </a:rPr>
              <a:t>, а </a:t>
            </a:r>
            <a:r>
              <a:rPr lang="ru-RU" sz="3200" b="1" dirty="0" err="1">
                <a:ln w="12700" cmpd="sng">
                  <a:noFill/>
                  <a:prstDash val="solid"/>
                </a:ln>
                <a:solidFill>
                  <a:srgbClr val="F2601E"/>
                </a:solidFill>
                <a:latin typeface="Comic Sans MS" panose="030F0702030302020204" pitchFamily="66" charset="0"/>
              </a:rPr>
              <a:t>це</a:t>
            </a:r>
            <a:r>
              <a:rPr lang="ru-RU" sz="3200" b="1" dirty="0">
                <a:ln w="12700" cmpd="sng">
                  <a:noFill/>
                  <a:prstDash val="solid"/>
                </a:ln>
                <a:solidFill>
                  <a:srgbClr val="F2601E"/>
                </a:solidFill>
                <a:latin typeface="Comic Sans MS" panose="030F0702030302020204" pitchFamily="66" charset="0"/>
              </a:rPr>
              <a:t> все вам </a:t>
            </a:r>
            <a:r>
              <a:rPr lang="ru-RU" sz="3200" b="1" dirty="0" err="1">
                <a:ln w="12700" cmpd="sng">
                  <a:noFill/>
                  <a:prstDash val="solid"/>
                </a:ln>
                <a:solidFill>
                  <a:srgbClr val="F2601E"/>
                </a:solidFill>
                <a:latin typeface="Comic Sans MS" panose="030F0702030302020204" pitchFamily="66" charset="0"/>
              </a:rPr>
              <a:t>додасться</a:t>
            </a:r>
            <a:r>
              <a:rPr lang="ru-RU" sz="3200" b="1" dirty="0">
                <a:ln w="12700" cmpd="sng">
                  <a:noFill/>
                  <a:prstDash val="solid"/>
                </a:ln>
                <a:solidFill>
                  <a:srgbClr val="F2601E"/>
                </a:solidFill>
                <a:latin typeface="Comic Sans MS" panose="030F0702030302020204" pitchFamily="66" charset="0"/>
              </a:rPr>
              <a:t>.</a:t>
            </a:r>
            <a:r>
              <a:rPr lang="es-ES" sz="3200" b="1" dirty="0">
                <a:ln w="12700" cmpd="sng">
                  <a:noFill/>
                  <a:prstDash val="solid"/>
                </a:ln>
                <a:solidFill>
                  <a:srgbClr val="F2601E"/>
                </a:solidFill>
                <a:latin typeface="Comic Sans MS" panose="030F0702030302020204" pitchFamily="66" charset="0"/>
              </a:rPr>
              <a:t>”</a:t>
            </a:r>
          </a:p>
          <a:p>
            <a:pPr algn="ctr">
              <a:spcBef>
                <a:spcPts val="1200"/>
              </a:spcBef>
            </a:pPr>
            <a:r>
              <a:rPr lang="es-ES" sz="2400" b="1" dirty="0">
                <a:ln w="12700" cmpd="sng">
                  <a:noFill/>
                  <a:prstDash val="solid"/>
                </a:ln>
                <a:solidFill>
                  <a:srgbClr val="F2601E"/>
                </a:solidFill>
                <a:latin typeface="Comic Sans MS" panose="030F0702030302020204" pitchFamily="66" charset="0"/>
              </a:rPr>
              <a:t>M</a:t>
            </a:r>
            <a:r>
              <a:rPr lang="uk-UA" sz="2400" b="1" dirty="0" err="1">
                <a:ln w="12700" cmpd="sng">
                  <a:noFill/>
                  <a:prstDash val="solid"/>
                </a:ln>
                <a:solidFill>
                  <a:srgbClr val="F2601E"/>
                </a:solidFill>
                <a:latin typeface="Comic Sans MS" panose="030F0702030302020204" pitchFamily="66" charset="0"/>
              </a:rPr>
              <a:t>атвій</a:t>
            </a:r>
            <a:r>
              <a:rPr lang="es-ES" sz="2400" b="1" dirty="0">
                <a:ln w="12700" cmpd="sng">
                  <a:noFill/>
                  <a:prstDash val="solid"/>
                </a:ln>
                <a:solidFill>
                  <a:srgbClr val="F2601E"/>
                </a:solidFill>
                <a:latin typeface="Comic Sans MS" panose="030F0702030302020204" pitchFamily="66" charset="0"/>
              </a:rPr>
              <a:t> 6:33</a:t>
            </a: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es-ES" sz="2000" dirty="0">
                <a:effectLst>
                  <a:outerShdw blurRad="38100" dist="38100" dir="2700000" algn="tl">
                    <a:srgbClr val="000000">
                      <a:alpha val="43137"/>
                    </a:srgbClr>
                  </a:outerShdw>
                </a:effectLst>
                <a:highlight>
                  <a:srgbClr val="FDEC58"/>
                </a:highlight>
              </a:rPr>
              <a:t> </a:t>
            </a:r>
            <a:r>
              <a:rPr lang="uk-UA" sz="2000" dirty="0">
                <a:effectLst>
                  <a:outerShdw blurRad="38100" dist="38100" dir="2700000" algn="tl">
                    <a:srgbClr val="000000">
                      <a:alpha val="43137"/>
                    </a:srgbClr>
                  </a:outerShdw>
                </a:effectLst>
                <a:highlight>
                  <a:srgbClr val="FDEC58"/>
                </a:highlight>
              </a:rPr>
              <a:t>Поклоніння перед перемогою</a:t>
            </a:r>
            <a:r>
              <a:rPr lang="es-ES" sz="2000" dirty="0">
                <a:effectLst>
                  <a:outerShdw blurRad="38100" dist="38100" dir="2700000" algn="tl">
                    <a:srgbClr val="000000">
                      <a:alpha val="43137"/>
                    </a:srgbClr>
                  </a:outerShdw>
                </a:effectLst>
                <a:highlight>
                  <a:srgbClr val="FDEC58"/>
                </a:highlight>
              </a:rPr>
              <a:t>:</a:t>
            </a:r>
          </a:p>
          <a:p>
            <a:pPr lvl="1">
              <a:spcBef>
                <a:spcPts val="600"/>
              </a:spcBef>
            </a:pPr>
            <a:r>
              <a:rPr lang="uk-UA" sz="2000" b="1" dirty="0">
                <a:solidFill>
                  <a:schemeClr val="bg1"/>
                </a:solidFill>
                <a:effectLst>
                  <a:glow rad="38100">
                    <a:srgbClr val="345E4D"/>
                  </a:glow>
                  <a:outerShdw blurRad="38100" dist="38100" dir="2700000" algn="tl">
                    <a:srgbClr val="000000">
                      <a:alpha val="43137"/>
                    </a:srgbClr>
                  </a:outerShdw>
                </a:effectLst>
              </a:rPr>
              <a:t>Оновлення заповіту</a:t>
            </a:r>
            <a:r>
              <a:rPr lang="es-ES" sz="2000" b="1" dirty="0">
                <a:solidFill>
                  <a:schemeClr val="bg1"/>
                </a:solidFill>
                <a:effectLst>
                  <a:glow rad="38100">
                    <a:srgbClr val="345E4D"/>
                  </a:glow>
                  <a:outerShdw blurRad="38100" dist="38100" dir="2700000" algn="tl">
                    <a:srgbClr val="000000">
                      <a:alpha val="43137"/>
                    </a:srgbClr>
                  </a:outerShdw>
                </a:effectLst>
              </a:rPr>
              <a:t> (</a:t>
            </a:r>
            <a:r>
              <a:rPr lang="uk-UA" sz="2000" b="1" dirty="0" err="1">
                <a:solidFill>
                  <a:schemeClr val="bg1"/>
                </a:solidFill>
                <a:effectLst>
                  <a:glow rad="38100">
                    <a:srgbClr val="345E4D"/>
                  </a:glow>
                  <a:outerShdw blurRad="38100" dist="38100" dir="2700000" algn="tl">
                    <a:srgbClr val="000000">
                      <a:alpha val="43137"/>
                    </a:srgbClr>
                  </a:outerShdw>
                </a:effectLst>
              </a:rPr>
              <a:t>І.Нав</a:t>
            </a:r>
            <a:r>
              <a:rPr lang="uk-UA" sz="2000" b="1" dirty="0">
                <a:solidFill>
                  <a:schemeClr val="bg1"/>
                </a:solidFill>
                <a:effectLst>
                  <a:glow rad="38100">
                    <a:srgbClr val="345E4D"/>
                  </a:glow>
                  <a:outerShdw blurRad="38100" dist="38100" dir="2700000" algn="tl">
                    <a:srgbClr val="000000">
                      <a:alpha val="43137"/>
                    </a:srgbClr>
                  </a:outerShdw>
                </a:effectLst>
              </a:rPr>
              <a:t>.</a:t>
            </a:r>
            <a:r>
              <a:rPr lang="es-ES" sz="2000" b="1" dirty="0">
                <a:solidFill>
                  <a:schemeClr val="bg1"/>
                </a:solidFill>
                <a:effectLst>
                  <a:glow rad="38100">
                    <a:srgbClr val="345E4D"/>
                  </a:glow>
                  <a:outerShdw blurRad="38100" dist="38100" dir="2700000" algn="tl">
                    <a:srgbClr val="000000">
                      <a:alpha val="43137"/>
                    </a:srgbClr>
                  </a:outerShdw>
                </a:effectLst>
              </a:rPr>
              <a:t> 5:1-9)</a:t>
            </a:r>
          </a:p>
          <a:p>
            <a:pPr lvl="1">
              <a:spcBef>
                <a:spcPts val="600"/>
              </a:spcBef>
            </a:pPr>
            <a:r>
              <a:rPr lang="uk-UA" sz="2000" b="1" dirty="0">
                <a:solidFill>
                  <a:schemeClr val="bg1"/>
                </a:solidFill>
                <a:effectLst>
                  <a:glow rad="38100">
                    <a:srgbClr val="345E4D"/>
                  </a:glow>
                  <a:outerShdw blurRad="38100" dist="38100" dir="2700000" algn="tl">
                    <a:srgbClr val="000000">
                      <a:alpha val="43137"/>
                    </a:srgbClr>
                  </a:outerShdw>
                </a:effectLst>
              </a:rPr>
              <a:t>Перша Пасха в </a:t>
            </a:r>
            <a:r>
              <a:rPr lang="uk-UA" sz="2000" b="1" dirty="0" err="1">
                <a:solidFill>
                  <a:schemeClr val="bg1"/>
                </a:solidFill>
                <a:effectLst>
                  <a:glow rad="38100">
                    <a:srgbClr val="345E4D"/>
                  </a:glow>
                  <a:outerShdw blurRad="38100" dist="38100" dir="2700000" algn="tl">
                    <a:srgbClr val="000000">
                      <a:alpha val="43137"/>
                    </a:srgbClr>
                  </a:outerShdw>
                </a:effectLst>
              </a:rPr>
              <a:t>Ханаані</a:t>
            </a:r>
            <a:r>
              <a:rPr lang="uk-UA" sz="2000" b="1" dirty="0">
                <a:solidFill>
                  <a:schemeClr val="bg1"/>
                </a:solidFill>
                <a:effectLst>
                  <a:glow rad="38100">
                    <a:srgbClr val="345E4D"/>
                  </a:glow>
                  <a:outerShdw blurRad="38100" dist="38100" dir="2700000" algn="tl">
                    <a:srgbClr val="000000">
                      <a:alpha val="43137"/>
                    </a:srgbClr>
                  </a:outerShdw>
                </a:effectLst>
              </a:rPr>
              <a:t> </a:t>
            </a:r>
            <a:r>
              <a:rPr lang="es-ES" sz="2000" b="1" dirty="0">
                <a:solidFill>
                  <a:schemeClr val="bg1"/>
                </a:solidFill>
                <a:effectLst>
                  <a:glow rad="38100">
                    <a:srgbClr val="345E4D"/>
                  </a:glow>
                  <a:outerShdw blurRad="38100" dist="38100" dir="2700000" algn="tl">
                    <a:srgbClr val="000000">
                      <a:alpha val="43137"/>
                    </a:srgbClr>
                  </a:outerShdw>
                </a:effectLst>
              </a:rPr>
              <a:t>(</a:t>
            </a:r>
            <a:r>
              <a:rPr lang="uk-UA" sz="2000" b="1" dirty="0" err="1">
                <a:solidFill>
                  <a:schemeClr val="bg1"/>
                </a:solidFill>
                <a:effectLst>
                  <a:glow rad="38100">
                    <a:srgbClr val="345E4D"/>
                  </a:glow>
                  <a:outerShdw blurRad="38100" dist="38100" dir="2700000" algn="tl">
                    <a:srgbClr val="000000">
                      <a:alpha val="43137"/>
                    </a:srgbClr>
                  </a:outerShdw>
                </a:effectLst>
              </a:rPr>
              <a:t>І.Нав</a:t>
            </a:r>
            <a:r>
              <a:rPr lang="uk-UA" sz="2000" b="1" dirty="0">
                <a:solidFill>
                  <a:schemeClr val="bg1"/>
                </a:solidFill>
                <a:effectLst>
                  <a:glow rad="38100">
                    <a:srgbClr val="345E4D"/>
                  </a:glow>
                  <a:outerShdw blurRad="38100" dist="38100" dir="2700000" algn="tl">
                    <a:srgbClr val="000000">
                      <a:alpha val="43137"/>
                    </a:srgbClr>
                  </a:outerShdw>
                </a:effectLst>
              </a:rPr>
              <a:t>.</a:t>
            </a:r>
            <a:r>
              <a:rPr lang="es-ES" sz="2000" b="1" dirty="0">
                <a:solidFill>
                  <a:schemeClr val="bg1"/>
                </a:solidFill>
                <a:effectLst>
                  <a:glow rad="38100">
                    <a:srgbClr val="345E4D"/>
                  </a:glow>
                  <a:outerShdw blurRad="38100" dist="38100" dir="2700000" algn="tl">
                    <a:srgbClr val="000000">
                      <a:alpha val="43137"/>
                    </a:srgbClr>
                  </a:outerShdw>
                </a:effectLst>
              </a:rPr>
              <a:t> 5:10-12)</a:t>
            </a:r>
          </a:p>
          <a:p>
            <a:pPr>
              <a:spcBef>
                <a:spcPts val="1800"/>
              </a:spcBef>
            </a:pPr>
            <a:r>
              <a:rPr lang="es-ES" sz="2000" dirty="0">
                <a:effectLst>
                  <a:outerShdw blurRad="38100" dist="38100" dir="2700000" algn="tl">
                    <a:srgbClr val="000000">
                      <a:alpha val="43137"/>
                    </a:srgbClr>
                  </a:outerShdw>
                </a:effectLst>
                <a:highlight>
                  <a:srgbClr val="E19EBD"/>
                </a:highlight>
              </a:rPr>
              <a:t> </a:t>
            </a:r>
            <a:r>
              <a:rPr lang="uk-UA" sz="2000" dirty="0">
                <a:effectLst>
                  <a:outerShdw blurRad="38100" dist="38100" dir="2700000" algn="tl">
                    <a:srgbClr val="000000">
                      <a:alpha val="43137"/>
                    </a:srgbClr>
                  </a:outerShdw>
                </a:effectLst>
                <a:highlight>
                  <a:srgbClr val="E19EBD"/>
                </a:highlight>
              </a:rPr>
              <a:t>Поклоніння серед гір</a:t>
            </a:r>
            <a:r>
              <a:rPr lang="es-ES" sz="2000" dirty="0">
                <a:effectLst>
                  <a:outerShdw blurRad="38100" dist="38100" dir="2700000" algn="tl">
                    <a:srgbClr val="000000">
                      <a:alpha val="43137"/>
                    </a:srgbClr>
                  </a:outerShdw>
                </a:effectLst>
                <a:highlight>
                  <a:srgbClr val="E19EBD"/>
                </a:highlight>
              </a:rPr>
              <a:t>:</a:t>
            </a:r>
          </a:p>
          <a:p>
            <a:pPr lvl="1">
              <a:spcBef>
                <a:spcPts val="600"/>
              </a:spcBef>
            </a:pPr>
            <a:r>
              <a:rPr lang="uk-UA" sz="2000" b="1" dirty="0">
                <a:solidFill>
                  <a:schemeClr val="bg1"/>
                </a:solidFill>
                <a:effectLst>
                  <a:glow rad="38100">
                    <a:srgbClr val="345E4D"/>
                  </a:glow>
                  <a:outerShdw blurRad="38100" dist="38100" dir="2700000" algn="tl">
                    <a:srgbClr val="000000">
                      <a:alpha val="43137"/>
                    </a:srgbClr>
                  </a:outerShdw>
                </a:effectLst>
              </a:rPr>
              <a:t>Вівтар для поклоніння </a:t>
            </a:r>
            <a:r>
              <a:rPr lang="es-ES" sz="2000" b="1" dirty="0">
                <a:solidFill>
                  <a:schemeClr val="bg1"/>
                </a:solidFill>
                <a:effectLst>
                  <a:glow rad="38100">
                    <a:srgbClr val="345E4D"/>
                  </a:glow>
                  <a:outerShdw blurRad="38100" dist="38100" dir="2700000" algn="tl">
                    <a:srgbClr val="000000">
                      <a:alpha val="43137"/>
                    </a:srgbClr>
                  </a:outerShdw>
                </a:effectLst>
              </a:rPr>
              <a:t>(</a:t>
            </a:r>
            <a:r>
              <a:rPr lang="uk-UA" sz="2000" b="1" dirty="0" err="1">
                <a:solidFill>
                  <a:schemeClr val="bg1"/>
                </a:solidFill>
                <a:effectLst>
                  <a:glow rad="38100">
                    <a:srgbClr val="345E4D"/>
                  </a:glow>
                  <a:outerShdw blurRad="38100" dist="38100" dir="2700000" algn="tl">
                    <a:srgbClr val="000000">
                      <a:alpha val="43137"/>
                    </a:srgbClr>
                  </a:outerShdw>
                </a:effectLst>
              </a:rPr>
              <a:t>І.Нав</a:t>
            </a:r>
            <a:r>
              <a:rPr lang="uk-UA" sz="2000" b="1" dirty="0">
                <a:solidFill>
                  <a:schemeClr val="bg1"/>
                </a:solidFill>
                <a:effectLst>
                  <a:glow rad="38100">
                    <a:srgbClr val="345E4D"/>
                  </a:glow>
                  <a:outerShdw blurRad="38100" dist="38100" dir="2700000" algn="tl">
                    <a:srgbClr val="000000">
                      <a:alpha val="43137"/>
                    </a:srgbClr>
                  </a:outerShdw>
                </a:effectLst>
              </a:rPr>
              <a:t>. </a:t>
            </a:r>
            <a:r>
              <a:rPr lang="es-ES" sz="2000" b="1" dirty="0">
                <a:solidFill>
                  <a:schemeClr val="bg1"/>
                </a:solidFill>
                <a:effectLst>
                  <a:glow rad="38100">
                    <a:srgbClr val="345E4D"/>
                  </a:glow>
                  <a:outerShdw blurRad="38100" dist="38100" dir="2700000" algn="tl">
                    <a:srgbClr val="000000">
                      <a:alpha val="43137"/>
                    </a:srgbClr>
                  </a:outerShdw>
                </a:effectLst>
              </a:rPr>
              <a:t>8:30-31)</a:t>
            </a:r>
          </a:p>
          <a:p>
            <a:pPr lvl="1">
              <a:spcBef>
                <a:spcPts val="600"/>
              </a:spcBef>
            </a:pPr>
            <a:r>
              <a:rPr lang="uk-UA" sz="2000" b="1" dirty="0">
                <a:solidFill>
                  <a:schemeClr val="bg1"/>
                </a:solidFill>
                <a:effectLst>
                  <a:glow rad="38100">
                    <a:srgbClr val="345E4D"/>
                  </a:glow>
                  <a:outerShdw blurRad="38100" dist="38100" dir="2700000" algn="tl">
                    <a:srgbClr val="000000">
                      <a:alpha val="43137"/>
                    </a:srgbClr>
                  </a:outerShdw>
                </a:effectLst>
              </a:rPr>
              <a:t>Нагадування про закон </a:t>
            </a:r>
            <a:r>
              <a:rPr lang="es-ES" sz="2000" b="1" dirty="0">
                <a:solidFill>
                  <a:schemeClr val="bg1"/>
                </a:solidFill>
                <a:effectLst>
                  <a:glow rad="38100">
                    <a:srgbClr val="345E4D"/>
                  </a:glow>
                  <a:outerShdw blurRad="38100" dist="38100" dir="2700000" algn="tl">
                    <a:srgbClr val="000000">
                      <a:alpha val="43137"/>
                    </a:srgbClr>
                  </a:outerShdw>
                </a:effectLst>
              </a:rPr>
              <a:t>(</a:t>
            </a:r>
            <a:r>
              <a:rPr lang="uk-UA" sz="2000" b="1" dirty="0" err="1">
                <a:solidFill>
                  <a:schemeClr val="bg1"/>
                </a:solidFill>
                <a:effectLst>
                  <a:glow rad="38100">
                    <a:srgbClr val="345E4D"/>
                  </a:glow>
                  <a:outerShdw blurRad="38100" dist="38100" dir="2700000" algn="tl">
                    <a:srgbClr val="000000">
                      <a:alpha val="43137"/>
                    </a:srgbClr>
                  </a:outerShdw>
                </a:effectLst>
              </a:rPr>
              <a:t>І.Нав</a:t>
            </a:r>
            <a:r>
              <a:rPr lang="uk-UA" sz="2000" b="1" dirty="0">
                <a:solidFill>
                  <a:schemeClr val="bg1"/>
                </a:solidFill>
                <a:effectLst>
                  <a:glow rad="38100">
                    <a:srgbClr val="345E4D"/>
                  </a:glow>
                  <a:outerShdw blurRad="38100" dist="38100" dir="2700000" algn="tl">
                    <a:srgbClr val="000000">
                      <a:alpha val="43137"/>
                    </a:srgbClr>
                  </a:outerShdw>
                </a:effectLst>
              </a:rPr>
              <a:t>.</a:t>
            </a:r>
            <a:r>
              <a:rPr lang="es-ES" sz="2000" b="1" dirty="0">
                <a:solidFill>
                  <a:schemeClr val="bg1"/>
                </a:solidFill>
                <a:effectLst>
                  <a:glow rad="38100">
                    <a:srgbClr val="345E4D"/>
                  </a:glow>
                  <a:outerShdw blurRad="38100" dist="38100" dir="2700000" algn="tl">
                    <a:srgbClr val="000000">
                      <a:alpha val="43137"/>
                    </a:srgbClr>
                  </a:outerShdw>
                </a:effectLst>
              </a:rPr>
              <a:t> 8:32-35)</a:t>
            </a:r>
          </a:p>
          <a:p>
            <a:pPr>
              <a:spcBef>
                <a:spcPts val="1800"/>
              </a:spcBef>
            </a:pPr>
            <a:r>
              <a:rPr lang="uk-UA" sz="2000" dirty="0">
                <a:effectLst>
                  <a:outerShdw blurRad="38100" dist="38100" dir="2700000" algn="tl">
                    <a:srgbClr val="000000">
                      <a:alpha val="43137"/>
                    </a:srgbClr>
                  </a:outerShdw>
                </a:effectLst>
                <a:highlight>
                  <a:srgbClr val="F39D91"/>
                </a:highlight>
              </a:rPr>
              <a:t>Особливе місце для поклоніння</a:t>
            </a:r>
            <a:r>
              <a:rPr lang="es-ES" sz="2000" dirty="0">
                <a:effectLst>
                  <a:outerShdw blurRad="38100" dist="38100" dir="2700000" algn="tl">
                    <a:srgbClr val="000000">
                      <a:alpha val="43137"/>
                    </a:srgbClr>
                  </a:outerShdw>
                </a:effectLst>
                <a:highlight>
                  <a:srgbClr val="F39D91"/>
                </a:highlight>
              </a:rPr>
              <a:t>:</a:t>
            </a:r>
          </a:p>
          <a:p>
            <a:pPr lvl="1">
              <a:spcBef>
                <a:spcPts val="600"/>
              </a:spcBef>
            </a:pPr>
            <a:r>
              <a:rPr lang="uk-UA" sz="2000" b="1" dirty="0">
                <a:solidFill>
                  <a:schemeClr val="bg1"/>
                </a:solidFill>
                <a:effectLst>
                  <a:glow rad="38100">
                    <a:srgbClr val="345E4D"/>
                  </a:glow>
                  <a:outerShdw blurRad="38100" dist="38100" dir="2700000" algn="tl">
                    <a:srgbClr val="000000">
                      <a:alpha val="43137"/>
                    </a:srgbClr>
                  </a:outerShdw>
                </a:effectLst>
              </a:rPr>
              <a:t>Зведення святилища </a:t>
            </a:r>
            <a:r>
              <a:rPr lang="es-ES" sz="2000" b="1" dirty="0">
                <a:solidFill>
                  <a:schemeClr val="bg1"/>
                </a:solidFill>
                <a:effectLst>
                  <a:glow rad="38100">
                    <a:srgbClr val="345E4D"/>
                  </a:glow>
                  <a:outerShdw blurRad="38100" dist="38100" dir="2700000" algn="tl">
                    <a:srgbClr val="000000">
                      <a:alpha val="43137"/>
                    </a:srgbClr>
                  </a:outerShdw>
                </a:effectLst>
              </a:rPr>
              <a:t>(</a:t>
            </a:r>
            <a:r>
              <a:rPr lang="uk-UA" sz="2000" b="1" dirty="0" err="1">
                <a:solidFill>
                  <a:schemeClr val="bg1"/>
                </a:solidFill>
                <a:effectLst>
                  <a:glow rad="38100">
                    <a:srgbClr val="345E4D"/>
                  </a:glow>
                  <a:outerShdw blurRad="38100" dist="38100" dir="2700000" algn="tl">
                    <a:srgbClr val="000000">
                      <a:alpha val="43137"/>
                    </a:srgbClr>
                  </a:outerShdw>
                </a:effectLst>
              </a:rPr>
              <a:t>І.Нав</a:t>
            </a:r>
            <a:r>
              <a:rPr lang="uk-UA" sz="2000" b="1" dirty="0">
                <a:solidFill>
                  <a:schemeClr val="bg1"/>
                </a:solidFill>
                <a:effectLst>
                  <a:glow rad="38100">
                    <a:srgbClr val="345E4D"/>
                  </a:glow>
                  <a:outerShdw blurRad="38100" dist="38100" dir="2700000" algn="tl">
                    <a:srgbClr val="000000">
                      <a:alpha val="43137"/>
                    </a:srgbClr>
                  </a:outerShdw>
                </a:effectLst>
              </a:rPr>
              <a:t>.</a:t>
            </a:r>
            <a:r>
              <a:rPr lang="es-ES" sz="2000" b="1" dirty="0">
                <a:solidFill>
                  <a:schemeClr val="bg1"/>
                </a:solidFill>
                <a:effectLst>
                  <a:glow rad="38100">
                    <a:srgbClr val="345E4D"/>
                  </a:glow>
                  <a:outerShdw blurRad="38100" dist="38100" dir="2700000" algn="tl">
                    <a:srgbClr val="000000">
                      <a:alpha val="43137"/>
                    </a:srgbClr>
                  </a:outerShdw>
                </a:effectLst>
              </a:rPr>
              <a:t>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97919"/>
            <a:ext cx="9258301" cy="707886"/>
          </a:xfrm>
          <a:prstGeom prst="rect">
            <a:avLst/>
          </a:prstGeom>
          <a:noFill/>
        </p:spPr>
        <p:txBody>
          <a:bodyPr wrap="square" rtlCol="0">
            <a:spAutoFit/>
          </a:bodyPr>
          <a:lstStyle/>
          <a:p>
            <a:pPr>
              <a:spcBef>
                <a:spcPts val="600"/>
              </a:spcBef>
            </a:pPr>
            <a:r>
              <a:rPr lang="ru-RU" sz="2000" b="1" dirty="0" err="1"/>
              <a:t>Під</a:t>
            </a:r>
            <a:r>
              <a:rPr lang="ru-RU" sz="2000" b="1" dirty="0"/>
              <a:t> час чудесного переходу через Йордан </a:t>
            </a:r>
            <a:r>
              <a:rPr lang="ru-RU" sz="2000" b="1" dirty="0" err="1"/>
              <a:t>усі</a:t>
            </a:r>
            <a:r>
              <a:rPr lang="ru-RU" sz="2000" b="1" dirty="0"/>
              <a:t> </a:t>
            </a:r>
            <a:r>
              <a:rPr lang="ru-RU" sz="2000" b="1" dirty="0" err="1"/>
              <a:t>ханаанські</a:t>
            </a:r>
            <a:r>
              <a:rPr lang="ru-RU" sz="2000" b="1" dirty="0"/>
              <a:t> </a:t>
            </a:r>
            <a:r>
              <a:rPr lang="ru-RU" sz="2000" b="1" dirty="0" err="1"/>
              <a:t>царі</a:t>
            </a:r>
            <a:r>
              <a:rPr lang="ru-RU" sz="2000" b="1" dirty="0"/>
              <a:t> </a:t>
            </a:r>
            <a:r>
              <a:rPr lang="ru-RU" sz="2000" b="1" dirty="0" err="1"/>
              <a:t>були</a:t>
            </a:r>
            <a:r>
              <a:rPr lang="ru-RU" sz="2000" b="1" dirty="0"/>
              <a:t> </a:t>
            </a:r>
            <a:r>
              <a:rPr lang="ru-RU" sz="2000" b="1" dirty="0" err="1"/>
              <a:t>налякані</a:t>
            </a:r>
            <a:r>
              <a:rPr lang="ru-RU" sz="2000" b="1" dirty="0"/>
              <a:t> (</a:t>
            </a:r>
            <a:r>
              <a:rPr lang="ru-RU" sz="2000" b="1" dirty="0" err="1"/>
              <a:t>Ісус</a:t>
            </a:r>
            <a:r>
              <a:rPr lang="ru-RU" sz="2000" b="1" dirty="0"/>
              <a:t> Навин 5:1). Земля </a:t>
            </a:r>
            <a:r>
              <a:rPr lang="ru-RU" sz="2000" b="1" dirty="0" err="1"/>
              <a:t>була</a:t>
            </a:r>
            <a:r>
              <a:rPr lang="ru-RU" sz="2000" b="1" dirty="0"/>
              <a:t> </a:t>
            </a:r>
            <a:r>
              <a:rPr lang="ru-RU" sz="2000" b="1" dirty="0" err="1"/>
              <a:t>підготовлена</a:t>
            </a:r>
            <a:r>
              <a:rPr lang="ru-RU" sz="2000" b="1" dirty="0"/>
              <a:t> для </a:t>
            </a:r>
            <a:r>
              <a:rPr lang="ru-RU" sz="2000" b="1" dirty="0" err="1"/>
              <a:t>негайного</a:t>
            </a:r>
            <a:r>
              <a:rPr lang="ru-RU" sz="2000" b="1" dirty="0"/>
              <a:t> </a:t>
            </a:r>
            <a:r>
              <a:rPr lang="ru-RU" sz="2000" b="1" dirty="0" err="1"/>
              <a:t>завоювання</a:t>
            </a:r>
            <a:r>
              <a:rPr lang="ru-RU" sz="2000" b="1" dirty="0"/>
              <a:t>.</a:t>
            </a:r>
            <a:endParaRPr lang="es-ES" sz="2000" b="1" dirty="0"/>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8" y="2195931"/>
            <a:ext cx="9254275" cy="707886"/>
          </a:xfrm>
          <a:prstGeom prst="rect">
            <a:avLst/>
          </a:prstGeom>
          <a:noFill/>
        </p:spPr>
        <p:txBody>
          <a:bodyPr wrap="square">
            <a:spAutoFit/>
          </a:bodyPr>
          <a:lstStyle/>
          <a:p>
            <a:pPr>
              <a:spcBef>
                <a:spcPts val="600"/>
              </a:spcBef>
            </a:pPr>
            <a:r>
              <a:rPr lang="ru-RU" sz="2000" b="1" dirty="0" err="1"/>
              <a:t>Майже</a:t>
            </a:r>
            <a:r>
              <a:rPr lang="ru-RU" sz="2000" b="1" dirty="0"/>
              <a:t> завершивши </a:t>
            </a:r>
            <a:r>
              <a:rPr lang="ru-RU" sz="2000" b="1" dirty="0" err="1"/>
              <a:t>завоювання</a:t>
            </a:r>
            <a:r>
              <a:rPr lang="ru-RU" sz="2000" b="1" dirty="0"/>
              <a:t>, вони </a:t>
            </a:r>
            <a:r>
              <a:rPr lang="ru-RU" sz="2000" b="1" dirty="0" err="1"/>
              <a:t>здійснили</a:t>
            </a:r>
            <a:r>
              <a:rPr lang="ru-RU" sz="2000" b="1" dirty="0"/>
              <a:t> </a:t>
            </a:r>
            <a:r>
              <a:rPr lang="ru-RU" sz="2000" b="1" dirty="0" err="1"/>
              <a:t>нову</a:t>
            </a:r>
            <a:r>
              <a:rPr lang="ru-RU" sz="2000" b="1" dirty="0"/>
              <a:t> </a:t>
            </a:r>
            <a:r>
              <a:rPr lang="ru-RU" sz="2000" b="1" dirty="0" err="1"/>
              <a:t>віху</a:t>
            </a:r>
            <a:r>
              <a:rPr lang="ru-RU" sz="2000" b="1" dirty="0"/>
              <a:t> </a:t>
            </a:r>
            <a:r>
              <a:rPr lang="ru-RU" sz="2000" b="1" dirty="0" err="1"/>
              <a:t>поклоніння</a:t>
            </a:r>
            <a:r>
              <a:rPr lang="ru-RU" sz="2000" b="1" dirty="0"/>
              <a:t>: </a:t>
            </a:r>
            <a:r>
              <a:rPr lang="ru-RU" sz="2000" b="1" dirty="0" err="1"/>
              <a:t>збудували</a:t>
            </a:r>
            <a:r>
              <a:rPr lang="ru-RU" sz="2000" b="1" dirty="0"/>
              <a:t> Святилище в </a:t>
            </a:r>
            <a:r>
              <a:rPr lang="ru-RU" sz="2000" b="1" dirty="0" err="1"/>
              <a:t>Силомі</a:t>
            </a:r>
            <a:r>
              <a:rPr lang="ru-RU" sz="2000" b="1" dirty="0"/>
              <a:t>.</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6" y="1496593"/>
            <a:ext cx="9254275" cy="707886"/>
          </a:xfrm>
          <a:prstGeom prst="rect">
            <a:avLst/>
          </a:prstGeom>
          <a:noFill/>
        </p:spPr>
        <p:txBody>
          <a:bodyPr wrap="square">
            <a:spAutoFit/>
          </a:bodyPr>
          <a:lstStyle/>
          <a:p>
            <a:pPr>
              <a:spcBef>
                <a:spcPts val="600"/>
              </a:spcBef>
            </a:pPr>
            <a:r>
              <a:rPr lang="ru-RU" sz="2000" b="1" dirty="0"/>
              <a:t>В </a:t>
            </a:r>
            <a:r>
              <a:rPr lang="ru-RU" sz="2000" b="1" dirty="0" err="1"/>
              <a:t>розпалі</a:t>
            </a:r>
            <a:r>
              <a:rPr lang="ru-RU" sz="2000" b="1" dirty="0"/>
              <a:t> </a:t>
            </a:r>
            <a:r>
              <a:rPr lang="ru-RU" sz="2000" b="1" dirty="0" err="1"/>
              <a:t>завоювання</a:t>
            </a:r>
            <a:r>
              <a:rPr lang="ru-RU" sz="2000" b="1" dirty="0"/>
              <a:t> вони </a:t>
            </a:r>
            <a:r>
              <a:rPr lang="ru-RU" sz="2000" b="1" dirty="0" err="1"/>
              <a:t>також</a:t>
            </a:r>
            <a:r>
              <a:rPr lang="ru-RU" sz="2000" b="1" dirty="0"/>
              <a:t> </a:t>
            </a:r>
            <a:r>
              <a:rPr lang="ru-RU" sz="2000" b="1" dirty="0" err="1"/>
              <a:t>вирішили</a:t>
            </a:r>
            <a:r>
              <a:rPr lang="ru-RU" sz="2000" b="1" dirty="0"/>
              <a:t> </a:t>
            </a:r>
            <a:r>
              <a:rPr lang="ru-RU" sz="2000" b="1" dirty="0" err="1"/>
              <a:t>зробити</a:t>
            </a:r>
            <a:r>
              <a:rPr lang="ru-RU" sz="2000" b="1" dirty="0"/>
              <a:t> </a:t>
            </a:r>
            <a:r>
              <a:rPr lang="ru-RU" sz="2000" b="1" dirty="0" err="1"/>
              <a:t>зупинку</a:t>
            </a:r>
            <a:r>
              <a:rPr lang="ru-RU" sz="2000" b="1" dirty="0"/>
              <a:t>, </a:t>
            </a:r>
            <a:r>
              <a:rPr lang="ru-RU" sz="2000" b="1" dirty="0" err="1"/>
              <a:t>щоб</a:t>
            </a:r>
            <a:r>
              <a:rPr lang="ru-RU" sz="2000" b="1" dirty="0"/>
              <a:t> </a:t>
            </a:r>
            <a:r>
              <a:rPr lang="ru-RU" sz="2000" b="1" dirty="0" err="1"/>
              <a:t>знову</a:t>
            </a:r>
            <a:r>
              <a:rPr lang="ru-RU" sz="2000" b="1" dirty="0"/>
              <a:t> </a:t>
            </a:r>
            <a:r>
              <a:rPr lang="ru-RU" sz="2000" b="1" dirty="0" err="1"/>
              <a:t>присвятити</a:t>
            </a:r>
            <a:r>
              <a:rPr lang="ru-RU" sz="2000" b="1" dirty="0"/>
              <a:t> себе Господу на великому </a:t>
            </a:r>
            <a:r>
              <a:rPr lang="ru-RU" sz="2000" b="1" dirty="0" err="1"/>
              <a:t>зібранні</a:t>
            </a:r>
            <a:r>
              <a:rPr lang="ru-RU" sz="2000" b="1" dirty="0"/>
              <a:t> </a:t>
            </a:r>
            <a:r>
              <a:rPr lang="ru-RU" sz="2000" b="1" dirty="0" err="1"/>
              <a:t>між</a:t>
            </a:r>
            <a:r>
              <a:rPr lang="ru-RU" sz="2000" b="1" dirty="0"/>
              <a:t> горами </a:t>
            </a:r>
            <a:r>
              <a:rPr lang="ru-RU" sz="2000" b="1" dirty="0" err="1"/>
              <a:t>Евал</a:t>
            </a:r>
            <a:r>
              <a:rPr lang="ru-RU" sz="2000" b="1" dirty="0"/>
              <a:t> і </a:t>
            </a:r>
            <a:r>
              <a:rPr lang="ru-RU" sz="2000" b="1" dirty="0" err="1"/>
              <a:t>Гарізім</a:t>
            </a:r>
            <a:r>
              <a:rPr lang="ru-RU" sz="2000" b="1" dirty="0"/>
              <a:t>.</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797256"/>
            <a:ext cx="9254275" cy="707886"/>
          </a:xfrm>
          <a:prstGeom prst="rect">
            <a:avLst/>
          </a:prstGeom>
          <a:noFill/>
        </p:spPr>
        <p:txBody>
          <a:bodyPr wrap="square">
            <a:spAutoFit/>
          </a:bodyPr>
          <a:lstStyle/>
          <a:p>
            <a:pPr>
              <a:spcBef>
                <a:spcPts val="600"/>
              </a:spcBef>
            </a:pPr>
            <a:r>
              <a:rPr lang="ru-RU" sz="2000" b="1" dirty="0" err="1"/>
              <a:t>Однак</a:t>
            </a:r>
            <a:r>
              <a:rPr lang="ru-RU" sz="2000" b="1" dirty="0"/>
              <a:t> </a:t>
            </a:r>
            <a:r>
              <a:rPr lang="ru-RU" sz="2000" b="1" dirty="0" err="1"/>
              <a:t>це</a:t>
            </a:r>
            <a:r>
              <a:rPr lang="ru-RU" sz="2000" b="1" dirty="0"/>
              <a:t> не </a:t>
            </a:r>
            <a:r>
              <a:rPr lang="ru-RU" sz="2000" b="1" dirty="0" err="1"/>
              <a:t>було</a:t>
            </a:r>
            <a:r>
              <a:rPr lang="ru-RU" sz="2000" b="1" dirty="0"/>
              <a:t> </a:t>
            </a:r>
            <a:r>
              <a:rPr lang="ru-RU" sz="2000" b="1" dirty="0" err="1"/>
              <a:t>пріоритетом</a:t>
            </a:r>
            <a:r>
              <a:rPr lang="ru-RU" sz="2000" b="1" dirty="0"/>
              <a:t> для </a:t>
            </a:r>
            <a:r>
              <a:rPr lang="ru-RU" sz="2000" b="1" dirty="0" err="1"/>
              <a:t>Ізраїлю</a:t>
            </a:r>
            <a:r>
              <a:rPr lang="ru-RU" sz="2000" b="1" dirty="0"/>
              <a:t>. Вони </a:t>
            </a:r>
            <a:r>
              <a:rPr lang="ru-RU" sz="2000" b="1" dirty="0" err="1"/>
              <a:t>повинні</a:t>
            </a:r>
            <a:r>
              <a:rPr lang="ru-RU" sz="2000" b="1" dirty="0"/>
              <a:t> </a:t>
            </a:r>
            <a:r>
              <a:rPr lang="ru-RU" sz="2000" b="1" dirty="0" err="1"/>
              <a:t>були</a:t>
            </a:r>
            <a:r>
              <a:rPr lang="ru-RU" sz="2000" b="1" dirty="0"/>
              <a:t> </a:t>
            </a:r>
            <a:r>
              <a:rPr lang="ru-RU" sz="2000" b="1" dirty="0" err="1"/>
              <a:t>спочатку</a:t>
            </a:r>
            <a:r>
              <a:rPr lang="ru-RU" sz="2000" b="1" dirty="0"/>
              <a:t> </a:t>
            </a:r>
            <a:r>
              <a:rPr lang="ru-RU" sz="2000" b="1" dirty="0" err="1"/>
              <a:t>шукати</a:t>
            </a:r>
            <a:r>
              <a:rPr lang="ru-RU" sz="2000" b="1" dirty="0"/>
              <a:t> </a:t>
            </a:r>
            <a:r>
              <a:rPr lang="ru-RU" sz="2000" b="1" dirty="0" err="1"/>
              <a:t>спілкування</a:t>
            </a:r>
            <a:r>
              <a:rPr lang="ru-RU" sz="2000" b="1" dirty="0"/>
              <a:t> з Богом.</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F2641F-CF4A-8586-467E-86200B1D454B}"/>
              </a:ext>
            </a:extLst>
          </p:cNvPr>
          <p:cNvSpPr txBox="1"/>
          <p:nvPr/>
        </p:nvSpPr>
        <p:spPr>
          <a:xfrm>
            <a:off x="3949002" y="-148546"/>
            <a:ext cx="8242998" cy="3785652"/>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8000" b="1" dirty="0">
                <a:ln/>
                <a:solidFill>
                  <a:srgbClr val="B63D3B"/>
                </a:solidFill>
                <a:effectLst>
                  <a:outerShdw blurRad="38100" dist="38100" dir="2700000" algn="tl">
                    <a:schemeClr val="accent3">
                      <a:lumMod val="60000"/>
                      <a:lumOff val="40000"/>
                    </a:schemeClr>
                  </a:outerShdw>
                </a:effectLst>
              </a:rPr>
              <a:t>ПОКЛОНІННЯ ПЕРЕД ПЕРЕМОГОЮ</a:t>
            </a:r>
            <a:endParaRPr lang="es-ES" sz="8000" b="1" dirty="0">
              <a:ln/>
              <a:solidFill>
                <a:srgbClr val="B63D3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r>
              <a:rPr lang="uk-UA"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ОНОВЛЕННЯ ЗАПОВІТУ</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657522"/>
            <a:ext cx="9867900" cy="646331"/>
          </a:xfrm>
          <a:prstGeom prst="rect">
            <a:avLst/>
          </a:prstGeom>
          <a:noFill/>
        </p:spPr>
        <p:txBody>
          <a:bodyPr wrap="square">
            <a:spAutoFit/>
          </a:bodyPr>
          <a:lstStyle/>
          <a:p>
            <a:pPr algn="ctr"/>
            <a:r>
              <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Того часу Господь сказав до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Ісуса</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Навина: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Зроби</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собі</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крем'яні</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ножі</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та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віднови</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обрізання</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серед</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ізраїльтян</a:t>
            </a:r>
            <a:r>
              <a:rPr lang="ru-RU"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uk-UA"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Ісус Навин 5:2</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sz="11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766121"/>
            <a:ext cx="8306633" cy="707886"/>
          </a:xfrm>
          <a:prstGeom prst="rect">
            <a:avLst/>
          </a:prstGeom>
          <a:noFill/>
        </p:spPr>
        <p:txBody>
          <a:bodyPr wrap="square" rtlCol="0">
            <a:spAutoFit/>
          </a:bodyPr>
          <a:lstStyle/>
          <a:p>
            <a:pPr>
              <a:spcBef>
                <a:spcPts val="600"/>
              </a:spcBef>
            </a:pPr>
            <a:r>
              <a:rPr lang="ru-RU" sz="2000" b="1" dirty="0" err="1"/>
              <a:t>Гілгал</a:t>
            </a:r>
            <a:r>
              <a:rPr lang="ru-RU" sz="2000" b="1" dirty="0"/>
              <a:t> – </a:t>
            </a:r>
            <a:r>
              <a:rPr lang="ru-RU" sz="2000" b="1" dirty="0" err="1"/>
              <a:t>це</a:t>
            </a:r>
            <a:r>
              <a:rPr lang="ru-RU" sz="2000" b="1" dirty="0"/>
              <a:t> </a:t>
            </a:r>
            <a:r>
              <a:rPr lang="ru-RU" sz="2000" b="1" dirty="0" err="1"/>
              <a:t>назва</a:t>
            </a:r>
            <a:r>
              <a:rPr lang="ru-RU" sz="2000" b="1" dirty="0"/>
              <a:t>, дана </a:t>
            </a:r>
            <a:r>
              <a:rPr lang="ru-RU" sz="2000" b="1" dirty="0" err="1"/>
              <a:t>ізраїльському</a:t>
            </a:r>
            <a:r>
              <a:rPr lang="ru-RU" sz="2000" b="1" dirty="0"/>
              <a:t> табору, командному центру на початку </a:t>
            </a:r>
            <a:r>
              <a:rPr lang="ru-RU" sz="2000" b="1" dirty="0" err="1"/>
              <a:t>завоювання</a:t>
            </a:r>
            <a:r>
              <a:rPr lang="ru-RU" sz="2000" b="1" dirty="0"/>
              <a:t>. Яке </a:t>
            </a:r>
            <a:r>
              <a:rPr lang="ru-RU" sz="2000" b="1" dirty="0" err="1"/>
              <a:t>значення</a:t>
            </a:r>
            <a:r>
              <a:rPr lang="ru-RU" sz="2000" b="1" dirty="0"/>
              <a:t> </a:t>
            </a:r>
            <a:r>
              <a:rPr lang="ru-RU" sz="2000" b="1" dirty="0" err="1"/>
              <a:t>надавалося</a:t>
            </a:r>
            <a:r>
              <a:rPr lang="ru-RU" sz="2000" b="1" dirty="0"/>
              <a:t> </a:t>
            </a:r>
            <a:r>
              <a:rPr lang="ru-RU" sz="2000" b="1" dirty="0" err="1"/>
              <a:t>цій</a:t>
            </a:r>
            <a:r>
              <a:rPr lang="ru-RU" sz="2000" b="1" dirty="0"/>
              <a:t> </a:t>
            </a:r>
            <a:r>
              <a:rPr lang="ru-RU" sz="2000" b="1" dirty="0" err="1"/>
              <a:t>назві</a:t>
            </a:r>
            <a:r>
              <a:rPr lang="ru-RU" sz="2000" b="1" dirty="0"/>
              <a:t> (</a:t>
            </a:r>
            <a:r>
              <a:rPr lang="ru-RU" sz="2000" b="1" dirty="0" err="1"/>
              <a:t>Іс</a:t>
            </a:r>
            <a:r>
              <a:rPr lang="ru-RU" sz="2000" b="1" dirty="0"/>
              <a:t>. </a:t>
            </a:r>
            <a:r>
              <a:rPr lang="ru-RU" sz="2000" b="1" dirty="0" err="1"/>
              <a:t>Нав</a:t>
            </a:r>
            <a:r>
              <a:rPr lang="ru-RU" sz="2000" b="1" dirty="0"/>
              <a:t>. 5:9)?</a:t>
            </a:r>
            <a:endParaRPr lang="es-ES" sz="2000" b="1" dirty="0"/>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232339" y="4799274"/>
            <a:ext cx="5727322" cy="1938992"/>
          </a:xfrm>
          <a:prstGeom prst="rect">
            <a:avLst/>
          </a:prstGeom>
          <a:noFill/>
        </p:spPr>
        <p:txBody>
          <a:bodyPr wrap="square">
            <a:spAutoFit/>
          </a:bodyPr>
          <a:lstStyle/>
          <a:p>
            <a:pPr>
              <a:spcBef>
                <a:spcPts val="600"/>
              </a:spcBef>
            </a:pPr>
            <a:r>
              <a:rPr lang="ru-RU" sz="2000" b="1" dirty="0" err="1"/>
              <a:t>Щоб</a:t>
            </a:r>
            <a:r>
              <a:rPr lang="ru-RU" sz="2000" b="1" dirty="0"/>
              <a:t> </a:t>
            </a:r>
            <a:r>
              <a:rPr lang="ru-RU" sz="2000" b="1" dirty="0" err="1"/>
              <a:t>поновити</a:t>
            </a:r>
            <a:r>
              <a:rPr lang="ru-RU" sz="2000" b="1" dirty="0"/>
              <a:t> </a:t>
            </a:r>
            <a:r>
              <a:rPr lang="ru-RU" sz="2000" b="1" dirty="0" err="1"/>
              <a:t>завіт</a:t>
            </a:r>
            <a:r>
              <a:rPr lang="ru-RU" sz="2000" b="1" dirty="0"/>
              <a:t>, </a:t>
            </a:r>
            <a:r>
              <a:rPr lang="ru-RU" sz="2000" b="1" dirty="0" err="1"/>
              <a:t>необхідно</a:t>
            </a:r>
            <a:r>
              <a:rPr lang="ru-RU" sz="2000" b="1" dirty="0"/>
              <a:t> </a:t>
            </a:r>
            <a:r>
              <a:rPr lang="ru-RU" sz="2000" b="1" dirty="0" err="1"/>
              <a:t>було</a:t>
            </a:r>
            <a:r>
              <a:rPr lang="ru-RU" sz="2000" b="1" dirty="0"/>
              <a:t> </a:t>
            </a:r>
            <a:r>
              <a:rPr lang="ru-RU" sz="2000" b="1" dirty="0" err="1"/>
              <a:t>повторити</a:t>
            </a:r>
            <a:r>
              <a:rPr lang="ru-RU" sz="2000" b="1" dirty="0"/>
              <a:t> </a:t>
            </a:r>
            <a:r>
              <a:rPr lang="ru-RU" sz="2000" b="1" dirty="0" err="1"/>
              <a:t>цей</a:t>
            </a:r>
            <a:r>
              <a:rPr lang="ru-RU" sz="2000" b="1" dirty="0"/>
              <a:t> </a:t>
            </a:r>
            <a:r>
              <a:rPr lang="ru-RU" sz="2000" b="1" dirty="0" err="1"/>
              <a:t>фізичний</a:t>
            </a:r>
            <a:r>
              <a:rPr lang="ru-RU" sz="2000" b="1" dirty="0"/>
              <a:t> знак (Бут. 17:10). </a:t>
            </a:r>
            <a:r>
              <a:rPr lang="ru-RU" sz="2000" b="1" dirty="0" err="1"/>
              <a:t>Цей</a:t>
            </a:r>
            <a:r>
              <a:rPr lang="ru-RU" sz="2000" b="1" dirty="0"/>
              <a:t> </a:t>
            </a:r>
            <a:r>
              <a:rPr lang="ru-RU" sz="2000" b="1" dirty="0" err="1"/>
              <a:t>вчинок</a:t>
            </a:r>
            <a:r>
              <a:rPr lang="ru-RU" sz="2000" b="1" dirty="0"/>
              <a:t> поставив на перше </a:t>
            </a:r>
            <a:r>
              <a:rPr lang="ru-RU" sz="2000" b="1" dirty="0" err="1"/>
              <a:t>місце</a:t>
            </a:r>
            <a:r>
              <a:rPr lang="ru-RU" sz="2000" b="1" dirty="0"/>
              <a:t> те, </a:t>
            </a:r>
            <a:r>
              <a:rPr lang="ru-RU" sz="2000" b="1" dirty="0" err="1"/>
              <a:t>що</a:t>
            </a:r>
            <a:r>
              <a:rPr lang="ru-RU" sz="2000" b="1" dirty="0"/>
              <a:t> </a:t>
            </a:r>
            <a:r>
              <a:rPr lang="ru-RU" sz="2000" b="1" dirty="0" err="1"/>
              <a:t>було</a:t>
            </a:r>
            <a:r>
              <a:rPr lang="ru-RU" sz="2000" b="1" dirty="0"/>
              <a:t> </a:t>
            </a:r>
            <a:r>
              <a:rPr lang="ru-RU" sz="2000" b="1" dirty="0" err="1"/>
              <a:t>важливим</a:t>
            </a:r>
            <a:r>
              <a:rPr lang="ru-RU" sz="2000" b="1" dirty="0"/>
              <a:t>. Для нас </a:t>
            </a:r>
            <a:r>
              <a:rPr lang="ru-RU" sz="2000" b="1" dirty="0" err="1"/>
              <a:t>це</a:t>
            </a:r>
            <a:r>
              <a:rPr lang="ru-RU" sz="2000" b="1" dirty="0"/>
              <a:t> приклад для </a:t>
            </a:r>
            <a:r>
              <a:rPr lang="ru-RU" sz="2000" b="1" dirty="0" err="1"/>
              <a:t>наслідування</a:t>
            </a:r>
            <a:r>
              <a:rPr lang="ru-RU" sz="2000" b="1" dirty="0"/>
              <a:t>: «Шукайте ж </a:t>
            </a:r>
            <a:r>
              <a:rPr lang="ru-RU" sz="2000" b="1" dirty="0" err="1"/>
              <a:t>найперше</a:t>
            </a:r>
            <a:r>
              <a:rPr lang="ru-RU" sz="2000" b="1" dirty="0"/>
              <a:t> Царства </a:t>
            </a:r>
            <a:r>
              <a:rPr lang="ru-RU" sz="2000" b="1" dirty="0" err="1"/>
              <a:t>Божого</a:t>
            </a:r>
            <a:r>
              <a:rPr lang="ru-RU" sz="2000" b="1" dirty="0"/>
              <a:t> й </a:t>
            </a:r>
            <a:r>
              <a:rPr lang="ru-RU" sz="2000" b="1" dirty="0" err="1"/>
              <a:t>правди</a:t>
            </a:r>
            <a:r>
              <a:rPr lang="ru-RU" sz="2000" b="1" dirty="0"/>
              <a:t> </a:t>
            </a:r>
            <a:r>
              <a:rPr lang="ru-RU" sz="2000" b="1" dirty="0" err="1"/>
              <a:t>Його</a:t>
            </a:r>
            <a:r>
              <a:rPr lang="ru-RU" sz="2000" b="1" dirty="0"/>
              <a:t>, а все </a:t>
            </a:r>
            <a:r>
              <a:rPr lang="ru-RU" sz="2000" b="1" dirty="0" err="1"/>
              <a:t>це</a:t>
            </a:r>
            <a:r>
              <a:rPr lang="ru-RU" sz="2000" b="1" dirty="0"/>
              <a:t> вам </a:t>
            </a:r>
            <a:r>
              <a:rPr lang="ru-RU" sz="2000" b="1" dirty="0" err="1"/>
              <a:t>додасться</a:t>
            </a:r>
            <a:r>
              <a:rPr lang="ru-RU" sz="2000" b="1" dirty="0"/>
              <a:t>» (Мт. 6:33).</a:t>
            </a:r>
            <a:endParaRPr lang="es-ES" sz="2000" b="1" dirty="0"/>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352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84339" y="3667502"/>
            <a:ext cx="12030908" cy="1015663"/>
          </a:xfrm>
          <a:prstGeom prst="rect">
            <a:avLst/>
          </a:prstGeom>
          <a:noFill/>
        </p:spPr>
        <p:txBody>
          <a:bodyPr wrap="square">
            <a:spAutoFit/>
          </a:bodyPr>
          <a:lstStyle/>
          <a:p>
            <a:pPr>
              <a:spcBef>
                <a:spcPts val="600"/>
              </a:spcBef>
            </a:pPr>
            <a:r>
              <a:rPr lang="uk-UA" sz="2000" b="1" dirty="0"/>
              <a:t>Перед першим святом Пасхи ізраїльтяни чоловічої статі були обрізані, бо жодна необрізана людина не могла брати участь у ньому (</a:t>
            </a:r>
            <a:r>
              <a:rPr lang="uk-UA" sz="2000" b="1" dirty="0" err="1"/>
              <a:t>Вих</a:t>
            </a:r>
            <a:r>
              <a:rPr lang="uk-UA" sz="2000" b="1" dirty="0"/>
              <a:t>. 12:48). Однак, оскільки вони відмовилися вперше увійти до </a:t>
            </a:r>
            <a:r>
              <a:rPr lang="uk-UA" sz="2000" b="1" dirty="0" err="1"/>
              <a:t>Ханаану</a:t>
            </a:r>
            <a:r>
              <a:rPr lang="uk-UA" sz="2000" b="1" dirty="0"/>
              <a:t>, заповіт було порушено, і жодного ізраїльтянина не було обрізано в пустелі (Іс. </a:t>
            </a:r>
            <a:r>
              <a:rPr lang="uk-UA" sz="2000" b="1" dirty="0" err="1"/>
              <a:t>Нав</a:t>
            </a:r>
            <a:r>
              <a:rPr lang="uk-UA" sz="2000" b="1" dirty="0"/>
              <a:t>. 5:5).</a:t>
            </a:r>
            <a:endParaRPr lang="es-ES" sz="2000" b="1" dirty="0"/>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39" y="4910758"/>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84339" y="2535731"/>
            <a:ext cx="8679090" cy="1015663"/>
          </a:xfrm>
          <a:prstGeom prst="rect">
            <a:avLst/>
          </a:prstGeom>
          <a:noFill/>
        </p:spPr>
        <p:txBody>
          <a:bodyPr wrap="square">
            <a:spAutoFit/>
          </a:bodyPr>
          <a:lstStyle/>
          <a:p>
            <a:pPr>
              <a:spcBef>
                <a:spcPts val="600"/>
              </a:spcBef>
            </a:pPr>
            <a:r>
              <a:rPr lang="uk-UA" sz="2000" b="1" dirty="0"/>
              <a:t>Хоча минуло понад 40 років відтоді, як ізраїльтяни покинули Єгипет, вони ще не ввійшли до Обіцяної землі. Тепер їхні ноги ступили на неї. Настав час зняти «єгипетську ганьбу» та відновити заповіт з Богом.</a:t>
            </a:r>
            <a:endParaRPr lang="es-ES" sz="2000" b="1" dirty="0"/>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uk-UA" sz="4400" b="1" dirty="0">
                <a:ln w="6600">
                  <a:solidFill>
                    <a:schemeClr val="accent2"/>
                  </a:solidFill>
                  <a:prstDash val="solid"/>
                </a:ln>
                <a:solidFill>
                  <a:srgbClr val="FFFFFF"/>
                </a:solidFill>
                <a:effectLst>
                  <a:outerShdw dist="38100" dir="2700000" algn="tl" rotWithShape="0">
                    <a:schemeClr val="accent2"/>
                  </a:outerShdw>
                </a:effectLst>
              </a:rPr>
              <a:t>ПЕРША ПАСХА В ХАНААНІ</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83618F4F-227E-49D2-3A14-9A94FF33A7C7}"/>
              </a:ext>
            </a:extLst>
          </p:cNvPr>
          <p:cNvSpPr txBox="1"/>
          <p:nvPr/>
        </p:nvSpPr>
        <p:spPr>
          <a:xfrm>
            <a:off x="681037" y="647997"/>
            <a:ext cx="10829925" cy="646331"/>
          </a:xfrm>
          <a:prstGeom prst="rect">
            <a:avLst/>
          </a:prstGeom>
          <a:noFill/>
        </p:spPr>
        <p:txBody>
          <a:bodyPr wrap="square">
            <a:spAutoFit/>
          </a:bodyPr>
          <a:lstStyle/>
          <a:p>
            <a:pPr algn="ct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uk-UA"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І сини Ізраїлеві таборували в </a:t>
            </a:r>
            <a:r>
              <a:rPr lang="uk-UA"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Гілгалі</a:t>
            </a:r>
            <a:r>
              <a:rPr lang="uk-UA"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і святкували Пасху чотирнадцятого дня місяця ввечері на рівнинах Єрихону.</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uk-UA"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Ісуса Навина 5:10</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3">
                    <a:lumMod val="75000"/>
                  </a:schemeClr>
                </a:solidFill>
                <a:effectLst>
                  <a:outerShdw blurRad="38100" dist="38100" dir="2700000" algn="tl">
                    <a:srgbClr val="000000">
                      <a:alpha val="43137"/>
                    </a:srgbClr>
                  </a:outerShdw>
                </a:effectLst>
              </a:rPr>
              <a:t>Єгипет</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b="1" dirty="0" err="1">
                <a:solidFill>
                  <a:schemeClr val="accent3">
                    <a:lumMod val="75000"/>
                  </a:schemeClr>
                </a:solidFill>
                <a:effectLst>
                  <a:outerShdw blurRad="38100" dist="38100" dir="2700000" algn="tl">
                    <a:srgbClr val="000000">
                      <a:alpha val="43137"/>
                    </a:srgbClr>
                  </a:outerShdw>
                </a:effectLst>
              </a:rPr>
              <a:t>Ханаан</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706218"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rPr>
              <a:t>Обрізання та Пасха</a:t>
            </a:r>
            <a:endParaRPr lang="es-ES" b="1" dirty="0">
              <a:effectLst>
                <a:outerShdw blurRad="38100" dist="38100" dir="2700000" algn="tl">
                  <a:srgbClr val="000000">
                    <a:alpha val="43137"/>
                  </a:srgbClr>
                </a:outerShdw>
              </a:effectLst>
            </a:endParaRP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92112"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667956" y="1970016"/>
            <a:ext cx="1366630"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rPr>
              <a:t>Перехід Червоного моря</a:t>
            </a:r>
            <a:endParaRPr lang="es-ES" b="1" dirty="0">
              <a:effectLst>
                <a:outerShdw blurRad="38100" dist="38100" dir="2700000" algn="tl">
                  <a:srgbClr val="000000">
                    <a:alpha val="43137"/>
                  </a:srgbClr>
                </a:outerShdw>
              </a:effectLst>
            </a:endParaRP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45384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92"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accent3">
                    <a:lumMod val="75000"/>
                  </a:schemeClr>
                </a:solidFill>
                <a:effectLst>
                  <a:outerShdw blurRad="38100" dist="38100" dir="2700000" algn="tl">
                    <a:srgbClr val="000000">
                      <a:alpha val="43137"/>
                    </a:srgbClr>
                  </a:outerShdw>
                </a:effectLst>
              </a:rPr>
              <a:t>Пустеля</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34586"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00689"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rPr>
              <a:t>Обрізання та Пасха</a:t>
            </a:r>
            <a:endParaRPr lang="es-ES" b="1" dirty="0">
              <a:effectLst>
                <a:outerShdw blurRad="38100" dist="38100" dir="2700000" algn="tl">
                  <a:srgbClr val="000000">
                    <a:alpha val="43137"/>
                  </a:srgbClr>
                </a:outerShdw>
              </a:effectLst>
            </a:endParaRP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4831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219954"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rPr>
              <a:t>Перехід Йордану</a:t>
            </a:r>
            <a:endParaRPr lang="es-ES" b="1" dirty="0">
              <a:effectLst>
                <a:outerShdw blurRad="38100" dist="38100" dir="2700000" algn="tl">
                  <a:srgbClr val="000000">
                    <a:alpha val="43137"/>
                  </a:srgbClr>
                </a:outerShdw>
              </a:effectLst>
            </a:endParaRP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586584"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700584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105603" y="1313927"/>
            <a:ext cx="12020551" cy="707886"/>
          </a:xfrm>
          <a:prstGeom prst="rect">
            <a:avLst/>
          </a:prstGeom>
          <a:noFill/>
        </p:spPr>
        <p:txBody>
          <a:bodyPr wrap="square" rtlCol="0">
            <a:spAutoFit/>
          </a:bodyPr>
          <a:lstStyle/>
          <a:p>
            <a:pPr>
              <a:spcBef>
                <a:spcPts val="600"/>
              </a:spcBef>
            </a:pPr>
            <a:r>
              <a:rPr lang="ru-RU" sz="2000" b="1" dirty="0" err="1"/>
              <a:t>Від</a:t>
            </a:r>
            <a:r>
              <a:rPr lang="ru-RU" sz="2000" b="1" dirty="0"/>
              <a:t> </a:t>
            </a:r>
            <a:r>
              <a:rPr lang="ru-RU" sz="2000" b="1" dirty="0" err="1"/>
              <a:t>Єгипту</a:t>
            </a:r>
            <a:r>
              <a:rPr lang="ru-RU" sz="2000" b="1" dirty="0"/>
              <a:t> до Ханаану </a:t>
            </a:r>
            <a:r>
              <a:rPr lang="ru-RU" sz="2000" b="1" dirty="0" err="1"/>
              <a:t>Ізраїль</a:t>
            </a:r>
            <a:r>
              <a:rPr lang="ru-RU" sz="2000" b="1" dirty="0"/>
              <a:t> </a:t>
            </a:r>
            <a:r>
              <a:rPr lang="ru-RU" sz="2000" b="1" dirty="0" err="1"/>
              <a:t>дотримувався</a:t>
            </a:r>
            <a:r>
              <a:rPr lang="ru-RU" sz="2000" b="1" dirty="0"/>
              <a:t> «</a:t>
            </a:r>
            <a:r>
              <a:rPr lang="ru-RU" sz="2000" b="1" dirty="0" err="1"/>
              <a:t>хіастичного</a:t>
            </a:r>
            <a:r>
              <a:rPr lang="ru-RU" sz="2000" b="1" dirty="0"/>
              <a:t>» </a:t>
            </a:r>
            <a:r>
              <a:rPr lang="ru-RU" sz="2000" b="1" dirty="0" err="1"/>
              <a:t>процесу</a:t>
            </a:r>
            <a:r>
              <a:rPr lang="ru-RU" sz="2000" b="1" dirty="0"/>
              <a:t>, </a:t>
            </a:r>
            <a:r>
              <a:rPr lang="ru-RU" sz="2000" b="1" dirty="0" err="1"/>
              <a:t>повторюючи</a:t>
            </a:r>
            <a:r>
              <a:rPr lang="ru-RU" sz="2000" b="1" dirty="0"/>
              <a:t> </a:t>
            </a:r>
            <a:r>
              <a:rPr lang="ru-RU" sz="2000" b="1" dirty="0" err="1"/>
              <a:t>події</a:t>
            </a:r>
            <a:r>
              <a:rPr lang="ru-RU" sz="2000" b="1" dirty="0"/>
              <a:t> у </a:t>
            </a:r>
            <a:r>
              <a:rPr lang="ru-RU" sz="2000" b="1" dirty="0" err="1"/>
              <a:t>зворотному</a:t>
            </a:r>
            <a:r>
              <a:rPr lang="ru-RU" sz="2000" b="1" dirty="0"/>
              <a:t> порядку:</a:t>
            </a:r>
            <a:endParaRPr lang="es-ES" sz="2000" b="1" dirty="0"/>
          </a:p>
        </p:txBody>
      </p:sp>
      <p:sp>
        <p:nvSpPr>
          <p:cNvPr id="20" name="CuadroTexto 19">
            <a:extLst>
              <a:ext uri="{FF2B5EF4-FFF2-40B4-BE49-F238E27FC236}">
                <a16:creationId xmlns:a16="http://schemas.microsoft.com/office/drawing/2014/main" id="{2C400E27-3AC2-262C-C0B3-D8418B5F17EE}"/>
              </a:ext>
            </a:extLst>
          </p:cNvPr>
          <p:cNvSpPr txBox="1"/>
          <p:nvPr/>
        </p:nvSpPr>
        <p:spPr>
          <a:xfrm>
            <a:off x="3174931" y="2931477"/>
            <a:ext cx="5842138" cy="1323439"/>
          </a:xfrm>
          <a:prstGeom prst="rect">
            <a:avLst/>
          </a:prstGeom>
          <a:noFill/>
        </p:spPr>
        <p:txBody>
          <a:bodyPr wrap="square" rtlCol="0">
            <a:spAutoFit/>
          </a:bodyPr>
          <a:lstStyle/>
          <a:p>
            <a:pPr>
              <a:spcBef>
                <a:spcPts val="600"/>
              </a:spcBef>
            </a:pPr>
            <a:r>
              <a:rPr lang="ru-RU" sz="2000" b="1" dirty="0"/>
              <a:t>Перша Пасха </a:t>
            </a:r>
            <a:r>
              <a:rPr lang="ru-RU" sz="2000" b="1" dirty="0" err="1"/>
              <a:t>була</a:t>
            </a:r>
            <a:r>
              <a:rPr lang="ru-RU" sz="2000" b="1" dirty="0"/>
              <a:t> символом </a:t>
            </a:r>
            <a:r>
              <a:rPr lang="ru-RU" sz="2000" b="1" dirty="0" err="1"/>
              <a:t>визволення</a:t>
            </a:r>
            <a:r>
              <a:rPr lang="ru-RU" sz="2000" b="1" dirty="0"/>
              <a:t> з </a:t>
            </a:r>
            <a:r>
              <a:rPr lang="ru-RU" sz="2000" b="1" dirty="0" err="1"/>
              <a:t>Єгипту</a:t>
            </a:r>
            <a:r>
              <a:rPr lang="ru-RU" sz="2000" b="1" dirty="0"/>
              <a:t>. Друга Пасха, яку </a:t>
            </a:r>
            <a:r>
              <a:rPr lang="ru-RU" sz="2000" b="1" dirty="0" err="1"/>
              <a:t>святкувало</a:t>
            </a:r>
            <a:r>
              <a:rPr lang="ru-RU" sz="2000" b="1" dirty="0"/>
              <a:t> </a:t>
            </a:r>
            <a:r>
              <a:rPr lang="ru-RU" sz="2000" b="1" dirty="0" err="1"/>
              <a:t>нове</a:t>
            </a:r>
            <a:r>
              <a:rPr lang="ru-RU" sz="2000" b="1" dirty="0"/>
              <a:t> </a:t>
            </a:r>
            <a:r>
              <a:rPr lang="ru-RU" sz="2000" b="1" dirty="0" err="1"/>
              <a:t>покоління</a:t>
            </a:r>
            <a:r>
              <a:rPr lang="ru-RU" sz="2000" b="1" dirty="0"/>
              <a:t>, </a:t>
            </a:r>
            <a:r>
              <a:rPr lang="ru-RU" sz="2000" b="1" dirty="0" err="1"/>
              <a:t>була</a:t>
            </a:r>
            <a:r>
              <a:rPr lang="ru-RU" sz="2000" b="1" dirty="0"/>
              <a:t> символом </a:t>
            </a:r>
            <a:r>
              <a:rPr lang="ru-RU" sz="2000" b="1" dirty="0" err="1"/>
              <a:t>їхнього</a:t>
            </a:r>
            <a:r>
              <a:rPr lang="ru-RU" sz="2000" b="1" dirty="0"/>
              <a:t> </a:t>
            </a:r>
            <a:r>
              <a:rPr lang="ru-RU" sz="2000" b="1" dirty="0" err="1"/>
              <a:t>вступу</a:t>
            </a:r>
            <a:r>
              <a:rPr lang="ru-RU" sz="2000" b="1" dirty="0"/>
              <a:t> у </a:t>
            </a:r>
            <a:r>
              <a:rPr lang="ru-RU" sz="2000" b="1" dirty="0" err="1"/>
              <a:t>володіння</a:t>
            </a:r>
            <a:r>
              <a:rPr lang="ru-RU" sz="2000" b="1" dirty="0"/>
              <a:t> Землею </a:t>
            </a:r>
            <a:r>
              <a:rPr lang="ru-RU" sz="2000" b="1" dirty="0" err="1"/>
              <a:t>Обітованою</a:t>
            </a:r>
            <a:r>
              <a:rPr lang="ru-RU" sz="2000" b="1" dirty="0"/>
              <a:t>.</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850243"/>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175762" y="5359965"/>
            <a:ext cx="5841308" cy="1323439"/>
          </a:xfrm>
          <a:prstGeom prst="rect">
            <a:avLst/>
          </a:prstGeom>
          <a:noFill/>
        </p:spPr>
        <p:txBody>
          <a:bodyPr wrap="square">
            <a:spAutoFit/>
          </a:bodyPr>
          <a:lstStyle/>
          <a:p>
            <a:pPr>
              <a:spcBef>
                <a:spcPts val="600"/>
              </a:spcBef>
            </a:pPr>
            <a:r>
              <a:rPr lang="ru-RU" sz="2000" b="1" dirty="0" err="1"/>
              <a:t>Тепер</a:t>
            </a:r>
            <a:r>
              <a:rPr lang="ru-RU" sz="2000" b="1" dirty="0"/>
              <a:t> вони є символами </a:t>
            </a:r>
            <a:r>
              <a:rPr lang="ru-RU" sz="2000" b="1" dirty="0" err="1"/>
              <a:t>тіла</a:t>
            </a:r>
            <a:r>
              <a:rPr lang="ru-RU" sz="2000" b="1" dirty="0"/>
              <a:t> і </a:t>
            </a:r>
            <a:r>
              <a:rPr lang="ru-RU" sz="2000" b="1" dirty="0" err="1"/>
              <a:t>крові</a:t>
            </a:r>
            <a:r>
              <a:rPr lang="ru-RU" sz="2000" b="1" dirty="0"/>
              <a:t> </a:t>
            </a:r>
            <a:r>
              <a:rPr lang="ru-RU" sz="2000" b="1" dirty="0" err="1"/>
              <a:t>нашого</a:t>
            </a:r>
            <a:r>
              <a:rPr lang="ru-RU" sz="2000" b="1" dirty="0"/>
              <a:t> Спасителя, </a:t>
            </a:r>
            <a:r>
              <a:rPr lang="ru-RU" sz="2000" b="1" dirty="0" err="1"/>
              <a:t>який</a:t>
            </a:r>
            <a:r>
              <a:rPr lang="ru-RU" sz="2000" b="1" dirty="0"/>
              <a:t> </a:t>
            </a:r>
            <a:r>
              <a:rPr lang="ru-RU" sz="2000" b="1" dirty="0" err="1"/>
              <a:t>виводить</a:t>
            </a:r>
            <a:r>
              <a:rPr lang="ru-RU" sz="2000" b="1" dirty="0"/>
              <a:t> нас з </a:t>
            </a:r>
            <a:r>
              <a:rPr lang="ru-RU" sz="2000" b="1" dirty="0" err="1"/>
              <a:t>Єгипту</a:t>
            </a:r>
            <a:r>
              <a:rPr lang="ru-RU" sz="2000" b="1" dirty="0"/>
              <a:t> (</a:t>
            </a:r>
            <a:r>
              <a:rPr lang="ru-RU" sz="2000" b="1" dirty="0" err="1"/>
              <a:t>тобто</a:t>
            </a:r>
            <a:r>
              <a:rPr lang="ru-RU" sz="2000" b="1" dirty="0"/>
              <a:t> з </a:t>
            </a:r>
            <a:r>
              <a:rPr lang="ru-RU" sz="2000" b="1" dirty="0" err="1"/>
              <a:t>нашого</a:t>
            </a:r>
            <a:r>
              <a:rPr lang="ru-RU" sz="2000" b="1" dirty="0"/>
              <a:t> </a:t>
            </a:r>
            <a:r>
              <a:rPr lang="ru-RU" sz="2000" b="1" dirty="0" err="1"/>
              <a:t>гріха</a:t>
            </a:r>
            <a:r>
              <a:rPr lang="ru-RU" sz="2000" b="1" dirty="0"/>
              <a:t>) і веде до </a:t>
            </a:r>
            <a:r>
              <a:rPr lang="ru-RU" sz="2000" b="1" dirty="0" err="1"/>
              <a:t>Землі</a:t>
            </a:r>
            <a:r>
              <a:rPr lang="ru-RU" sz="2000" b="1" dirty="0"/>
              <a:t> </a:t>
            </a:r>
            <a:r>
              <a:rPr lang="ru-RU" sz="2000" b="1" dirty="0" err="1"/>
              <a:t>Обітованої</a:t>
            </a:r>
            <a:r>
              <a:rPr lang="ru-RU" sz="2000" b="1" dirty="0"/>
              <a:t> (1 Кор. 11:23-26).</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174931" y="4299609"/>
            <a:ext cx="5841308" cy="1015663"/>
          </a:xfrm>
          <a:prstGeom prst="rect">
            <a:avLst/>
          </a:prstGeom>
          <a:noFill/>
        </p:spPr>
        <p:txBody>
          <a:bodyPr wrap="square">
            <a:spAutoFit/>
          </a:bodyPr>
          <a:lstStyle/>
          <a:p>
            <a:pPr>
              <a:spcBef>
                <a:spcPts val="600"/>
              </a:spcBef>
            </a:pPr>
            <a:r>
              <a:rPr lang="ru-RU" sz="2000" b="1" dirty="0" err="1"/>
              <a:t>Незадовго</a:t>
            </a:r>
            <a:r>
              <a:rPr lang="ru-RU" sz="2000" b="1" dirty="0"/>
              <a:t> до </a:t>
            </a:r>
            <a:r>
              <a:rPr lang="ru-RU" sz="2000" b="1" dirty="0" err="1"/>
              <a:t>розп'яття</a:t>
            </a:r>
            <a:r>
              <a:rPr lang="ru-RU" sz="2000" b="1" dirty="0"/>
              <a:t> </a:t>
            </a:r>
            <a:r>
              <a:rPr lang="ru-RU" sz="2000" b="1" dirty="0" err="1"/>
              <a:t>Ісус</a:t>
            </a:r>
            <a:r>
              <a:rPr lang="ru-RU" sz="2000" b="1" dirty="0"/>
              <a:t> </a:t>
            </a:r>
            <a:r>
              <a:rPr lang="ru-RU" sz="2000" b="1" dirty="0" err="1"/>
              <a:t>надав</a:t>
            </a:r>
            <a:r>
              <a:rPr lang="ru-RU" sz="2000" b="1" dirty="0"/>
              <a:t> </a:t>
            </a:r>
            <a:r>
              <a:rPr lang="ru-RU" sz="2000" b="1" dirty="0" err="1"/>
              <a:t>цьому</a:t>
            </a:r>
            <a:r>
              <a:rPr lang="ru-RU" sz="2000" b="1" dirty="0"/>
              <a:t> обряду нового </a:t>
            </a:r>
            <a:r>
              <a:rPr lang="ru-RU" sz="2000" b="1" dirty="0" err="1"/>
              <a:t>значення</a:t>
            </a:r>
            <a:r>
              <a:rPr lang="ru-RU" sz="2000" b="1" dirty="0"/>
              <a:t>, з </a:t>
            </a:r>
            <a:r>
              <a:rPr lang="ru-RU" sz="2000" b="1" dirty="0" err="1"/>
              <a:t>новими</a:t>
            </a:r>
            <a:r>
              <a:rPr lang="ru-RU" sz="2000" b="1" dirty="0"/>
              <a:t> символами: ягня стало </a:t>
            </a:r>
            <a:r>
              <a:rPr lang="ru-RU" sz="2000" b="1" dirty="0" err="1"/>
              <a:t>хлібом</a:t>
            </a:r>
            <a:r>
              <a:rPr lang="ru-RU" sz="2000" b="1" dirty="0"/>
              <a:t>, а кров — вином.</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8000" b="1" dirty="0">
                <a:ln/>
                <a:solidFill>
                  <a:srgbClr val="A75A2B"/>
                </a:solidFill>
                <a:effectLst>
                  <a:outerShdw blurRad="38100" dist="38100" dir="2700000" algn="tl">
                    <a:schemeClr val="accent3">
                      <a:lumMod val="60000"/>
                      <a:lumOff val="40000"/>
                    </a:schemeClr>
                  </a:outerShdw>
                </a:effectLst>
              </a:rPr>
              <a:t>ПОКЛОНІННЯ СЕРЕД ГІР</a:t>
            </a:r>
            <a:endParaRPr lang="es-ES" sz="8000" b="1" dirty="0">
              <a:ln/>
              <a:solidFill>
                <a:srgbClr val="A75A2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99390"/>
            <a:ext cx="12192000" cy="769441"/>
          </a:xfrm>
          <a:prstGeom prst="rect">
            <a:avLst/>
          </a:prstGeom>
          <a:noFill/>
        </p:spPr>
        <p:txBody>
          <a:bodyPr wrap="square">
            <a:spAutoFit/>
          </a:bodyPr>
          <a:lstStyle/>
          <a:p>
            <a:pPr algn="ctr"/>
            <a:r>
              <a:rPr lang="uk-UA" sz="4400" b="1" spc="300" dirty="0">
                <a:ln w="9525" cmpd="sng">
                  <a:solidFill>
                    <a:schemeClr val="accent1"/>
                  </a:solidFill>
                  <a:prstDash val="solid"/>
                </a:ln>
                <a:solidFill>
                  <a:srgbClr val="70AD47">
                    <a:tint val="1000"/>
                  </a:srgbClr>
                </a:solidFill>
                <a:effectLst>
                  <a:glow rad="38100">
                    <a:schemeClr val="accent1">
                      <a:alpha val="40000"/>
                    </a:schemeClr>
                  </a:glow>
                </a:effectLst>
              </a:rPr>
              <a:t>ВІВТАР ДЛЯ ПОКЛОНІННЯ </a:t>
            </a:r>
          </a:p>
        </p:txBody>
      </p:sp>
      <p:sp>
        <p:nvSpPr>
          <p:cNvPr id="5" name="CuadroTexto 4">
            <a:extLst>
              <a:ext uri="{FF2B5EF4-FFF2-40B4-BE49-F238E27FC236}">
                <a16:creationId xmlns:a16="http://schemas.microsoft.com/office/drawing/2014/main" id="{B8D62109-D9A0-2348-DE7B-66553A35AF11}"/>
              </a:ext>
            </a:extLst>
          </p:cNvPr>
          <p:cNvSpPr txBox="1"/>
          <p:nvPr/>
        </p:nvSpPr>
        <p:spPr>
          <a:xfrm>
            <a:off x="314325" y="582332"/>
            <a:ext cx="11401425" cy="369332"/>
          </a:xfrm>
          <a:prstGeom prst="rect">
            <a:avLst/>
          </a:prstGeom>
          <a:noFill/>
        </p:spPr>
        <p:txBody>
          <a:bodyPr wrap="square">
            <a:spAutoFit/>
          </a:bodyPr>
          <a:lstStyle/>
          <a:p>
            <a:pPr algn="ct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Тоді</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Ісус</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 Навин </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збудував</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жертовник</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 Господу, Богу </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Ізраїля</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 на </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горі</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AFE6EF"/>
                </a:solidFill>
                <a:effectLst>
                  <a:outerShdw blurRad="38100" dist="38100" dir="2700000" algn="tl">
                    <a:srgbClr val="000000">
                      <a:alpha val="43137"/>
                    </a:srgbClr>
                  </a:outerShdw>
                </a:effectLst>
                <a:latin typeface="Comic Sans MS" panose="030F0702030302020204" pitchFamily="66" charset="0"/>
              </a:rPr>
              <a:t>Евал</a:t>
            </a:r>
            <a:r>
              <a:rPr lang="ru-RU"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uk-UA" sz="1400" b="1" dirty="0">
                <a:solidFill>
                  <a:srgbClr val="AFE6EF"/>
                </a:solidFill>
                <a:effectLst>
                  <a:outerShdw blurRad="38100" dist="38100" dir="2700000" algn="tl">
                    <a:srgbClr val="000000">
                      <a:alpha val="43137"/>
                    </a:srgbClr>
                  </a:outerShdw>
                </a:effectLst>
                <a:latin typeface="Comic Sans MS" panose="030F0702030302020204" pitchFamily="66" charset="0"/>
              </a:rPr>
              <a:t>Ісуса Навина 8:30</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568647" cy="1015663"/>
          </a:xfrm>
          <a:prstGeom prst="rect">
            <a:avLst/>
          </a:prstGeom>
          <a:noFill/>
        </p:spPr>
        <p:txBody>
          <a:bodyPr wrap="square" rtlCol="0">
            <a:spAutoFit/>
          </a:bodyPr>
          <a:lstStyle/>
          <a:p>
            <a:pPr>
              <a:spcBef>
                <a:spcPts val="600"/>
              </a:spcBef>
            </a:pPr>
            <a:r>
              <a:rPr lang="ru-RU" sz="2000" b="1" dirty="0" err="1"/>
              <a:t>Мойсей</a:t>
            </a:r>
            <a:r>
              <a:rPr lang="ru-RU" sz="2000" b="1" dirty="0"/>
              <a:t> наказав, </a:t>
            </a:r>
            <a:r>
              <a:rPr lang="ru-RU" sz="2000" b="1" dirty="0" err="1"/>
              <a:t>щоб</a:t>
            </a:r>
            <a:r>
              <a:rPr lang="ru-RU" sz="2000" b="1" dirty="0"/>
              <a:t> </a:t>
            </a:r>
            <a:r>
              <a:rPr lang="ru-RU" sz="2000" b="1" dirty="0" err="1"/>
              <a:t>після</a:t>
            </a:r>
            <a:r>
              <a:rPr lang="ru-RU" sz="2000" b="1" dirty="0"/>
              <a:t> входу в Ханаан </a:t>
            </a:r>
            <a:r>
              <a:rPr lang="ru-RU" sz="2000" b="1" dirty="0" err="1"/>
              <a:t>було</a:t>
            </a:r>
            <a:r>
              <a:rPr lang="ru-RU" sz="2000" b="1" dirty="0"/>
              <a:t> </a:t>
            </a:r>
            <a:r>
              <a:rPr lang="ru-RU" sz="2000" b="1" dirty="0" err="1"/>
              <a:t>збудовано</a:t>
            </a:r>
            <a:r>
              <a:rPr lang="ru-RU" sz="2000" b="1" dirty="0"/>
              <a:t> </a:t>
            </a:r>
            <a:r>
              <a:rPr lang="ru-RU" sz="2000" b="1" dirty="0" err="1"/>
              <a:t>жертовник</a:t>
            </a:r>
            <a:r>
              <a:rPr lang="ru-RU" sz="2000" b="1" dirty="0"/>
              <a:t> на </a:t>
            </a:r>
            <a:r>
              <a:rPr lang="ru-RU" sz="2000" b="1" dirty="0" err="1"/>
              <a:t>горі</a:t>
            </a:r>
            <a:r>
              <a:rPr lang="ru-RU" sz="2000" b="1" dirty="0"/>
              <a:t> </a:t>
            </a:r>
            <a:r>
              <a:rPr lang="ru-RU" sz="2000" b="1" dirty="0" err="1"/>
              <a:t>Евал</a:t>
            </a:r>
            <a:r>
              <a:rPr lang="ru-RU" sz="2000" b="1" dirty="0"/>
              <a:t> і </a:t>
            </a:r>
            <a:r>
              <a:rPr lang="ru-RU" sz="2000" b="1" dirty="0" err="1"/>
              <a:t>віддано</a:t>
            </a:r>
            <a:r>
              <a:rPr lang="ru-RU" sz="2000" b="1" dirty="0"/>
              <a:t> хвалу </a:t>
            </a:r>
            <a:r>
              <a:rPr lang="ru-RU" sz="2000" b="1" dirty="0" err="1"/>
              <a:t>Богові</a:t>
            </a:r>
            <a:r>
              <a:rPr lang="ru-RU" sz="2000" b="1" dirty="0"/>
              <a:t> (</a:t>
            </a:r>
            <a:r>
              <a:rPr lang="ru-RU" sz="2000" b="1" dirty="0" err="1"/>
              <a:t>Повторення</a:t>
            </a:r>
            <a:r>
              <a:rPr lang="ru-RU" sz="2000" b="1" dirty="0"/>
              <a:t> Закону 27:5-7). </a:t>
            </a:r>
            <a:r>
              <a:rPr lang="ru-RU" sz="2000" b="1" dirty="0" err="1"/>
              <a:t>Чому</a:t>
            </a:r>
            <a:r>
              <a:rPr lang="ru-RU" sz="2000" b="1" dirty="0"/>
              <a:t> на </a:t>
            </a:r>
            <a:r>
              <a:rPr lang="ru-RU" sz="2000" b="1" dirty="0" err="1"/>
              <a:t>горі</a:t>
            </a:r>
            <a:r>
              <a:rPr lang="ru-RU" sz="2000" b="1" dirty="0"/>
              <a:t> </a:t>
            </a:r>
            <a:r>
              <a:rPr lang="ru-RU" sz="2000" b="1" dirty="0" err="1"/>
              <a:t>Евал</a:t>
            </a:r>
            <a:r>
              <a:rPr lang="ru-RU" sz="2000" b="1" dirty="0"/>
              <a:t>, а не на </a:t>
            </a:r>
            <a:r>
              <a:rPr lang="ru-RU" sz="2000" b="1" dirty="0" err="1"/>
              <a:t>Гарізімі</a:t>
            </a:r>
            <a:r>
              <a:rPr lang="ru-RU" sz="2000" b="1" dirty="0"/>
              <a:t>?</a:t>
            </a:r>
            <a:endParaRPr lang="es-ES" sz="2000" b="1" dirty="0"/>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26723" y="5529479"/>
            <a:ext cx="8023363" cy="1015663"/>
          </a:xfrm>
          <a:prstGeom prst="rect">
            <a:avLst/>
          </a:prstGeom>
          <a:noFill/>
        </p:spPr>
        <p:txBody>
          <a:bodyPr wrap="square">
            <a:spAutoFit/>
          </a:bodyPr>
          <a:lstStyle/>
          <a:p>
            <a:pPr>
              <a:spcBef>
                <a:spcPts val="600"/>
              </a:spcBef>
            </a:pPr>
            <a:r>
              <a:rPr lang="ru-RU" sz="2000" b="1" dirty="0"/>
              <a:t>У </a:t>
            </a:r>
            <a:r>
              <a:rPr lang="ru-RU" sz="2000" b="1" dirty="0" err="1"/>
              <a:t>розпалі</a:t>
            </a:r>
            <a:r>
              <a:rPr lang="ru-RU" sz="2000" b="1" dirty="0"/>
              <a:t> </a:t>
            </a:r>
            <a:r>
              <a:rPr lang="ru-RU" sz="2000" b="1" dirty="0" err="1"/>
              <a:t>завоювання</a:t>
            </a:r>
            <a:r>
              <a:rPr lang="ru-RU" sz="2000" b="1" dirty="0"/>
              <a:t> </a:t>
            </a:r>
            <a:r>
              <a:rPr lang="ru-RU" sz="2000" b="1" dirty="0" err="1"/>
              <a:t>Ізраїль</a:t>
            </a:r>
            <a:r>
              <a:rPr lang="ru-RU" sz="2000" b="1" dirty="0"/>
              <a:t> шукав момент, </a:t>
            </a:r>
            <a:r>
              <a:rPr lang="ru-RU" sz="2000" b="1" dirty="0" err="1"/>
              <a:t>щоб</a:t>
            </a:r>
            <a:r>
              <a:rPr lang="ru-RU" sz="2000" b="1" dirty="0"/>
              <a:t> </a:t>
            </a:r>
            <a:r>
              <a:rPr lang="ru-RU" sz="2000" b="1" dirty="0" err="1"/>
              <a:t>знову</a:t>
            </a:r>
            <a:r>
              <a:rPr lang="ru-RU" sz="2000" b="1" dirty="0"/>
              <a:t> </a:t>
            </a:r>
            <a:r>
              <a:rPr lang="ru-RU" sz="2000" b="1" dirty="0" err="1"/>
              <a:t>присвятити</a:t>
            </a:r>
            <a:r>
              <a:rPr lang="ru-RU" sz="2000" b="1" dirty="0"/>
              <a:t> себе Богу. </a:t>
            </a:r>
            <a:r>
              <a:rPr lang="ru-RU" sz="2000" b="1" dirty="0" err="1"/>
              <a:t>Це</a:t>
            </a:r>
            <a:r>
              <a:rPr lang="ru-RU" sz="2000" b="1" dirty="0"/>
              <a:t> </a:t>
            </a:r>
            <a:r>
              <a:rPr lang="ru-RU" sz="2000" b="1" dirty="0" err="1"/>
              <a:t>запрошення</a:t>
            </a:r>
            <a:r>
              <a:rPr lang="ru-RU" sz="2000" b="1" dirty="0"/>
              <a:t> </a:t>
            </a:r>
            <a:r>
              <a:rPr lang="ru-RU" sz="2000" b="1" dirty="0" err="1"/>
              <a:t>наслідувати</a:t>
            </a:r>
            <a:r>
              <a:rPr lang="ru-RU" sz="2000" b="1" dirty="0"/>
              <a:t> </a:t>
            </a:r>
            <a:r>
              <a:rPr lang="ru-RU" sz="2000" b="1" dirty="0" err="1"/>
              <a:t>його</a:t>
            </a:r>
            <a:r>
              <a:rPr lang="ru-RU" sz="2000" b="1" dirty="0"/>
              <a:t> приклад, </a:t>
            </a:r>
            <a:r>
              <a:rPr lang="ru-RU" sz="2000" b="1" dirty="0" err="1"/>
              <a:t>присвячуючи</a:t>
            </a:r>
            <a:r>
              <a:rPr lang="ru-RU" sz="2000" b="1" dirty="0"/>
              <a:t> себе Богу не </a:t>
            </a:r>
            <a:r>
              <a:rPr lang="ru-RU" sz="2000" b="1" dirty="0" err="1"/>
              <a:t>тільки</a:t>
            </a:r>
            <a:r>
              <a:rPr lang="ru-RU" sz="2000" b="1" dirty="0"/>
              <a:t> </a:t>
            </a:r>
            <a:r>
              <a:rPr lang="ru-RU" sz="2000" b="1" dirty="0" err="1"/>
              <a:t>індивідуально</a:t>
            </a:r>
            <a:r>
              <a:rPr lang="ru-RU" sz="2000" b="1" dirty="0"/>
              <a:t>, але й як </a:t>
            </a:r>
            <a:r>
              <a:rPr lang="ru-RU" sz="2000" b="1" dirty="0" err="1"/>
              <a:t>обраний</a:t>
            </a:r>
            <a:r>
              <a:rPr lang="ru-RU" sz="2000" b="1" dirty="0"/>
              <a:t> народ Божий.</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326258"/>
            <a:ext cx="3726759" cy="1938992"/>
          </a:xfrm>
          <a:prstGeom prst="rect">
            <a:avLst/>
          </a:prstGeom>
          <a:noFill/>
        </p:spPr>
        <p:txBody>
          <a:bodyPr wrap="square">
            <a:spAutoFit/>
          </a:bodyPr>
          <a:lstStyle/>
          <a:p>
            <a:pPr>
              <a:spcBef>
                <a:spcPts val="600"/>
              </a:spcBef>
            </a:pPr>
            <a:r>
              <a:rPr lang="ru-RU" sz="2000" b="1" dirty="0" err="1"/>
              <a:t>Ісус</a:t>
            </a:r>
            <a:r>
              <a:rPr lang="ru-RU" sz="2000" b="1" dirty="0"/>
              <a:t> став </a:t>
            </a:r>
            <a:r>
              <a:rPr lang="ru-RU" sz="2000" b="1" dirty="0" err="1"/>
              <a:t>прокляттям</a:t>
            </a:r>
            <a:r>
              <a:rPr lang="ru-RU" sz="2000" b="1" dirty="0"/>
              <a:t> за нас, </a:t>
            </a:r>
            <a:r>
              <a:rPr lang="ru-RU" sz="2000" b="1" dirty="0" err="1"/>
              <a:t>щоб</a:t>
            </a:r>
            <a:r>
              <a:rPr lang="ru-RU" sz="2000" b="1" dirty="0"/>
              <a:t> ми могли </a:t>
            </a:r>
            <a:r>
              <a:rPr lang="ru-RU" sz="2000" b="1" dirty="0" err="1"/>
              <a:t>отримати</a:t>
            </a:r>
            <a:r>
              <a:rPr lang="ru-RU" sz="2000" b="1" dirty="0"/>
              <a:t> </a:t>
            </a:r>
            <a:r>
              <a:rPr lang="ru-RU" sz="2000" b="1" dirty="0" err="1"/>
              <a:t>благословення</a:t>
            </a:r>
            <a:r>
              <a:rPr lang="ru-RU" sz="2000" b="1" dirty="0"/>
              <a:t> (Гал. 3:13-14). </a:t>
            </a:r>
            <a:r>
              <a:rPr lang="ru-RU" sz="2000" b="1" dirty="0" err="1"/>
              <a:t>Цей</a:t>
            </a:r>
            <a:r>
              <a:rPr lang="ru-RU" sz="2000" b="1" dirty="0"/>
              <a:t> </a:t>
            </a:r>
            <a:r>
              <a:rPr lang="ru-RU" sz="2000" b="1" dirty="0" err="1"/>
              <a:t>жертовник</a:t>
            </a:r>
            <a:r>
              <a:rPr lang="ru-RU" sz="2000" b="1" dirty="0"/>
              <a:t> є для нас </a:t>
            </a:r>
            <a:r>
              <a:rPr lang="ru-RU" sz="2000" b="1" dirty="0" err="1"/>
              <a:t>чітким</a:t>
            </a:r>
            <a:r>
              <a:rPr lang="ru-RU" sz="2000" b="1" dirty="0"/>
              <a:t> образом </a:t>
            </a:r>
            <a:r>
              <a:rPr lang="ru-RU" sz="2000" b="1" dirty="0" err="1"/>
              <a:t>жертви</a:t>
            </a:r>
            <a:r>
              <a:rPr lang="ru-RU" sz="2000" b="1" dirty="0"/>
              <a:t> </a:t>
            </a:r>
            <a:r>
              <a:rPr lang="ru-RU" sz="2000" b="1" dirty="0" err="1"/>
              <a:t>Ісуса</a:t>
            </a:r>
            <a:r>
              <a:rPr lang="ru-RU" sz="2000" b="1" dirty="0"/>
              <a:t> за нас.</a:t>
            </a:r>
            <a:endParaRPr lang="es-ES" sz="2000" b="1" dirty="0"/>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046368"/>
            <a:ext cx="7768672" cy="1323439"/>
          </a:xfrm>
          <a:prstGeom prst="rect">
            <a:avLst/>
          </a:prstGeom>
          <a:noFill/>
        </p:spPr>
        <p:txBody>
          <a:bodyPr wrap="square">
            <a:spAutoFit/>
          </a:bodyPr>
          <a:lstStyle/>
          <a:p>
            <a:pPr>
              <a:spcBef>
                <a:spcPts val="600"/>
              </a:spcBef>
            </a:pPr>
            <a:r>
              <a:rPr lang="ru-RU" sz="2000" b="1" dirty="0"/>
              <a:t>Як </a:t>
            </a:r>
            <a:r>
              <a:rPr lang="ru-RU" sz="2000" b="1" dirty="0" err="1"/>
              <a:t>жертовник</a:t>
            </a:r>
            <a:r>
              <a:rPr lang="ru-RU" sz="2000" b="1" dirty="0"/>
              <a:t>, так і </a:t>
            </a:r>
            <a:r>
              <a:rPr lang="ru-RU" sz="2000" b="1" dirty="0" err="1"/>
              <a:t>закони</a:t>
            </a:r>
            <a:r>
              <a:rPr lang="ru-RU" sz="2000" b="1" dirty="0"/>
              <a:t>, </a:t>
            </a:r>
            <a:r>
              <a:rPr lang="ru-RU" sz="2000" b="1" dirty="0" err="1"/>
              <a:t>які</a:t>
            </a:r>
            <a:r>
              <a:rPr lang="ru-RU" sz="2000" b="1" dirty="0"/>
              <a:t> </a:t>
            </a:r>
            <a:r>
              <a:rPr lang="ru-RU" sz="2000" b="1" dirty="0" err="1"/>
              <a:t>мали</a:t>
            </a:r>
            <a:r>
              <a:rPr lang="ru-RU" sz="2000" b="1" dirty="0"/>
              <a:t> бути </a:t>
            </a:r>
            <a:r>
              <a:rPr lang="ru-RU" sz="2000" b="1" dirty="0" err="1"/>
              <a:t>написані</a:t>
            </a:r>
            <a:r>
              <a:rPr lang="ru-RU" sz="2000" b="1" dirty="0"/>
              <a:t> на </a:t>
            </a:r>
            <a:r>
              <a:rPr lang="ru-RU" sz="2000" b="1" dirty="0" err="1"/>
              <a:t>пам'ятнику</a:t>
            </a:r>
            <a:r>
              <a:rPr lang="ru-RU" sz="2000" b="1" dirty="0"/>
              <a:t> та </a:t>
            </a:r>
            <a:r>
              <a:rPr lang="ru-RU" sz="2000" b="1" dirty="0" err="1"/>
              <a:t>прочитані</a:t>
            </a:r>
            <a:r>
              <a:rPr lang="ru-RU" sz="2000" b="1" dirty="0"/>
              <a:t> перед людьми, </a:t>
            </a:r>
            <a:r>
              <a:rPr lang="ru-RU" sz="2000" b="1" dirty="0" err="1"/>
              <a:t>були</a:t>
            </a:r>
            <a:r>
              <a:rPr lang="ru-RU" sz="2000" b="1" dirty="0"/>
              <a:t> </a:t>
            </a:r>
            <a:r>
              <a:rPr lang="ru-RU" sz="2000" b="1" dirty="0" err="1"/>
              <a:t>пов'язані</a:t>
            </a:r>
            <a:r>
              <a:rPr lang="ru-RU" sz="2000" b="1" dirty="0"/>
              <a:t> з </a:t>
            </a:r>
            <a:r>
              <a:rPr lang="ru-RU" sz="2000" b="1" dirty="0" err="1"/>
              <a:t>благословеннями</a:t>
            </a:r>
            <a:r>
              <a:rPr lang="ru-RU" sz="2000" b="1" dirty="0"/>
              <a:t> та </a:t>
            </a:r>
            <a:r>
              <a:rPr lang="ru-RU" sz="2000" b="1" dirty="0" err="1"/>
              <a:t>прокляттями</a:t>
            </a:r>
            <a:r>
              <a:rPr lang="ru-RU" sz="2000" b="1" dirty="0"/>
              <a:t> (</a:t>
            </a:r>
            <a:r>
              <a:rPr lang="ru-RU" sz="2000" b="1" dirty="0" err="1"/>
              <a:t>Повторення</a:t>
            </a:r>
            <a:r>
              <a:rPr lang="ru-RU" sz="2000" b="1" dirty="0"/>
              <a:t> Закону 27:12-13). </a:t>
            </a:r>
            <a:r>
              <a:rPr lang="ru-RU" sz="2000" b="1" dirty="0" err="1"/>
              <a:t>Благословення</a:t>
            </a:r>
            <a:r>
              <a:rPr lang="ru-RU" sz="2000" b="1" dirty="0"/>
              <a:t> </a:t>
            </a:r>
            <a:r>
              <a:rPr lang="ru-RU" sz="2000" b="1" dirty="0" err="1"/>
              <a:t>було</a:t>
            </a:r>
            <a:r>
              <a:rPr lang="ru-RU" sz="2000" b="1" dirty="0"/>
              <a:t> </a:t>
            </a:r>
            <a:r>
              <a:rPr lang="ru-RU" sz="2000" b="1" dirty="0" err="1"/>
              <a:t>виголошено</a:t>
            </a:r>
            <a:r>
              <a:rPr lang="ru-RU" sz="2000" b="1" dirty="0"/>
              <a:t> на </a:t>
            </a:r>
            <a:r>
              <a:rPr lang="ru-RU" sz="2000" b="1" dirty="0" err="1"/>
              <a:t>Гарізім</a:t>
            </a:r>
            <a:r>
              <a:rPr lang="ru-RU" sz="2000" b="1" dirty="0"/>
              <a:t>, а </a:t>
            </a:r>
            <a:r>
              <a:rPr lang="ru-RU" sz="2000" b="1" dirty="0" err="1"/>
              <a:t>прокляття</a:t>
            </a:r>
            <a:r>
              <a:rPr lang="ru-RU" sz="2000" b="1" dirty="0"/>
              <a:t> — на </a:t>
            </a:r>
            <a:r>
              <a:rPr lang="ru-RU" sz="2000" b="1" dirty="0" err="1"/>
              <a:t>Евал</a:t>
            </a:r>
            <a:r>
              <a:rPr lang="ru-RU" sz="2000" b="1" dirty="0"/>
              <a:t>.</a:t>
            </a:r>
            <a:endParaRPr lang="es-ES" sz="2000" b="1" dirty="0"/>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171450" y="-77223"/>
            <a:ext cx="7686674" cy="707886"/>
          </a:xfrm>
          <a:prstGeom prst="rect">
            <a:avLst/>
          </a:prstGeom>
          <a:noFill/>
        </p:spPr>
        <p:txBody>
          <a:bodyPr wrap="square">
            <a:spAutoFit/>
            <a:scene3d>
              <a:camera prst="orthographicFront"/>
              <a:lightRig rig="threePt" dir="t"/>
            </a:scene3d>
            <a:sp3d extrusionH="57150">
              <a:bevelT h="25400" prst="softRound"/>
            </a:sp3d>
          </a:bodyPr>
          <a:lstStyle/>
          <a:p>
            <a:pPr algn="ctr"/>
            <a:r>
              <a:rPr lang="uk-UA" sz="40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НАГАДУВАННЯ ПРО ЗАКОН</a:t>
            </a:r>
            <a:endParaRPr lang="es-ES" sz="40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endParaRPr>
          </a:p>
        </p:txBody>
      </p:sp>
      <p:sp>
        <p:nvSpPr>
          <p:cNvPr id="4" name="CuadroTexto 3">
            <a:extLst>
              <a:ext uri="{FF2B5EF4-FFF2-40B4-BE49-F238E27FC236}">
                <a16:creationId xmlns:a16="http://schemas.microsoft.com/office/drawing/2014/main" id="{70C87B41-BC57-83D7-55DC-E9A618044232}"/>
              </a:ext>
            </a:extLst>
          </p:cNvPr>
          <p:cNvSpPr txBox="1"/>
          <p:nvPr/>
        </p:nvSpPr>
        <p:spPr>
          <a:xfrm>
            <a:off x="108504" y="653422"/>
            <a:ext cx="6931580" cy="861774"/>
          </a:xfrm>
          <a:prstGeom prst="rect">
            <a:avLst/>
          </a:prstGeom>
          <a:noFill/>
        </p:spPr>
        <p:txBody>
          <a:bodyPr wrap="square">
            <a:spAutoFit/>
            <a:scene3d>
              <a:camera prst="orthographicFront"/>
              <a:lightRig rig="threePt" dir="t"/>
            </a:scene3d>
            <a:sp3d extrusionH="57150">
              <a:bevelT w="38100" h="38100"/>
            </a:sp3d>
          </a:bodyPr>
          <a:lstStyle/>
          <a:p>
            <a:pPr algn="ctr"/>
            <a:r>
              <a:rPr lang="ru-RU" b="1" dirty="0">
                <a:solidFill>
                  <a:srgbClr val="855143"/>
                </a:solidFill>
                <a:latin typeface="Comic Sans MS" panose="030F0702030302020204" pitchFamily="66" charset="0"/>
              </a:rPr>
              <a:t>«</a:t>
            </a:r>
            <a:r>
              <a:rPr lang="ru-RU" b="1" dirty="0" err="1">
                <a:solidFill>
                  <a:srgbClr val="855143"/>
                </a:solidFill>
                <a:latin typeface="Comic Sans MS" panose="030F0702030302020204" pitchFamily="66" charset="0"/>
              </a:rPr>
              <a:t>Він</a:t>
            </a:r>
            <a:r>
              <a:rPr lang="ru-RU" b="1" dirty="0">
                <a:solidFill>
                  <a:srgbClr val="855143"/>
                </a:solidFill>
                <a:latin typeface="Comic Sans MS" panose="030F0702030302020204" pitchFamily="66" charset="0"/>
              </a:rPr>
              <a:t> </a:t>
            </a:r>
            <a:r>
              <a:rPr lang="ru-RU" b="1" dirty="0" err="1">
                <a:solidFill>
                  <a:srgbClr val="855143"/>
                </a:solidFill>
                <a:latin typeface="Comic Sans MS" panose="030F0702030302020204" pitchFamily="66" charset="0"/>
              </a:rPr>
              <a:t>також</a:t>
            </a:r>
            <a:r>
              <a:rPr lang="ru-RU" b="1" dirty="0">
                <a:solidFill>
                  <a:srgbClr val="855143"/>
                </a:solidFill>
                <a:latin typeface="Comic Sans MS" panose="030F0702030302020204" pitchFamily="66" charset="0"/>
              </a:rPr>
              <a:t> написав там на </a:t>
            </a:r>
            <a:r>
              <a:rPr lang="ru-RU" b="1" dirty="0" err="1">
                <a:solidFill>
                  <a:srgbClr val="855143"/>
                </a:solidFill>
                <a:latin typeface="Comic Sans MS" panose="030F0702030302020204" pitchFamily="66" charset="0"/>
              </a:rPr>
              <a:t>каменях</a:t>
            </a:r>
            <a:r>
              <a:rPr lang="ru-RU" b="1" dirty="0">
                <a:solidFill>
                  <a:srgbClr val="855143"/>
                </a:solidFill>
                <a:latin typeface="Comic Sans MS" panose="030F0702030302020204" pitchFamily="66" charset="0"/>
              </a:rPr>
              <a:t> </a:t>
            </a:r>
            <a:r>
              <a:rPr lang="ru-RU" b="1" dirty="0" err="1">
                <a:solidFill>
                  <a:srgbClr val="855143"/>
                </a:solidFill>
                <a:latin typeface="Comic Sans MS" panose="030F0702030302020204" pitchFamily="66" charset="0"/>
              </a:rPr>
              <a:t>відпис</a:t>
            </a:r>
            <a:r>
              <a:rPr lang="ru-RU" b="1" dirty="0">
                <a:solidFill>
                  <a:srgbClr val="855143"/>
                </a:solidFill>
                <a:latin typeface="Comic Sans MS" panose="030F0702030302020204" pitchFamily="66" charset="0"/>
              </a:rPr>
              <a:t> Закону </a:t>
            </a:r>
            <a:r>
              <a:rPr lang="ru-RU" b="1" dirty="0" err="1">
                <a:solidFill>
                  <a:srgbClr val="855143"/>
                </a:solidFill>
                <a:latin typeface="Comic Sans MS" panose="030F0702030302020204" pitchFamily="66" charset="0"/>
              </a:rPr>
              <a:t>Мойсея</a:t>
            </a:r>
            <a:r>
              <a:rPr lang="ru-RU" b="1" dirty="0">
                <a:solidFill>
                  <a:srgbClr val="855143"/>
                </a:solidFill>
                <a:latin typeface="Comic Sans MS" panose="030F0702030302020204" pitchFamily="66" charset="0"/>
              </a:rPr>
              <a:t>, </a:t>
            </a:r>
            <a:r>
              <a:rPr lang="ru-RU" b="1" dirty="0" err="1">
                <a:solidFill>
                  <a:srgbClr val="855143"/>
                </a:solidFill>
                <a:latin typeface="Comic Sans MS" panose="030F0702030302020204" pitchFamily="66" charset="0"/>
              </a:rPr>
              <a:t>який</a:t>
            </a:r>
            <a:r>
              <a:rPr lang="ru-RU" b="1" dirty="0">
                <a:solidFill>
                  <a:srgbClr val="855143"/>
                </a:solidFill>
                <a:latin typeface="Comic Sans MS" panose="030F0702030302020204" pitchFamily="66" charset="0"/>
              </a:rPr>
              <a:t> </a:t>
            </a:r>
            <a:r>
              <a:rPr lang="ru-RU" b="1" dirty="0" err="1">
                <a:solidFill>
                  <a:srgbClr val="855143"/>
                </a:solidFill>
                <a:latin typeface="Comic Sans MS" panose="030F0702030302020204" pitchFamily="66" charset="0"/>
              </a:rPr>
              <a:t>він</a:t>
            </a:r>
            <a:r>
              <a:rPr lang="ru-RU" b="1" dirty="0">
                <a:solidFill>
                  <a:srgbClr val="855143"/>
                </a:solidFill>
                <a:latin typeface="Comic Sans MS" panose="030F0702030302020204" pitchFamily="66" charset="0"/>
              </a:rPr>
              <a:t> написав перед </a:t>
            </a:r>
            <a:r>
              <a:rPr lang="ru-RU" b="1" dirty="0" err="1">
                <a:solidFill>
                  <a:srgbClr val="855143"/>
                </a:solidFill>
                <a:latin typeface="Comic Sans MS" panose="030F0702030302020204" pitchFamily="66" charset="0"/>
              </a:rPr>
              <a:t>синами</a:t>
            </a:r>
            <a:r>
              <a:rPr lang="ru-RU" b="1" dirty="0">
                <a:solidFill>
                  <a:srgbClr val="855143"/>
                </a:solidFill>
                <a:latin typeface="Comic Sans MS" panose="030F0702030302020204" pitchFamily="66" charset="0"/>
              </a:rPr>
              <a:t> </a:t>
            </a:r>
            <a:r>
              <a:rPr lang="ru-RU" b="1" dirty="0" err="1">
                <a:solidFill>
                  <a:srgbClr val="855143"/>
                </a:solidFill>
                <a:latin typeface="Comic Sans MS" panose="030F0702030302020204" pitchFamily="66" charset="0"/>
              </a:rPr>
              <a:t>Ізраїля</a:t>
            </a:r>
            <a:r>
              <a:rPr lang="ru-RU" b="1" dirty="0">
                <a:solidFill>
                  <a:srgbClr val="855143"/>
                </a:solidFill>
                <a:latin typeface="Comic Sans MS" panose="030F0702030302020204" pitchFamily="66" charset="0"/>
              </a:rPr>
              <a:t>».</a:t>
            </a:r>
            <a:r>
              <a:rPr lang="es-ES" sz="1400" b="1" dirty="0">
                <a:solidFill>
                  <a:srgbClr val="855143"/>
                </a:solidFill>
                <a:latin typeface="Comic Sans MS" panose="030F0702030302020204" pitchFamily="66" charset="0"/>
              </a:rPr>
              <a:t>(</a:t>
            </a:r>
            <a:r>
              <a:rPr lang="uk-UA" sz="1400" b="1" dirty="0">
                <a:solidFill>
                  <a:srgbClr val="855143"/>
                </a:solidFill>
                <a:latin typeface="Comic Sans MS" panose="030F0702030302020204" pitchFamily="66" charset="0"/>
              </a:rPr>
              <a:t>Ісуса Навина 8:32)</a:t>
            </a:r>
            <a:endParaRPr lang="es-ES" sz="1400" b="1" dirty="0">
              <a:solidFill>
                <a:srgbClr val="855143"/>
              </a:solidFill>
              <a:latin typeface="Comic Sans MS" panose="030F0702030302020204" pitchFamily="66" charset="0"/>
            </a:endParaRP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384160"/>
            <a:ext cx="6742737" cy="1938992"/>
          </a:xfrm>
          <a:prstGeom prst="rect">
            <a:avLst/>
          </a:prstGeom>
          <a:noFill/>
        </p:spPr>
        <p:txBody>
          <a:bodyPr wrap="square" rtlCol="0">
            <a:spAutoFit/>
          </a:bodyPr>
          <a:lstStyle/>
          <a:p>
            <a:pPr>
              <a:spcBef>
                <a:spcPts val="600"/>
              </a:spcBef>
            </a:pPr>
            <a:r>
              <a:rPr lang="ru-RU" sz="2000" b="1" dirty="0" err="1"/>
              <a:t>Після</a:t>
            </a:r>
            <a:r>
              <a:rPr lang="ru-RU" sz="2000" b="1" dirty="0"/>
              <a:t> </a:t>
            </a:r>
            <a:r>
              <a:rPr lang="ru-RU" sz="2000" b="1" dirty="0" err="1"/>
              <a:t>будівництва</a:t>
            </a:r>
            <a:r>
              <a:rPr lang="ru-RU" sz="2000" b="1" dirty="0"/>
              <a:t> </a:t>
            </a:r>
            <a:r>
              <a:rPr lang="ru-RU" sz="2000" b="1" dirty="0" err="1"/>
              <a:t>жертовника</a:t>
            </a:r>
            <a:r>
              <a:rPr lang="ru-RU" sz="2000" b="1" dirty="0"/>
              <a:t> на </a:t>
            </a:r>
            <a:r>
              <a:rPr lang="ru-RU" sz="2000" b="1" dirty="0" err="1"/>
              <a:t>горі</a:t>
            </a:r>
            <a:r>
              <a:rPr lang="ru-RU" sz="2000" b="1" dirty="0"/>
              <a:t> </a:t>
            </a:r>
            <a:r>
              <a:rPr lang="ru-RU" sz="2000" b="1" dirty="0" err="1"/>
              <a:t>Евал</a:t>
            </a:r>
            <a:r>
              <a:rPr lang="ru-RU" sz="2000" b="1" dirty="0"/>
              <a:t>, </a:t>
            </a:r>
            <a:r>
              <a:rPr lang="ru-RU" sz="2000" b="1" dirty="0" err="1"/>
              <a:t>Ісус</a:t>
            </a:r>
            <a:r>
              <a:rPr lang="ru-RU" sz="2000" b="1" dirty="0"/>
              <a:t> Навин поставив </a:t>
            </a:r>
            <a:r>
              <a:rPr lang="ru-RU" sz="2000" b="1" dirty="0" err="1"/>
              <a:t>каміння</a:t>
            </a:r>
            <a:r>
              <a:rPr lang="ru-RU" sz="2000" b="1" dirty="0"/>
              <a:t> та обмазав </a:t>
            </a:r>
            <a:r>
              <a:rPr lang="ru-RU" sz="2000" b="1" dirty="0" err="1"/>
              <a:t>його</a:t>
            </a:r>
            <a:r>
              <a:rPr lang="ru-RU" sz="2000" b="1" dirty="0"/>
              <a:t> </a:t>
            </a:r>
            <a:r>
              <a:rPr lang="ru-RU" sz="2000" b="1" dirty="0" err="1"/>
              <a:t>вапном</a:t>
            </a:r>
            <a:r>
              <a:rPr lang="ru-RU" sz="2000" b="1" dirty="0"/>
              <a:t>. </a:t>
            </a:r>
            <a:r>
              <a:rPr lang="ru-RU" sz="2000" b="1" dirty="0" err="1"/>
              <a:t>Потім</a:t>
            </a:r>
            <a:r>
              <a:rPr lang="ru-RU" sz="2000" b="1" dirty="0"/>
              <a:t> </a:t>
            </a:r>
            <a:r>
              <a:rPr lang="ru-RU" sz="2000" b="1" dirty="0" err="1"/>
              <a:t>він</a:t>
            </a:r>
            <a:r>
              <a:rPr lang="ru-RU" sz="2000" b="1" dirty="0"/>
              <a:t> написав на </a:t>
            </a:r>
            <a:r>
              <a:rPr lang="ru-RU" sz="2000" b="1" dirty="0" err="1"/>
              <a:t>ньому</a:t>
            </a:r>
            <a:r>
              <a:rPr lang="ru-RU" sz="2000" b="1" dirty="0"/>
              <a:t> </a:t>
            </a:r>
            <a:r>
              <a:rPr lang="ru-RU" sz="2000" b="1" dirty="0" err="1"/>
              <a:t>копію</a:t>
            </a:r>
            <a:r>
              <a:rPr lang="ru-RU" sz="2000" b="1" dirty="0"/>
              <a:t> закону [</a:t>
            </a:r>
            <a:r>
              <a:rPr lang="ru-RU" sz="2000" b="1" dirty="0" err="1"/>
              <a:t>Повторення</a:t>
            </a:r>
            <a:r>
              <a:rPr lang="ru-RU" sz="2000" b="1" dirty="0"/>
              <a:t> Закону, </a:t>
            </a:r>
            <a:r>
              <a:rPr lang="ru-RU" sz="2000" b="1" dirty="0" err="1"/>
              <a:t>який</a:t>
            </a:r>
            <a:r>
              <a:rPr lang="ru-RU" sz="2000" b="1" dirty="0"/>
              <a:t> </a:t>
            </a:r>
            <a:r>
              <a:rPr lang="ru-RU" sz="2000" b="1" dirty="0" err="1"/>
              <a:t>містив</a:t>
            </a:r>
            <a:r>
              <a:rPr lang="ru-RU" sz="2000" b="1" dirty="0"/>
              <a:t> Десять </a:t>
            </a:r>
            <a:r>
              <a:rPr lang="ru-RU" sz="2000" b="1" dirty="0" err="1"/>
              <a:t>Заповідей</a:t>
            </a:r>
            <a:r>
              <a:rPr lang="ru-RU" sz="2000" b="1" dirty="0"/>
              <a:t> та </a:t>
            </a:r>
            <a:r>
              <a:rPr lang="ru-RU" sz="2000" b="1" dirty="0" err="1"/>
              <a:t>різні</a:t>
            </a:r>
            <a:r>
              <a:rPr lang="ru-RU" sz="2000" b="1" dirty="0"/>
              <a:t> </a:t>
            </a:r>
            <a:r>
              <a:rPr lang="ru-RU" sz="2000" b="1" dirty="0" err="1"/>
              <a:t>закони</a:t>
            </a:r>
            <a:r>
              <a:rPr lang="ru-RU" sz="2000" b="1" dirty="0"/>
              <a:t>, а </a:t>
            </a:r>
            <a:r>
              <a:rPr lang="ru-RU" sz="2000" b="1" dirty="0" err="1"/>
              <a:t>також</a:t>
            </a:r>
            <a:r>
              <a:rPr lang="ru-RU" sz="2000" b="1" dirty="0"/>
              <a:t> </a:t>
            </a:r>
            <a:r>
              <a:rPr lang="ru-RU" sz="2000" b="1" dirty="0" err="1"/>
              <a:t>благословення</a:t>
            </a:r>
            <a:r>
              <a:rPr lang="ru-RU" sz="2000" b="1" dirty="0"/>
              <a:t> та </a:t>
            </a:r>
            <a:r>
              <a:rPr lang="ru-RU" sz="2000" b="1" dirty="0" err="1"/>
              <a:t>прокляття</a:t>
            </a:r>
            <a:r>
              <a:rPr lang="ru-RU" sz="2000" b="1" dirty="0"/>
              <a:t>] (</a:t>
            </a:r>
            <a:r>
              <a:rPr lang="ru-RU" sz="2000" b="1" dirty="0" err="1"/>
              <a:t>Ісус</a:t>
            </a:r>
            <a:r>
              <a:rPr lang="ru-RU" sz="2000" b="1" dirty="0"/>
              <a:t> Навин 8:32; П. Закону 27:2-3).</a:t>
            </a:r>
            <a:endParaRPr lang="es-ES" sz="2000" b="1" dirty="0"/>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084" y="157452"/>
            <a:ext cx="5043412" cy="5043412"/>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6931580" y="5417614"/>
            <a:ext cx="5151916" cy="1015663"/>
          </a:xfrm>
          <a:prstGeom prst="rect">
            <a:avLst/>
          </a:prstGeom>
          <a:noFill/>
        </p:spPr>
        <p:txBody>
          <a:bodyPr wrap="square">
            <a:spAutoFit/>
          </a:bodyPr>
          <a:lstStyle/>
          <a:p>
            <a:pPr>
              <a:spcBef>
                <a:spcPts val="600"/>
              </a:spcBef>
            </a:pPr>
            <a:r>
              <a:rPr lang="ru-RU" sz="2000" b="1" dirty="0" err="1"/>
              <a:t>Окрім</a:t>
            </a:r>
            <a:r>
              <a:rPr lang="ru-RU" sz="2000" b="1" dirty="0"/>
              <a:t> </a:t>
            </a:r>
            <a:r>
              <a:rPr lang="ru-RU" sz="2000" b="1" dirty="0" err="1"/>
              <a:t>нашого</a:t>
            </a:r>
            <a:r>
              <a:rPr lang="ru-RU" sz="2000" b="1" dirty="0"/>
              <a:t> </a:t>
            </a:r>
            <a:r>
              <a:rPr lang="ru-RU" sz="2000" b="1" dirty="0" err="1"/>
              <a:t>особистого</a:t>
            </a:r>
            <a:r>
              <a:rPr lang="ru-RU" sz="2000" b="1" dirty="0"/>
              <a:t> </a:t>
            </a:r>
            <a:r>
              <a:rPr lang="ru-RU" sz="2000" b="1" dirty="0" err="1"/>
              <a:t>оновлення</a:t>
            </a:r>
            <a:r>
              <a:rPr lang="ru-RU" sz="2000" b="1" dirty="0"/>
              <a:t>, </a:t>
            </a:r>
            <a:r>
              <a:rPr lang="ru-RU" sz="2000" b="1" dirty="0" err="1"/>
              <a:t>Святе</a:t>
            </a:r>
            <a:r>
              <a:rPr lang="ru-RU" sz="2000" b="1" dirty="0"/>
              <a:t> </a:t>
            </a:r>
            <a:r>
              <a:rPr lang="ru-RU" sz="2000" b="1" dirty="0" err="1"/>
              <a:t>Причастя</a:t>
            </a:r>
            <a:r>
              <a:rPr lang="ru-RU" sz="2000" b="1" dirty="0"/>
              <a:t> </a:t>
            </a:r>
            <a:r>
              <a:rPr lang="ru-RU" sz="2000" b="1" dirty="0" err="1"/>
              <a:t>також</a:t>
            </a:r>
            <a:r>
              <a:rPr lang="ru-RU" sz="2000" b="1" dirty="0"/>
              <a:t> </a:t>
            </a:r>
            <a:r>
              <a:rPr lang="ru-RU" sz="2000" b="1" dirty="0" err="1"/>
              <a:t>дає</a:t>
            </a:r>
            <a:r>
              <a:rPr lang="ru-RU" sz="2000" b="1" dirty="0"/>
              <a:t> нам </a:t>
            </a:r>
            <a:r>
              <a:rPr lang="ru-RU" sz="2000" b="1" dirty="0" err="1"/>
              <a:t>особливий</a:t>
            </a:r>
            <a:r>
              <a:rPr lang="ru-RU" sz="2000" b="1" dirty="0"/>
              <a:t> момент </a:t>
            </a:r>
            <a:r>
              <a:rPr lang="ru-RU" sz="2000" b="1" dirty="0" err="1"/>
              <a:t>оновлення</a:t>
            </a:r>
            <a:r>
              <a:rPr lang="ru-RU" sz="2000" b="1" dirty="0"/>
              <a:t> як народу </a:t>
            </a:r>
            <a:r>
              <a:rPr lang="ru-RU" sz="2000" b="1" dirty="0" err="1"/>
              <a:t>Божого</a:t>
            </a:r>
            <a:r>
              <a:rPr lang="ru-RU" sz="2000" b="1" dirty="0"/>
              <a:t>.</a:t>
            </a:r>
            <a:endParaRPr lang="es-ES" sz="2000" b="1" dirty="0"/>
          </a:p>
        </p:txBody>
      </p:sp>
      <p:sp>
        <p:nvSpPr>
          <p:cNvPr id="11" name="CuadroTexto 10">
            <a:extLst>
              <a:ext uri="{FF2B5EF4-FFF2-40B4-BE49-F238E27FC236}">
                <a16:creationId xmlns:a16="http://schemas.microsoft.com/office/drawing/2014/main" id="{8D53CA52-0BB1-8097-3A5C-29442FF0F579}"/>
              </a:ext>
            </a:extLst>
          </p:cNvPr>
          <p:cNvSpPr txBox="1"/>
          <p:nvPr/>
        </p:nvSpPr>
        <p:spPr>
          <a:xfrm>
            <a:off x="207896" y="4471324"/>
            <a:ext cx="3946661" cy="2246769"/>
          </a:xfrm>
          <a:prstGeom prst="rect">
            <a:avLst/>
          </a:prstGeom>
          <a:noFill/>
        </p:spPr>
        <p:txBody>
          <a:bodyPr wrap="square">
            <a:spAutoFit/>
          </a:bodyPr>
          <a:lstStyle/>
          <a:p>
            <a:pPr>
              <a:spcBef>
                <a:spcPts val="600"/>
              </a:spcBef>
            </a:pPr>
            <a:r>
              <a:rPr lang="ru-RU" sz="2000" b="1" dirty="0" err="1"/>
              <a:t>Це</a:t>
            </a:r>
            <a:r>
              <a:rPr lang="ru-RU" sz="2000" b="1" dirty="0"/>
              <a:t> </a:t>
            </a:r>
            <a:r>
              <a:rPr lang="ru-RU" sz="2000" b="1" dirty="0" err="1"/>
              <a:t>також</a:t>
            </a:r>
            <a:r>
              <a:rPr lang="ru-RU" sz="2000" b="1" dirty="0"/>
              <a:t> </a:t>
            </a:r>
            <a:r>
              <a:rPr lang="ru-RU" sz="2000" b="1"/>
              <a:t>заклик </a:t>
            </a:r>
            <a:r>
              <a:rPr lang="ru-RU" sz="2000" b="1" dirty="0"/>
              <a:t>для нас. Як народ Божий, </a:t>
            </a:r>
            <a:r>
              <a:rPr lang="ru-RU" sz="2000" b="1" dirty="0" err="1"/>
              <a:t>що</a:t>
            </a:r>
            <a:r>
              <a:rPr lang="ru-RU" sz="2000" b="1" dirty="0"/>
              <a:t> </a:t>
            </a:r>
            <a:r>
              <a:rPr lang="ru-RU" sz="2000" b="1" dirty="0" err="1"/>
              <a:t>залишився</a:t>
            </a:r>
            <a:r>
              <a:rPr lang="ru-RU" sz="2000" b="1" dirty="0"/>
              <a:t>, ми </a:t>
            </a:r>
            <a:r>
              <a:rPr lang="ru-RU" sz="2000" b="1" dirty="0" err="1"/>
              <a:t>повинні</a:t>
            </a:r>
            <a:r>
              <a:rPr lang="ru-RU" sz="2000" b="1" dirty="0"/>
              <a:t> </a:t>
            </a:r>
            <a:r>
              <a:rPr lang="ru-RU" sz="2000" b="1" dirty="0" err="1"/>
              <a:t>періодично</a:t>
            </a:r>
            <a:r>
              <a:rPr lang="ru-RU" sz="2000" b="1" dirty="0"/>
              <a:t> </a:t>
            </a:r>
            <a:r>
              <a:rPr lang="ru-RU" sz="2000" b="1" dirty="0" err="1"/>
              <a:t>поновлювати</a:t>
            </a:r>
            <a:r>
              <a:rPr lang="ru-RU" sz="2000" b="1" dirty="0"/>
              <a:t> наш </a:t>
            </a:r>
            <a:r>
              <a:rPr lang="ru-RU" sz="2000" b="1" dirty="0" err="1"/>
              <a:t>завіт</a:t>
            </a:r>
            <a:r>
              <a:rPr lang="ru-RU" sz="2000" b="1" dirty="0"/>
              <a:t> з Ним, </a:t>
            </a:r>
            <a:r>
              <a:rPr lang="ru-RU" sz="2000" b="1" dirty="0" err="1"/>
              <a:t>пам’ятаючи</a:t>
            </a:r>
            <a:r>
              <a:rPr lang="ru-RU" sz="2000" b="1" dirty="0"/>
              <a:t>, як </a:t>
            </a:r>
            <a:r>
              <a:rPr lang="ru-RU" sz="2000" b="1" dirty="0" err="1"/>
              <a:t>Він</a:t>
            </a:r>
            <a:r>
              <a:rPr lang="ru-RU" sz="2000" b="1" dirty="0"/>
              <a:t> </a:t>
            </a:r>
            <a:r>
              <a:rPr lang="ru-RU" sz="2000" b="1" dirty="0" err="1"/>
              <a:t>привів</a:t>
            </a:r>
            <a:r>
              <a:rPr lang="ru-RU" sz="2000" b="1" dirty="0"/>
              <a:t> нас так далеко, і </a:t>
            </a:r>
            <a:r>
              <a:rPr lang="ru-RU" sz="2000" b="1" dirty="0" err="1"/>
              <a:t>благословення</a:t>
            </a:r>
            <a:r>
              <a:rPr lang="ru-RU" sz="2000" b="1" dirty="0"/>
              <a:t>, </a:t>
            </a:r>
            <a:r>
              <a:rPr lang="ru-RU" sz="2000" b="1" dirty="0" err="1"/>
              <a:t>які</a:t>
            </a:r>
            <a:r>
              <a:rPr lang="ru-RU" sz="2000" b="1" dirty="0"/>
              <a:t> </a:t>
            </a:r>
            <a:r>
              <a:rPr lang="ru-RU" sz="2000" b="1" dirty="0" err="1"/>
              <a:t>Він</a:t>
            </a:r>
            <a:r>
              <a:rPr lang="ru-RU" sz="2000" b="1" dirty="0"/>
              <a:t> нам </a:t>
            </a:r>
            <a:r>
              <a:rPr lang="ru-RU" sz="2000" b="1" dirty="0" err="1"/>
              <a:t>дарував</a:t>
            </a:r>
            <a:r>
              <a:rPr lang="ru-RU" sz="2000" b="1" dirty="0"/>
              <a:t>.</a:t>
            </a:r>
            <a:endParaRPr lang="es-ES" sz="2000" b="1" dirty="0"/>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28437" y="4253948"/>
            <a:ext cx="2238375" cy="232733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188080"/>
            <a:ext cx="6742738" cy="1323439"/>
          </a:xfrm>
          <a:prstGeom prst="rect">
            <a:avLst/>
          </a:prstGeom>
          <a:noFill/>
        </p:spPr>
        <p:txBody>
          <a:bodyPr wrap="square">
            <a:spAutoFit/>
          </a:bodyPr>
          <a:lstStyle/>
          <a:p>
            <a:pPr>
              <a:spcBef>
                <a:spcPts val="600"/>
              </a:spcBef>
            </a:pPr>
            <a:r>
              <a:rPr lang="ru-RU" sz="2000" b="1" dirty="0" err="1"/>
              <a:t>Зрештою</a:t>
            </a:r>
            <a:r>
              <a:rPr lang="ru-RU" sz="2000" b="1" dirty="0"/>
              <a:t>, закон </a:t>
            </a:r>
            <a:r>
              <a:rPr lang="ru-RU" sz="2000" b="1" dirty="0" err="1"/>
              <a:t>був</a:t>
            </a:r>
            <a:r>
              <a:rPr lang="ru-RU" sz="2000" b="1" dirty="0"/>
              <a:t> </a:t>
            </a:r>
            <a:r>
              <a:rPr lang="ru-RU" sz="2000" b="1" dirty="0" err="1"/>
              <a:t>прочитаний</a:t>
            </a:r>
            <a:r>
              <a:rPr lang="ru-RU" sz="2000" b="1" dirty="0"/>
              <a:t> людям, </a:t>
            </a:r>
            <a:r>
              <a:rPr lang="ru-RU" sz="2000" b="1" dirty="0" err="1"/>
              <a:t>розділений</a:t>
            </a:r>
            <a:r>
              <a:rPr lang="ru-RU" sz="2000" b="1" dirty="0"/>
              <a:t> на </a:t>
            </a:r>
            <a:r>
              <a:rPr lang="ru-RU" sz="2000" b="1" dirty="0" err="1"/>
              <a:t>дві</a:t>
            </a:r>
            <a:r>
              <a:rPr lang="ru-RU" sz="2000" b="1" dirty="0"/>
              <a:t> </a:t>
            </a:r>
            <a:r>
              <a:rPr lang="ru-RU" sz="2000" b="1" dirty="0" err="1"/>
              <a:t>частини</a:t>
            </a:r>
            <a:r>
              <a:rPr lang="ru-RU" sz="2000" b="1" dirty="0"/>
              <a:t> — по </a:t>
            </a:r>
            <a:r>
              <a:rPr lang="ru-RU" sz="2000" b="1" dirty="0" err="1"/>
              <a:t>одній</a:t>
            </a:r>
            <a:r>
              <a:rPr lang="ru-RU" sz="2000" b="1" dirty="0"/>
              <a:t> на кожному </a:t>
            </a:r>
            <a:r>
              <a:rPr lang="ru-RU" sz="2000" b="1" dirty="0" err="1"/>
              <a:t>боці</a:t>
            </a:r>
            <a:r>
              <a:rPr lang="ru-RU" sz="2000" b="1" dirty="0"/>
              <a:t> гори (</a:t>
            </a:r>
            <a:r>
              <a:rPr lang="ru-RU" sz="2000" b="1" dirty="0" err="1"/>
              <a:t>Іс</a:t>
            </a:r>
            <a:r>
              <a:rPr lang="ru-RU" sz="2000" b="1" dirty="0"/>
              <a:t>. </a:t>
            </a:r>
            <a:r>
              <a:rPr lang="ru-RU" sz="2000" b="1" dirty="0" err="1"/>
              <a:t>Нав</a:t>
            </a:r>
            <a:r>
              <a:rPr lang="ru-RU" sz="2000" b="1" dirty="0"/>
              <a:t>. 8:33-35). Таким чином, </a:t>
            </a:r>
            <a:r>
              <a:rPr lang="ru-RU" sz="2000" b="1" dirty="0" err="1"/>
              <a:t>завіт</a:t>
            </a:r>
            <a:r>
              <a:rPr lang="ru-RU" sz="2000" b="1" dirty="0"/>
              <a:t> </a:t>
            </a:r>
            <a:r>
              <a:rPr lang="ru-RU" sz="2000" b="1" dirty="0" err="1"/>
              <a:t>між</a:t>
            </a:r>
            <a:r>
              <a:rPr lang="ru-RU" sz="2000" b="1" dirty="0"/>
              <a:t> Богом та </a:t>
            </a:r>
            <a:r>
              <a:rPr lang="ru-RU" sz="2000" b="1" dirty="0" err="1"/>
              <a:t>Його</a:t>
            </a:r>
            <a:r>
              <a:rPr lang="ru-RU" sz="2000" b="1" dirty="0"/>
              <a:t> народом </a:t>
            </a:r>
            <a:r>
              <a:rPr lang="ru-RU" sz="2000" b="1" dirty="0" err="1"/>
              <a:t>був</a:t>
            </a:r>
            <a:r>
              <a:rPr lang="ru-RU" sz="2000" b="1" dirty="0"/>
              <a:t> </a:t>
            </a:r>
            <a:r>
              <a:rPr lang="ru-RU" sz="2000" b="1" dirty="0" err="1"/>
              <a:t>оновлений</a:t>
            </a:r>
            <a:r>
              <a:rPr lang="ru-RU" sz="2000" b="1" dirty="0"/>
              <a:t>.</a:t>
            </a:r>
            <a:endParaRPr lang="es-ES" sz="2000" b="1" dirty="0"/>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521</TotalTime>
  <Words>1119</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Sergio</dc:creator>
  <cp:lastModifiedBy>Sergio</cp:lastModifiedBy>
  <cp:revision>73</cp:revision>
  <dcterms:created xsi:type="dcterms:W3CDTF">2025-10-14T06:18:54Z</dcterms:created>
  <dcterms:modified xsi:type="dcterms:W3CDTF">2025-10-19T08:09:50Z</dcterms:modified>
</cp:coreProperties>
</file>