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7" r:id="rId2"/>
    <p:sldId id="314" r:id="rId3"/>
    <p:sldId id="257" r:id="rId4"/>
    <p:sldId id="318" r:id="rId5"/>
    <p:sldId id="259" r:id="rId6"/>
    <p:sldId id="260" r:id="rId7"/>
    <p:sldId id="319" r:id="rId8"/>
    <p:sldId id="265" r:id="rId9"/>
    <p:sldId id="320" r:id="rId10"/>
    <p:sldId id="266" r:id="rId11"/>
    <p:sldId id="263" r:id="rId12"/>
    <p:sldId id="315" r:id="rId13"/>
    <p:sldId id="316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3088"/>
    <a:srgbClr val="BC41B6"/>
    <a:srgbClr val="C06000"/>
    <a:srgbClr val="EA7500"/>
    <a:srgbClr val="AB3B39"/>
    <a:srgbClr val="960000"/>
    <a:srgbClr val="21B288"/>
    <a:srgbClr val="186662"/>
    <a:srgbClr val="2AB2AC"/>
    <a:srgbClr val="777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ru-RU" sz="1800" b="1" dirty="0"/>
            <a:t>Павло </a:t>
          </a:r>
          <a:r>
            <a:rPr lang="ru-RU" sz="1800" b="1" dirty="0" err="1"/>
            <a:t>вирушив</a:t>
          </a:r>
          <a:r>
            <a:rPr lang="ru-RU" sz="1800" b="1" dirty="0"/>
            <a:t> до </a:t>
          </a:r>
          <a:r>
            <a:rPr lang="ru-RU" sz="1800" b="1" dirty="0" err="1"/>
            <a:t>Фрігії</a:t>
          </a:r>
          <a:r>
            <a:rPr lang="ru-RU" sz="1800" b="1" dirty="0"/>
            <a:t> (6a</a:t>
          </a:r>
          <a:r>
            <a:rPr lang="es-ES" sz="1800" b="1" dirty="0"/>
            <a:t>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ru-RU" sz="1800" b="1" dirty="0" err="1"/>
            <a:t>Він</a:t>
          </a:r>
          <a:r>
            <a:rPr lang="ru-RU" sz="1800" b="1" dirty="0"/>
            <a:t> не </a:t>
          </a:r>
          <a:r>
            <a:rPr lang="ru-RU" sz="1800" b="1" dirty="0" err="1"/>
            <a:t>міг</a:t>
          </a:r>
          <a:r>
            <a:rPr lang="ru-RU" sz="1800" b="1" dirty="0"/>
            <a:t> </a:t>
          </a:r>
          <a:r>
            <a:rPr lang="ru-RU" sz="1800" b="1" dirty="0" err="1"/>
            <a:t>проповідувати</a:t>
          </a:r>
          <a:r>
            <a:rPr lang="ru-RU" sz="1800" b="1" dirty="0"/>
            <a:t> там </a:t>
          </a:r>
          <a:r>
            <a:rPr lang="ru-RU" sz="1800" b="1" dirty="0" err="1"/>
            <a:t>чи</a:t>
          </a:r>
          <a:r>
            <a:rPr lang="ru-RU" sz="1800" b="1" dirty="0"/>
            <a:t> в </a:t>
          </a:r>
          <a:r>
            <a:rPr lang="ru-RU" sz="1800" b="1" dirty="0" err="1"/>
            <a:t>Галатії</a:t>
          </a:r>
          <a:r>
            <a:rPr lang="ru-RU" sz="1800" b="1" dirty="0"/>
            <a:t> (6б)</a:t>
          </a:r>
          <a:endParaRPr lang="es-ES" sz="18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ru-RU" sz="1800" b="1" dirty="0" err="1"/>
            <a:t>Він</a:t>
          </a:r>
          <a:r>
            <a:rPr lang="ru-RU" sz="1800" b="1" dirty="0"/>
            <a:t> </a:t>
          </a:r>
          <a:r>
            <a:rPr lang="ru-RU" sz="1800" b="1" dirty="0" err="1"/>
            <a:t>прибув</a:t>
          </a:r>
          <a:r>
            <a:rPr lang="ru-RU" sz="1800" b="1" dirty="0"/>
            <a:t> до </a:t>
          </a:r>
          <a:r>
            <a:rPr lang="ru-RU" sz="1800" b="1" dirty="0" err="1"/>
            <a:t>Мисії</a:t>
          </a:r>
          <a:r>
            <a:rPr lang="ru-RU" sz="1800" b="1" dirty="0"/>
            <a:t> (7a)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ru-RU" sz="1600" b="1" dirty="0" err="1"/>
            <a:t>Він</a:t>
          </a:r>
          <a:r>
            <a:rPr lang="ru-RU" sz="1600" b="1" dirty="0"/>
            <a:t> </a:t>
          </a:r>
          <a:r>
            <a:rPr lang="ru-RU" sz="1600" b="1" dirty="0" err="1"/>
            <a:t>намагався</a:t>
          </a:r>
          <a:r>
            <a:rPr lang="ru-RU" sz="1600" b="1" dirty="0"/>
            <a:t> </a:t>
          </a:r>
          <a:r>
            <a:rPr lang="ru-RU" sz="1600" b="1" dirty="0" err="1"/>
            <a:t>потрапити</a:t>
          </a:r>
          <a:r>
            <a:rPr lang="ru-RU" sz="1600" b="1" dirty="0"/>
            <a:t> до </a:t>
          </a:r>
          <a:r>
            <a:rPr lang="ru-RU" sz="1600" b="1" dirty="0" err="1"/>
            <a:t>Віфінії</a:t>
          </a:r>
          <a:r>
            <a:rPr lang="ru-RU" sz="1600" b="1" dirty="0"/>
            <a:t>, але не </a:t>
          </a:r>
          <a:r>
            <a:rPr lang="ru-RU" sz="1600" b="1" dirty="0" err="1"/>
            <a:t>зміг</a:t>
          </a:r>
          <a:r>
            <a:rPr lang="ru-RU" sz="1600" b="1" dirty="0"/>
            <a:t> (7b)</a:t>
          </a:r>
          <a:endParaRPr lang="es-ES" sz="16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ru-RU" sz="1800" b="1" dirty="0" err="1"/>
            <a:t>Він</a:t>
          </a:r>
          <a:r>
            <a:rPr lang="ru-RU" sz="1800" b="1" dirty="0"/>
            <a:t> </a:t>
          </a:r>
          <a:r>
            <a:rPr lang="ru-RU" sz="1800" b="1" dirty="0" err="1"/>
            <a:t>пішов</a:t>
          </a:r>
          <a:r>
            <a:rPr lang="ru-RU" sz="1800" b="1" dirty="0"/>
            <a:t> до </a:t>
          </a:r>
          <a:r>
            <a:rPr lang="ru-RU" sz="1800" b="1" dirty="0" err="1"/>
            <a:t>Троади</a:t>
          </a:r>
          <a:r>
            <a:rPr lang="ru-RU" sz="1800" b="1" dirty="0"/>
            <a:t>, де мав </a:t>
          </a:r>
          <a:r>
            <a:rPr lang="ru-RU" sz="1800" b="1" dirty="0" err="1"/>
            <a:t>видіння</a:t>
          </a:r>
          <a:r>
            <a:rPr lang="ru-RU" sz="1800" b="1" dirty="0"/>
            <a:t> (8-10</a:t>
          </a:r>
          <a:r>
            <a:rPr lang="es-ES" sz="1800" b="1" dirty="0"/>
            <a:t>)</a:t>
          </a:r>
          <a:endParaRPr lang="es-ES" sz="18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ru-RU" sz="1800" b="1" dirty="0" err="1"/>
            <a:t>Він</a:t>
          </a:r>
          <a:r>
            <a:rPr lang="ru-RU" sz="1800" b="1" dirty="0"/>
            <a:t> </a:t>
          </a:r>
          <a:r>
            <a:rPr lang="ru-RU" sz="1800" b="1" dirty="0" err="1"/>
            <a:t>відплив</a:t>
          </a:r>
          <a:r>
            <a:rPr lang="ru-RU" sz="1800" b="1" dirty="0"/>
            <a:t> до </a:t>
          </a:r>
          <a:r>
            <a:rPr lang="ru-RU" sz="1800" b="1" dirty="0" err="1"/>
            <a:t>Самотракії</a:t>
          </a:r>
          <a:r>
            <a:rPr lang="ru-RU" sz="1800" b="1" dirty="0"/>
            <a:t> (11a)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uk-UA" sz="1800" b="1" dirty="0"/>
            <a:t>Звідти до </a:t>
          </a:r>
          <a:r>
            <a:rPr lang="uk-UA" sz="1800" b="1" dirty="0" err="1"/>
            <a:t>Неаполіса</a:t>
          </a:r>
          <a:r>
            <a:rPr lang="uk-UA" sz="1800" b="1" dirty="0"/>
            <a:t> (11</a:t>
          </a:r>
          <a:r>
            <a:rPr lang="en-US" sz="1800" b="1" dirty="0"/>
            <a:t>b)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ru-RU" sz="1800" b="1" dirty="0" err="1"/>
            <a:t>Зрештою</a:t>
          </a:r>
          <a:r>
            <a:rPr lang="ru-RU" sz="1800" b="1" dirty="0"/>
            <a:t>, </a:t>
          </a:r>
          <a:r>
            <a:rPr lang="ru-RU" sz="1800" b="1" dirty="0" err="1"/>
            <a:t>він</a:t>
          </a:r>
          <a:r>
            <a:rPr lang="ru-RU" sz="1800" b="1" dirty="0"/>
            <a:t> </a:t>
          </a:r>
          <a:r>
            <a:rPr lang="ru-RU" sz="1800" b="1" dirty="0" err="1"/>
            <a:t>прибув</a:t>
          </a:r>
          <a:r>
            <a:rPr lang="ru-RU" sz="1800" b="1" dirty="0"/>
            <a:t> до </a:t>
          </a:r>
          <a:r>
            <a:rPr lang="ru-RU" sz="1800" b="1" dirty="0" err="1"/>
            <a:t>Филипів</a:t>
          </a:r>
          <a:r>
            <a:rPr lang="ru-RU" sz="1800" b="1" dirty="0"/>
            <a:t> 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Вступ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послань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Филип'ян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Колосян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дуже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схожі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показують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нам два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важливі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аспекти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(Фил. 1:1; Кол. 1:1-2)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очах Бога члени церкви є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святими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вірними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незважаючи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свої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помилки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церкві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існує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порядок, де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деякі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члени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мають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більше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влади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відповідальності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ніж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інші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Павло — апостол,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лідер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вищого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рівня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Тимофій — його співробітник (пастор)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Єпископи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місцеві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провідники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старійшини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Диякони керують церквою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158691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597867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Павло </a:t>
          </a:r>
          <a:r>
            <a:rPr lang="ru-RU" sz="1800" b="1" kern="1200" dirty="0" err="1"/>
            <a:t>вирушив</a:t>
          </a:r>
          <a:r>
            <a:rPr lang="ru-RU" sz="1800" b="1" kern="1200" dirty="0"/>
            <a:t> до </a:t>
          </a:r>
          <a:r>
            <a:rPr lang="ru-RU" sz="1800" b="1" kern="1200" dirty="0" err="1"/>
            <a:t>Фрігії</a:t>
          </a:r>
          <a:r>
            <a:rPr lang="ru-RU" sz="1800" b="1" kern="1200" dirty="0"/>
            <a:t> (6a</a:t>
          </a:r>
          <a:r>
            <a:rPr lang="es-ES" sz="1800" b="1" kern="1200" dirty="0"/>
            <a:t>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Він</a:t>
          </a:r>
          <a:r>
            <a:rPr lang="ru-RU" sz="1800" b="1" kern="1200" dirty="0"/>
            <a:t> не </a:t>
          </a:r>
          <a:r>
            <a:rPr lang="ru-RU" sz="1800" b="1" kern="1200" dirty="0" err="1"/>
            <a:t>міг</a:t>
          </a:r>
          <a:r>
            <a:rPr lang="ru-RU" sz="1800" b="1" kern="1200" dirty="0"/>
            <a:t> </a:t>
          </a:r>
          <a:r>
            <a:rPr lang="ru-RU" sz="1800" b="1" kern="1200" dirty="0" err="1"/>
            <a:t>проповідувати</a:t>
          </a:r>
          <a:r>
            <a:rPr lang="ru-RU" sz="1800" b="1" kern="1200" dirty="0"/>
            <a:t> там </a:t>
          </a:r>
          <a:r>
            <a:rPr lang="ru-RU" sz="1800" b="1" kern="1200" dirty="0" err="1"/>
            <a:t>чи</a:t>
          </a:r>
          <a:r>
            <a:rPr lang="ru-RU" sz="1800" b="1" kern="1200" dirty="0"/>
            <a:t> в </a:t>
          </a:r>
          <a:r>
            <a:rPr lang="ru-RU" sz="1800" b="1" kern="1200" dirty="0" err="1"/>
            <a:t>Галатії</a:t>
          </a:r>
          <a:r>
            <a:rPr lang="ru-RU" sz="1800" b="1" kern="1200" dirty="0"/>
            <a:t> (6б)</a:t>
          </a:r>
          <a:endParaRPr lang="es-ES" sz="18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Він</a:t>
          </a:r>
          <a:r>
            <a:rPr lang="ru-RU" sz="1800" b="1" kern="1200" dirty="0"/>
            <a:t> </a:t>
          </a:r>
          <a:r>
            <a:rPr lang="ru-RU" sz="1800" b="1" kern="1200" dirty="0" err="1"/>
            <a:t>прибув</a:t>
          </a:r>
          <a:r>
            <a:rPr lang="ru-RU" sz="1800" b="1" kern="1200" dirty="0"/>
            <a:t> до </a:t>
          </a:r>
          <a:r>
            <a:rPr lang="ru-RU" sz="1800" b="1" kern="1200" dirty="0" err="1"/>
            <a:t>Мисії</a:t>
          </a:r>
          <a:r>
            <a:rPr lang="ru-RU" sz="1800" b="1" kern="1200" dirty="0"/>
            <a:t> (7a)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/>
            <a:t>Він</a:t>
          </a:r>
          <a:r>
            <a:rPr lang="ru-RU" sz="1600" b="1" kern="1200" dirty="0"/>
            <a:t> </a:t>
          </a:r>
          <a:r>
            <a:rPr lang="ru-RU" sz="1600" b="1" kern="1200" dirty="0" err="1"/>
            <a:t>намагався</a:t>
          </a:r>
          <a:r>
            <a:rPr lang="ru-RU" sz="1600" b="1" kern="1200" dirty="0"/>
            <a:t> </a:t>
          </a:r>
          <a:r>
            <a:rPr lang="ru-RU" sz="1600" b="1" kern="1200" dirty="0" err="1"/>
            <a:t>потрапити</a:t>
          </a:r>
          <a:r>
            <a:rPr lang="ru-RU" sz="1600" b="1" kern="1200" dirty="0"/>
            <a:t> до </a:t>
          </a:r>
          <a:r>
            <a:rPr lang="ru-RU" sz="1600" b="1" kern="1200" dirty="0" err="1"/>
            <a:t>Віфінії</a:t>
          </a:r>
          <a:r>
            <a:rPr lang="ru-RU" sz="1600" b="1" kern="1200" dirty="0"/>
            <a:t>, але не </a:t>
          </a:r>
          <a:r>
            <a:rPr lang="ru-RU" sz="1600" b="1" kern="1200" dirty="0" err="1"/>
            <a:t>зміг</a:t>
          </a:r>
          <a:r>
            <a:rPr lang="ru-RU" sz="1600" b="1" kern="1200" dirty="0"/>
            <a:t> (7b)</a:t>
          </a:r>
          <a:endParaRPr lang="es-ES" sz="16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Він</a:t>
          </a:r>
          <a:r>
            <a:rPr lang="ru-RU" sz="1800" b="1" kern="1200" dirty="0"/>
            <a:t> </a:t>
          </a:r>
          <a:r>
            <a:rPr lang="ru-RU" sz="1800" b="1" kern="1200" dirty="0" err="1"/>
            <a:t>пішов</a:t>
          </a:r>
          <a:r>
            <a:rPr lang="ru-RU" sz="1800" b="1" kern="1200" dirty="0"/>
            <a:t> до </a:t>
          </a:r>
          <a:r>
            <a:rPr lang="ru-RU" sz="1800" b="1" kern="1200" dirty="0" err="1"/>
            <a:t>Троади</a:t>
          </a:r>
          <a:r>
            <a:rPr lang="ru-RU" sz="1800" b="1" kern="1200" dirty="0"/>
            <a:t>, де мав </a:t>
          </a:r>
          <a:r>
            <a:rPr lang="ru-RU" sz="1800" b="1" kern="1200" dirty="0" err="1"/>
            <a:t>видіння</a:t>
          </a:r>
          <a:r>
            <a:rPr lang="ru-RU" sz="1800" b="1" kern="1200" dirty="0"/>
            <a:t> (8-10</a:t>
          </a:r>
          <a:r>
            <a:rPr lang="es-ES" sz="1800" b="1" kern="1200" dirty="0"/>
            <a:t>)</a:t>
          </a:r>
          <a:endParaRPr lang="es-ES" sz="18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Він</a:t>
          </a:r>
          <a:r>
            <a:rPr lang="ru-RU" sz="1800" b="1" kern="1200" dirty="0"/>
            <a:t> </a:t>
          </a:r>
          <a:r>
            <a:rPr lang="ru-RU" sz="1800" b="1" kern="1200" dirty="0" err="1"/>
            <a:t>відплив</a:t>
          </a:r>
          <a:r>
            <a:rPr lang="ru-RU" sz="1800" b="1" kern="1200" dirty="0"/>
            <a:t> до </a:t>
          </a:r>
          <a:r>
            <a:rPr lang="ru-RU" sz="1800" b="1" kern="1200" dirty="0" err="1"/>
            <a:t>Самотракії</a:t>
          </a:r>
          <a:r>
            <a:rPr lang="ru-RU" sz="1800" b="1" kern="1200" dirty="0"/>
            <a:t> (11a)</a:t>
          </a:r>
          <a:endParaRPr lang="es-ES" sz="18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Звідти до </a:t>
          </a:r>
          <a:r>
            <a:rPr lang="uk-UA" sz="1800" b="1" kern="1200" dirty="0" err="1"/>
            <a:t>Неаполіса</a:t>
          </a:r>
          <a:r>
            <a:rPr lang="uk-UA" sz="1800" b="1" kern="1200" dirty="0"/>
            <a:t> (11</a:t>
          </a:r>
          <a:r>
            <a:rPr lang="en-US" sz="1800" b="1" kern="1200" dirty="0"/>
            <a:t>b)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Зрештою</a:t>
          </a:r>
          <a:r>
            <a:rPr lang="ru-RU" sz="1800" b="1" kern="1200" dirty="0"/>
            <a:t>, </a:t>
          </a:r>
          <a:r>
            <a:rPr lang="ru-RU" sz="1800" b="1" kern="1200" dirty="0" err="1"/>
            <a:t>він</a:t>
          </a:r>
          <a:r>
            <a:rPr lang="ru-RU" sz="1800" b="1" kern="1200" dirty="0"/>
            <a:t> </a:t>
          </a:r>
          <a:r>
            <a:rPr lang="ru-RU" sz="1800" b="1" kern="1200" dirty="0" err="1"/>
            <a:t>прибув</a:t>
          </a:r>
          <a:r>
            <a:rPr lang="ru-RU" sz="1800" b="1" kern="1200" dirty="0"/>
            <a:t> до </a:t>
          </a:r>
          <a:r>
            <a:rPr lang="ru-RU" sz="1800" b="1" kern="1200" dirty="0" err="1"/>
            <a:t>Филипів</a:t>
          </a:r>
          <a:r>
            <a:rPr lang="ru-RU" sz="1800" b="1" kern="1200" dirty="0"/>
            <a:t> (12)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16377" y="1684020"/>
          <a:ext cx="585969" cy="1928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8248"/>
              </a:lnTo>
              <a:lnTo>
                <a:pt x="585969" y="192824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16377" y="1684020"/>
          <a:ext cx="585969" cy="1389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9718"/>
              </a:lnTo>
              <a:lnTo>
                <a:pt x="585969" y="138971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16377" y="1684020"/>
          <a:ext cx="585969" cy="851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1188"/>
              </a:lnTo>
              <a:lnTo>
                <a:pt x="585969" y="85118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16377" y="1684020"/>
          <a:ext cx="585969" cy="3126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58"/>
              </a:lnTo>
              <a:lnTo>
                <a:pt x="585969" y="31265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492" y="739280"/>
          <a:ext cx="2347031" cy="279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717"/>
              </a:lnTo>
              <a:lnTo>
                <a:pt x="2347031" y="199717"/>
              </a:lnTo>
              <a:lnTo>
                <a:pt x="2347031" y="27935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272167" y="739280"/>
          <a:ext cx="3667325" cy="279359"/>
        </a:xfrm>
        <a:custGeom>
          <a:avLst/>
          <a:gdLst/>
          <a:ahLst/>
          <a:cxnLst/>
          <a:rect l="0" t="0" r="0" b="0"/>
          <a:pathLst>
            <a:path>
              <a:moveTo>
                <a:pt x="3667325" y="0"/>
              </a:moveTo>
              <a:lnTo>
                <a:pt x="3667325" y="199717"/>
              </a:lnTo>
              <a:lnTo>
                <a:pt x="0" y="199717"/>
              </a:lnTo>
              <a:lnTo>
                <a:pt x="0" y="27935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545197" y="0"/>
          <a:ext cx="8788590" cy="739280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Вступ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послань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Филип'ян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Колосян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дуже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схожі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показують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нам два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важливі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аспекти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(Фил. 1:1; Кол. 1:1-2)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45197" y="0"/>
        <a:ext cx="8788590" cy="739280"/>
      </dsp:txXfrm>
    </dsp:sp>
    <dsp:sp modelId="{F9AE677E-BA85-49CB-9D3B-953F8417212C}">
      <dsp:nvSpPr>
        <dsp:cNvPr id="0" name=""/>
        <dsp:cNvSpPr/>
      </dsp:nvSpPr>
      <dsp:spPr>
        <a:xfrm>
          <a:off x="4777" y="1018639"/>
          <a:ext cx="4534779" cy="686329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очах Бога члени церкви є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святими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вірними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незважаючи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свої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помилки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77" y="1018639"/>
        <a:ext cx="4534779" cy="686329"/>
      </dsp:txXfrm>
    </dsp:sp>
    <dsp:sp modelId="{EA48EA70-2FFB-4370-BD91-D187F270BA36}">
      <dsp:nvSpPr>
        <dsp:cNvPr id="0" name=""/>
        <dsp:cNvSpPr/>
      </dsp:nvSpPr>
      <dsp:spPr>
        <a:xfrm>
          <a:off x="4698840" y="1018639"/>
          <a:ext cx="7175366" cy="665380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церкві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існує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порядок, де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деякі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члени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мають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більше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влади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відповідальності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ніж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інші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98840" y="1018639"/>
        <a:ext cx="7175366" cy="665380"/>
      </dsp:txXfrm>
    </dsp:sp>
    <dsp:sp modelId="{51582FC8-24F4-4E65-BCC8-1BF7E8A4CD5F}">
      <dsp:nvSpPr>
        <dsp:cNvPr id="0" name=""/>
        <dsp:cNvSpPr/>
      </dsp:nvSpPr>
      <dsp:spPr>
        <a:xfrm>
          <a:off x="6002346" y="1807055"/>
          <a:ext cx="5408790" cy="379246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Павло — апостол,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лідер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вищого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рівня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2346" y="1807055"/>
        <a:ext cx="5408790" cy="379246"/>
      </dsp:txXfrm>
    </dsp:sp>
    <dsp:sp modelId="{428C67BA-E862-48DD-9CD9-BBA0A0D7B395}">
      <dsp:nvSpPr>
        <dsp:cNvPr id="0" name=""/>
        <dsp:cNvSpPr/>
      </dsp:nvSpPr>
      <dsp:spPr>
        <a:xfrm>
          <a:off x="6002346" y="2345585"/>
          <a:ext cx="5408790" cy="379246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Тимофій — його співробітник (пастор)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2346" y="2345585"/>
        <a:ext cx="5408790" cy="379246"/>
      </dsp:txXfrm>
    </dsp:sp>
    <dsp:sp modelId="{BE6EF37F-EF03-4052-934A-E646F749B2C0}">
      <dsp:nvSpPr>
        <dsp:cNvPr id="0" name=""/>
        <dsp:cNvSpPr/>
      </dsp:nvSpPr>
      <dsp:spPr>
        <a:xfrm>
          <a:off x="6002346" y="2884115"/>
          <a:ext cx="5408790" cy="379246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Єпископи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місцеві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провідники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старійшини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2346" y="2884115"/>
        <a:ext cx="5408790" cy="379246"/>
      </dsp:txXfrm>
    </dsp:sp>
    <dsp:sp modelId="{9B3CE791-AD26-43CE-82AE-A54337EA1F93}">
      <dsp:nvSpPr>
        <dsp:cNvPr id="0" name=""/>
        <dsp:cNvSpPr/>
      </dsp:nvSpPr>
      <dsp:spPr>
        <a:xfrm>
          <a:off x="6002346" y="3422645"/>
          <a:ext cx="5408790" cy="379246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Диякони керують церквою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2346" y="3422645"/>
        <a:ext cx="5408790" cy="379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9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635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59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35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8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56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77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70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222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9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0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DFE215-1E50-4781-8C0D-76CB2190409F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28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78155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algn="ctr"/>
            <a:r>
              <a:rPr lang="uk-UA" sz="4400" b="1" spc="50" dirty="0">
                <a:ln w="412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52400">
                    <a:srgbClr val="F6F7B3"/>
                  </a:glow>
                </a:effectLst>
              </a:rPr>
              <a:t>ПЕРЕСЛІДУВАНІ, АЛЕ НЕ ЗАЛИШЕНІ</a:t>
            </a:r>
            <a:endParaRPr lang="es-ES" sz="4400" b="1" spc="50" dirty="0">
              <a:ln w="41275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52400">
                  <a:srgbClr val="F6F7B3"/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9515474" y="6153150"/>
            <a:ext cx="2486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r>
              <a:rPr lang="es-ES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uk-UA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</a:t>
            </a:r>
            <a:r>
              <a:rPr lang="es-ES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uk-UA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січня </a:t>
            </a:r>
            <a:r>
              <a:rPr lang="es-ES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41571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uk-UA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r="2700000" algn="tl">
                    <a:srgbClr val="000000"/>
                  </a:outerShdw>
                </a:effectLst>
              </a:rPr>
              <a:t>ПАВЛО У ФИЛИПАХ.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15383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rgbClr val="960000"/>
                </a:solidFill>
                <a:latin typeface="Comic Sans MS" panose="030F0702030302020204" pitchFamily="66" charset="0"/>
              </a:rPr>
              <a:t>«І Павлу </a:t>
            </a:r>
            <a:r>
              <a:rPr lang="ru-RU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було</a:t>
            </a:r>
            <a:r>
              <a:rPr lang="ru-RU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видіння</a:t>
            </a:r>
            <a:r>
              <a:rPr lang="ru-RU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вночі</a:t>
            </a:r>
            <a:r>
              <a:rPr lang="ru-RU" b="1" dirty="0">
                <a:solidFill>
                  <a:srgbClr val="960000"/>
                </a:solidFill>
                <a:latin typeface="Comic Sans MS" panose="030F0702030302020204" pitchFamily="66" charset="0"/>
              </a:rPr>
              <a:t>: один </a:t>
            </a:r>
            <a:r>
              <a:rPr lang="ru-RU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македонець</a:t>
            </a:r>
            <a:r>
              <a:rPr lang="ru-RU" b="1" dirty="0">
                <a:solidFill>
                  <a:srgbClr val="960000"/>
                </a:solidFill>
                <a:latin typeface="Comic Sans MS" panose="030F0702030302020204" pitchFamily="66" charset="0"/>
              </a:rPr>
              <a:t> стояв перед ним, </a:t>
            </a:r>
            <a:r>
              <a:rPr lang="ru-RU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благаючи</a:t>
            </a:r>
            <a:r>
              <a:rPr lang="ru-RU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rgbClr val="960000"/>
                </a:solidFill>
                <a:latin typeface="Comic Sans MS" panose="030F0702030302020204" pitchFamily="66" charset="0"/>
              </a:rPr>
              <a:t> та </a:t>
            </a:r>
            <a:r>
              <a:rPr lang="ru-RU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кажучи</a:t>
            </a:r>
            <a:r>
              <a:rPr lang="ru-RU" b="1" dirty="0">
                <a:solidFill>
                  <a:srgbClr val="960000"/>
                </a:solidFill>
                <a:latin typeface="Comic Sans MS" panose="030F0702030302020204" pitchFamily="66" charset="0"/>
              </a:rPr>
              <a:t>: «</a:t>
            </a:r>
            <a:r>
              <a:rPr lang="ru-RU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Прийди</a:t>
            </a:r>
            <a:r>
              <a:rPr lang="ru-RU" b="1" dirty="0">
                <a:solidFill>
                  <a:srgbClr val="960000"/>
                </a:solidFill>
                <a:latin typeface="Comic Sans MS" panose="030F0702030302020204" pitchFamily="66" charset="0"/>
              </a:rPr>
              <a:t> до </a:t>
            </a:r>
            <a:r>
              <a:rPr lang="ru-RU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Македонії</a:t>
            </a:r>
            <a:r>
              <a:rPr lang="ru-RU" b="1" dirty="0">
                <a:solidFill>
                  <a:srgbClr val="960000"/>
                </a:solidFill>
                <a:latin typeface="Comic Sans MS" panose="030F0702030302020204" pitchFamily="66" charset="0"/>
              </a:rPr>
              <a:t> та </a:t>
            </a:r>
            <a:r>
              <a:rPr lang="ru-RU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допоможи</a:t>
            </a:r>
            <a:r>
              <a:rPr lang="ru-RU" b="1" dirty="0">
                <a:solidFill>
                  <a:srgbClr val="960000"/>
                </a:solidFill>
                <a:latin typeface="Comic Sans MS" panose="030F0702030302020204" pitchFamily="66" charset="0"/>
              </a:rPr>
              <a:t> нам!» </a:t>
            </a:r>
            <a:r>
              <a:rPr lang="uk-UA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(Дії 16:9)</a:t>
            </a:r>
            <a:endParaRPr lang="es-ES" b="1" dirty="0">
              <a:solidFill>
                <a:srgbClr val="96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412926"/>
            <a:ext cx="8925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Звичаєм</a:t>
            </a:r>
            <a:r>
              <a:rPr lang="ru-RU" sz="2000" b="1" dirty="0"/>
              <a:t> Павла </a:t>
            </a: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прибуття</a:t>
            </a:r>
            <a:r>
              <a:rPr lang="ru-RU" sz="2000" b="1" dirty="0"/>
              <a:t> в </a:t>
            </a:r>
            <a:r>
              <a:rPr lang="ru-RU" sz="2000" b="1" dirty="0" err="1"/>
              <a:t>нове</a:t>
            </a:r>
            <a:r>
              <a:rPr lang="ru-RU" sz="2000" b="1" dirty="0"/>
              <a:t> </a:t>
            </a:r>
            <a:r>
              <a:rPr lang="ru-RU" sz="2000" b="1" dirty="0" err="1"/>
              <a:t>місто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відвідування</a:t>
            </a:r>
            <a:r>
              <a:rPr lang="ru-RU" sz="2000" b="1" dirty="0"/>
              <a:t> синагоги. Але у </a:t>
            </a:r>
            <a:r>
              <a:rPr lang="ru-RU" sz="2000" b="1" dirty="0" err="1"/>
              <a:t>Филипах</a:t>
            </a:r>
            <a:r>
              <a:rPr lang="ru-RU" sz="2000" b="1" dirty="0"/>
              <a:t> синагоги не </a:t>
            </a:r>
            <a:r>
              <a:rPr lang="ru-RU" sz="2000" b="1" dirty="0" err="1"/>
              <a:t>було</a:t>
            </a:r>
            <a:r>
              <a:rPr lang="ru-RU" sz="2000" b="1" dirty="0"/>
              <a:t>! У </a:t>
            </a:r>
            <a:r>
              <a:rPr lang="ru-RU" sz="2000" b="1" dirty="0" err="1"/>
              <a:t>суботу</a:t>
            </a:r>
            <a:r>
              <a:rPr lang="ru-RU" sz="2000" b="1" dirty="0"/>
              <a:t> вони </a:t>
            </a:r>
            <a:r>
              <a:rPr lang="ru-RU" sz="2000" b="1" dirty="0" err="1"/>
              <a:t>знайшли</a:t>
            </a:r>
            <a:r>
              <a:rPr lang="ru-RU" sz="2000" b="1" dirty="0"/>
              <a:t> </a:t>
            </a:r>
            <a:r>
              <a:rPr lang="ru-RU" sz="2000" b="1" dirty="0" err="1"/>
              <a:t>місце</a:t>
            </a:r>
            <a:r>
              <a:rPr lang="ru-RU" sz="2000" b="1" dirty="0"/>
              <a:t> для </a:t>
            </a:r>
            <a:r>
              <a:rPr lang="ru-RU" sz="2000" b="1" dirty="0" err="1"/>
              <a:t>поклоніння</a:t>
            </a:r>
            <a:r>
              <a:rPr lang="ru-RU" sz="2000" b="1" dirty="0"/>
              <a:t> і там </a:t>
            </a:r>
            <a:r>
              <a:rPr lang="ru-RU" sz="2000" b="1" dirty="0" err="1"/>
              <a:t>проповідували</a:t>
            </a:r>
            <a:r>
              <a:rPr lang="ru-RU" sz="2000" b="1" dirty="0"/>
              <a:t> </a:t>
            </a:r>
            <a:r>
              <a:rPr lang="ru-RU" sz="2000" b="1" dirty="0" err="1"/>
              <a:t>зібраним</a:t>
            </a:r>
            <a:r>
              <a:rPr lang="ru-RU" sz="2000" b="1" dirty="0"/>
              <a:t> </a:t>
            </a:r>
            <a:r>
              <a:rPr lang="ru-RU" sz="2000" b="1" dirty="0" err="1"/>
              <a:t>жінкам</a:t>
            </a:r>
            <a:r>
              <a:rPr lang="ru-RU" sz="2000" b="1" dirty="0"/>
              <a:t> (</a:t>
            </a:r>
            <a:r>
              <a:rPr lang="ru-RU" sz="2000" b="1" dirty="0" err="1"/>
              <a:t>Дії</a:t>
            </a:r>
            <a:r>
              <a:rPr lang="ru-RU" sz="2000" b="1" dirty="0"/>
              <a:t> 16:13).</a:t>
            </a:r>
            <a:endParaRPr lang="es-ES" sz="2000" b="1" dirty="0"/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39381" y="3085945"/>
            <a:ext cx="49017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Але ворог не </a:t>
            </a:r>
            <a:r>
              <a:rPr lang="ru-RU" sz="2000" b="1" dirty="0" err="1"/>
              <a:t>залишався</a:t>
            </a:r>
            <a:r>
              <a:rPr lang="ru-RU" sz="2000" b="1" dirty="0"/>
              <a:t> </a:t>
            </a:r>
            <a:r>
              <a:rPr lang="ru-RU" sz="2000" b="1" dirty="0" err="1"/>
              <a:t>склавши</a:t>
            </a:r>
            <a:r>
              <a:rPr lang="ru-RU" sz="2000" b="1" dirty="0"/>
              <a:t> руки.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спонукав</a:t>
            </a:r>
            <a:r>
              <a:rPr lang="ru-RU" sz="2000" b="1" dirty="0"/>
              <a:t> </a:t>
            </a:r>
            <a:r>
              <a:rPr lang="ru-RU" sz="2000" b="1" dirty="0" err="1"/>
              <a:t>ворожку</a:t>
            </a:r>
            <a:r>
              <a:rPr lang="ru-RU" sz="2000" b="1" dirty="0"/>
              <a:t> </a:t>
            </a:r>
            <a:r>
              <a:rPr lang="ru-RU" sz="2000" b="1" dirty="0" err="1"/>
              <a:t>заплутати</a:t>
            </a:r>
            <a:r>
              <a:rPr lang="ru-RU" sz="2000" b="1" dirty="0"/>
              <a:t> </a:t>
            </a:r>
            <a:r>
              <a:rPr lang="ru-RU" sz="2000" b="1" dirty="0" err="1"/>
              <a:t>розуми</a:t>
            </a:r>
            <a:r>
              <a:rPr lang="ru-RU" sz="2000" b="1" dirty="0"/>
              <a:t> людей, </a:t>
            </a:r>
            <a:r>
              <a:rPr lang="ru-RU" sz="2000" b="1" dirty="0" err="1"/>
              <a:t>вдаючи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підтримує</a:t>
            </a:r>
            <a:r>
              <a:rPr lang="ru-RU" sz="2000" b="1" dirty="0"/>
              <a:t> Павла (</a:t>
            </a:r>
            <a:r>
              <a:rPr lang="ru-RU" sz="2000" b="1" dirty="0" err="1"/>
              <a:t>Дії</a:t>
            </a:r>
            <a:r>
              <a:rPr lang="ru-RU" sz="2000" b="1" dirty="0"/>
              <a:t> 16:16-17). Коли </a:t>
            </a:r>
            <a:r>
              <a:rPr lang="ru-RU" sz="2000" b="1" dirty="0" err="1"/>
              <a:t>дівчину</a:t>
            </a:r>
            <a:r>
              <a:rPr lang="ru-RU" sz="2000" b="1" dirty="0"/>
              <a:t> </a:t>
            </a:r>
            <a:r>
              <a:rPr lang="ru-RU" sz="2000" b="1" dirty="0" err="1"/>
              <a:t>звільнили</a:t>
            </a:r>
            <a:r>
              <a:rPr lang="ru-RU" sz="2000" b="1" dirty="0"/>
              <a:t>, у Павла та </a:t>
            </a:r>
            <a:r>
              <a:rPr lang="ru-RU" sz="2000" b="1" dirty="0" err="1"/>
              <a:t>Сили</a:t>
            </a:r>
            <a:r>
              <a:rPr lang="ru-RU" sz="2000" b="1" dirty="0"/>
              <a:t> </a:t>
            </a:r>
            <a:r>
              <a:rPr lang="ru-RU" sz="2000" b="1" dirty="0" err="1"/>
              <a:t>почалися</a:t>
            </a:r>
            <a:r>
              <a:rPr lang="ru-RU" sz="2000" b="1" dirty="0"/>
              <a:t> </a:t>
            </a:r>
            <a:r>
              <a:rPr lang="ru-RU" sz="2000" b="1" dirty="0" err="1"/>
              <a:t>проблеми</a:t>
            </a:r>
            <a:r>
              <a:rPr lang="ru-RU" sz="2000" b="1" dirty="0"/>
              <a:t> (</a:t>
            </a:r>
            <a:r>
              <a:rPr lang="ru-RU" sz="2000" b="1" dirty="0" err="1"/>
              <a:t>Дії</a:t>
            </a:r>
            <a:r>
              <a:rPr lang="ru-RU" sz="2000" b="1" dirty="0"/>
              <a:t> 16:18-24).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6" y="2413337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З </a:t>
            </a:r>
            <a:r>
              <a:rPr lang="ru-RU" sz="2000" b="1" dirty="0" err="1"/>
              <a:t>цієї</a:t>
            </a:r>
            <a:r>
              <a:rPr lang="ru-RU" sz="2000" b="1" dirty="0"/>
              <a:t> </a:t>
            </a:r>
            <a:r>
              <a:rPr lang="ru-RU" sz="2000" b="1" dirty="0" err="1"/>
              <a:t>зустрічі</a:t>
            </a:r>
            <a:r>
              <a:rPr lang="ru-RU" sz="2000" b="1" dirty="0"/>
              <a:t> </a:t>
            </a:r>
            <a:r>
              <a:rPr lang="ru-RU" sz="2000" b="1" dirty="0" err="1"/>
              <a:t>народилася</a:t>
            </a:r>
            <a:r>
              <a:rPr lang="ru-RU" sz="2000" b="1" dirty="0"/>
              <a:t> перша </a:t>
            </a:r>
            <a:r>
              <a:rPr lang="ru-RU" sz="2000" b="1" dirty="0" err="1"/>
              <a:t>європейська</a:t>
            </a:r>
            <a:r>
              <a:rPr lang="ru-RU" sz="2000" b="1" dirty="0"/>
              <a:t> </a:t>
            </a:r>
            <a:r>
              <a:rPr lang="ru-RU" sz="2000" b="1" dirty="0" err="1"/>
              <a:t>новонавернена</a:t>
            </a:r>
            <a:r>
              <a:rPr lang="ru-RU" sz="2000" b="1" dirty="0"/>
              <a:t>: </a:t>
            </a:r>
            <a:r>
              <a:rPr lang="ru-RU" sz="2000" b="1" dirty="0" err="1"/>
              <a:t>Лідія</a:t>
            </a:r>
            <a:r>
              <a:rPr lang="ru-RU" sz="2000" b="1" dirty="0"/>
              <a:t>. Вона </a:t>
            </a:r>
            <a:r>
              <a:rPr lang="ru-RU" sz="2000" b="1" dirty="0" err="1"/>
              <a:t>була</a:t>
            </a:r>
            <a:r>
              <a:rPr lang="ru-RU" sz="2000" b="1" dirty="0"/>
              <a:t> </a:t>
            </a:r>
            <a:r>
              <a:rPr lang="ru-RU" sz="2000" b="1" dirty="0" err="1"/>
              <a:t>охрещена</a:t>
            </a:r>
            <a:r>
              <a:rPr lang="ru-RU" sz="2000" b="1" dirty="0"/>
              <a:t> разом з </a:t>
            </a:r>
            <a:r>
              <a:rPr lang="ru-RU" sz="2000" b="1" dirty="0" err="1"/>
              <a:t>усією</a:t>
            </a:r>
            <a:r>
              <a:rPr lang="ru-RU" sz="2000" b="1" dirty="0"/>
              <a:t> </a:t>
            </a:r>
            <a:r>
              <a:rPr lang="ru-RU" sz="2000" b="1" dirty="0" err="1"/>
              <a:t>своєю</a:t>
            </a:r>
            <a:r>
              <a:rPr lang="ru-RU" sz="2000" b="1" dirty="0"/>
              <a:t> родиною (</a:t>
            </a:r>
            <a:r>
              <a:rPr lang="ru-RU" sz="2000" b="1" dirty="0" err="1"/>
              <a:t>Дії</a:t>
            </a:r>
            <a:r>
              <a:rPr lang="ru-RU" sz="2000" b="1" dirty="0"/>
              <a:t> 16:14-15).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139381" y="4944392"/>
            <a:ext cx="49017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Результат: </a:t>
            </a:r>
            <a:r>
              <a:rPr lang="ru-RU" sz="2000" b="1" dirty="0" err="1"/>
              <a:t>навернення</a:t>
            </a:r>
            <a:r>
              <a:rPr lang="ru-RU" sz="2000" b="1" dirty="0"/>
              <a:t> тюремного </a:t>
            </a:r>
            <a:r>
              <a:rPr lang="ru-RU" sz="2000" b="1" dirty="0" err="1"/>
              <a:t>наглядача</a:t>
            </a:r>
            <a:r>
              <a:rPr lang="ru-RU" sz="2000" b="1" dirty="0"/>
              <a:t> та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родини</a:t>
            </a:r>
            <a:r>
              <a:rPr lang="ru-RU" sz="2000" b="1" dirty="0"/>
              <a:t> (</a:t>
            </a:r>
            <a:r>
              <a:rPr lang="ru-RU" sz="2000" b="1" dirty="0" err="1"/>
              <a:t>Дії</a:t>
            </a:r>
            <a:r>
              <a:rPr lang="ru-RU" sz="2000" b="1" dirty="0"/>
              <a:t> 16:25-33). </a:t>
            </a:r>
            <a:r>
              <a:rPr lang="ru-RU" sz="2000" b="1" dirty="0" err="1"/>
              <a:t>Немає</a:t>
            </a:r>
            <a:r>
              <a:rPr lang="ru-RU" sz="2000" b="1" dirty="0"/>
              <a:t> </a:t>
            </a:r>
            <a:r>
              <a:rPr lang="ru-RU" sz="2000" b="1" dirty="0" err="1"/>
              <a:t>сумніву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Євангеліє</a:t>
            </a:r>
            <a:r>
              <a:rPr lang="ru-RU" sz="2000" b="1" dirty="0"/>
              <a:t> </a:t>
            </a:r>
            <a:r>
              <a:rPr lang="ru-RU" sz="2000" b="1" dirty="0" err="1"/>
              <a:t>увійшло</a:t>
            </a:r>
            <a:r>
              <a:rPr lang="ru-RU" sz="2000" b="1" dirty="0"/>
              <a:t> до </a:t>
            </a:r>
            <a:r>
              <a:rPr lang="ru-RU" sz="2000" b="1" dirty="0" err="1"/>
              <a:t>Європи</a:t>
            </a:r>
            <a:r>
              <a:rPr lang="ru-RU" sz="2000" b="1" dirty="0"/>
              <a:t> силою та </a:t>
            </a:r>
            <a:r>
              <a:rPr lang="ru-RU" sz="2000" b="1" dirty="0" err="1"/>
              <a:t>керівництвом</a:t>
            </a:r>
            <a:r>
              <a:rPr lang="ru-RU" sz="2000" b="1" dirty="0"/>
              <a:t> Святого Духа.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0649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ПАВЛО І КОЛОСИ</a:t>
            </a:r>
            <a:endParaRPr lang="es-ES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rgbClr val="AB3B39"/>
                </a:solidFill>
                <a:latin typeface="Comic Sans MS" panose="030F0702030302020204" pitchFamily="66" charset="0"/>
              </a:rPr>
              <a:t>«як </a:t>
            </a:r>
            <a:r>
              <a:rPr lang="ru-RU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навчилися</a:t>
            </a:r>
            <a:r>
              <a:rPr lang="ru-RU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від</a:t>
            </a:r>
            <a:r>
              <a:rPr lang="ru-RU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Епафраса</a:t>
            </a:r>
            <a:r>
              <a:rPr lang="ru-RU" b="1" dirty="0">
                <a:solidFill>
                  <a:srgbClr val="AB3B39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нашого</a:t>
            </a:r>
            <a:r>
              <a:rPr lang="ru-RU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улюбленого</a:t>
            </a:r>
            <a:r>
              <a:rPr lang="ru-RU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співробітника</a:t>
            </a:r>
            <a:r>
              <a:rPr lang="ru-RU" b="1" dirty="0">
                <a:solidFill>
                  <a:srgbClr val="AB3B39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який</a:t>
            </a:r>
            <a:r>
              <a:rPr lang="ru-RU" b="1" dirty="0">
                <a:solidFill>
                  <a:srgbClr val="AB3B39"/>
                </a:solidFill>
                <a:latin typeface="Comic Sans MS" panose="030F0702030302020204" pitchFamily="66" charset="0"/>
              </a:rPr>
              <a:t> є </a:t>
            </a:r>
            <a:r>
              <a:rPr lang="ru-RU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вірним</a:t>
            </a:r>
            <a:r>
              <a:rPr lang="ru-RU" b="1" dirty="0">
                <a:solidFill>
                  <a:srgbClr val="AB3B39"/>
                </a:solidFill>
                <a:latin typeface="Comic Sans MS" panose="030F0702030302020204" pitchFamily="66" charset="0"/>
              </a:rPr>
              <a:t> служителем Христа для вас» </a:t>
            </a:r>
            <a:r>
              <a:rPr lang="es-ES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(Colosenses 1:7</a:t>
            </a:r>
            <a:r>
              <a:rPr lang="uk-UA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uk-UA" sz="1400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Колосян</a:t>
            </a:r>
            <a:r>
              <a:rPr lang="uk-UA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 1:7</a:t>
            </a:r>
            <a:r>
              <a:rPr lang="es-ES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86024"/>
            <a:ext cx="5289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 err="1"/>
              <a:t>Епафрас</a:t>
            </a:r>
            <a:r>
              <a:rPr lang="uk-UA" sz="2000" b="1" dirty="0"/>
              <a:t> був супутником Павла під час його ув'язнення в Римі (</a:t>
            </a:r>
            <a:r>
              <a:rPr lang="uk-UA" sz="2000" b="1" dirty="0" err="1"/>
              <a:t>Флм</a:t>
            </a:r>
            <a:r>
              <a:rPr lang="uk-UA" sz="2000" b="1" dirty="0"/>
              <a:t>. 23). Уродженець Колос (</a:t>
            </a:r>
            <a:r>
              <a:rPr lang="uk-UA" sz="2000" b="1" dirty="0" err="1"/>
              <a:t>Кол</a:t>
            </a:r>
            <a:r>
              <a:rPr lang="uk-UA" sz="2000" b="1" dirty="0"/>
              <a:t>. 4:12), саме він приніс Євангеліє цьому місту (</a:t>
            </a:r>
            <a:r>
              <a:rPr lang="uk-UA" sz="2000" b="1" dirty="0" err="1"/>
              <a:t>Кол</a:t>
            </a:r>
            <a:r>
              <a:rPr lang="uk-UA" sz="2000" b="1" dirty="0"/>
              <a:t>. 1:7).</a:t>
            </a:r>
            <a:endParaRPr lang="es-ES" sz="2000" b="1" dirty="0"/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587" y="1389653"/>
            <a:ext cx="3177320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588" y="3210539"/>
            <a:ext cx="3177323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585" y="5031426"/>
            <a:ext cx="3177321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88775" y="4940843"/>
            <a:ext cx="52891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Один </a:t>
            </a:r>
            <a:r>
              <a:rPr lang="ru-RU" sz="2000" b="1" dirty="0" err="1"/>
              <a:t>із</a:t>
            </a:r>
            <a:r>
              <a:rPr lang="ru-RU" sz="2000" b="1" dirty="0"/>
              <a:t> </a:t>
            </a:r>
            <a:r>
              <a:rPr lang="ru-RU" sz="2000" b="1" dirty="0" err="1"/>
              <a:t>рабів</a:t>
            </a:r>
            <a:r>
              <a:rPr lang="ru-RU" sz="2000" b="1" dirty="0"/>
              <a:t> Филимона, Онисим, </a:t>
            </a:r>
            <a:r>
              <a:rPr lang="ru-RU" sz="2000" b="1" dirty="0" err="1"/>
              <a:t>утік</a:t>
            </a:r>
            <a:r>
              <a:rPr lang="ru-RU" sz="2000" b="1" dirty="0"/>
              <a:t> до Риму, де </a:t>
            </a:r>
            <a:r>
              <a:rPr lang="ru-RU" sz="2000" b="1" dirty="0" err="1"/>
              <a:t>прийняв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через Павла (</a:t>
            </a:r>
            <a:r>
              <a:rPr lang="ru-RU" sz="2000" b="1" dirty="0" err="1"/>
              <a:t>Флм</a:t>
            </a:r>
            <a:r>
              <a:rPr lang="ru-RU" sz="2000" b="1" dirty="0"/>
              <a:t>. 10-11). Повернувши Онисима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господареві</a:t>
            </a:r>
            <a:r>
              <a:rPr lang="ru-RU" sz="2000" b="1" dirty="0"/>
              <a:t>, Павло показав, </a:t>
            </a:r>
            <a:r>
              <a:rPr lang="ru-RU" sz="2000" b="1" dirty="0" err="1"/>
              <a:t>якими</a:t>
            </a:r>
            <a:r>
              <a:rPr lang="ru-RU" sz="2000" b="1" dirty="0"/>
              <a:t> </a:t>
            </a:r>
            <a:r>
              <a:rPr lang="ru-RU" sz="2000" b="1" dirty="0" err="1"/>
              <a:t>мають</a:t>
            </a:r>
            <a:r>
              <a:rPr lang="ru-RU" sz="2000" b="1" dirty="0"/>
              <a:t> бути </a:t>
            </a:r>
            <a:r>
              <a:rPr lang="ru-RU" sz="2000" b="1" dirty="0" err="1"/>
              <a:t>стосунки</a:t>
            </a:r>
            <a:r>
              <a:rPr lang="ru-RU" sz="2000" b="1" dirty="0"/>
              <a:t> </a:t>
            </a:r>
            <a:r>
              <a:rPr lang="ru-RU" sz="2000" b="1" dirty="0" err="1"/>
              <a:t>між</a:t>
            </a:r>
            <a:r>
              <a:rPr lang="ru-RU" sz="2000" b="1" dirty="0"/>
              <a:t> господарями та рабами, </a:t>
            </a:r>
            <a:r>
              <a:rPr lang="ru-RU" sz="2000" b="1" dirty="0" err="1"/>
              <a:t>або</a:t>
            </a:r>
            <a:r>
              <a:rPr lang="ru-RU" sz="2000" b="1" dirty="0"/>
              <a:t> начальниками та </a:t>
            </a:r>
            <a:r>
              <a:rPr lang="ru-RU" sz="2000" b="1" dirty="0" err="1"/>
              <a:t>підлеглими</a:t>
            </a:r>
            <a:r>
              <a:rPr lang="ru-RU" sz="2000" b="1" dirty="0"/>
              <a:t> (</a:t>
            </a:r>
            <a:r>
              <a:rPr lang="ru-RU" sz="2000" b="1" dirty="0" err="1"/>
              <a:t>Флм</a:t>
            </a:r>
            <a:r>
              <a:rPr lang="ru-RU" sz="2000" b="1" dirty="0"/>
              <a:t>. 12-17).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5" y="2709463"/>
            <a:ext cx="52891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Колоси були містом у провінції Фрігія, поблизу </a:t>
            </a:r>
            <a:r>
              <a:rPr lang="uk-UA" sz="2000" b="1" dirty="0" err="1"/>
              <a:t>Лаодикії</a:t>
            </a:r>
            <a:r>
              <a:rPr lang="uk-UA" sz="2000" b="1" dirty="0"/>
              <a:t> та </a:t>
            </a:r>
            <a:r>
              <a:rPr lang="uk-UA" sz="2000" b="1" dirty="0" err="1"/>
              <a:t>Геріаполіса</a:t>
            </a:r>
            <a:r>
              <a:rPr lang="uk-UA" sz="2000" b="1" dirty="0"/>
              <a:t>, де також проповідував </a:t>
            </a:r>
            <a:r>
              <a:rPr lang="uk-UA" sz="2000" b="1" dirty="0" err="1"/>
              <a:t>Епафрас</a:t>
            </a:r>
            <a:r>
              <a:rPr lang="uk-UA" sz="2000" b="1" dirty="0"/>
              <a:t> (</a:t>
            </a:r>
            <a:r>
              <a:rPr lang="uk-UA" sz="2000" b="1" dirty="0" err="1"/>
              <a:t>Кол</a:t>
            </a:r>
            <a:r>
              <a:rPr lang="uk-UA" sz="2000" b="1" dirty="0"/>
              <a:t>. 4:13). У ньому проживало велике єврейське населення. Одним із найвидатніших юдеїв, які там жили, був Филимон, співробітник Павла, в домі якого збиралася церква (</a:t>
            </a:r>
            <a:r>
              <a:rPr lang="uk-UA" sz="2000" b="1" dirty="0" err="1"/>
              <a:t>Флм</a:t>
            </a:r>
            <a:r>
              <a:rPr lang="uk-UA" sz="2000" b="1" dirty="0"/>
              <a:t>. 1-2).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56928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ЦЕРКВИ У ФИЛИПАХ І КОЛОСАХ</a:t>
            </a:r>
            <a:endParaRPr lang="es-ES" sz="4400" b="1" dirty="0">
              <a:ln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«Павло та </a:t>
            </a:r>
            <a:r>
              <a:rPr lang="ru-RU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Тимофій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раби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Ісуса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Христа, </a:t>
            </a:r>
            <a:r>
              <a:rPr lang="ru-RU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усім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святим у </a:t>
            </a:r>
            <a:r>
              <a:rPr lang="ru-RU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Христі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Ісусі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знаходяться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у </a:t>
            </a:r>
            <a:r>
              <a:rPr lang="ru-RU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Филипах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 з </a:t>
            </a:r>
            <a:r>
              <a:rPr lang="ru-RU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єпископами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дияконами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uk-UA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Филип’ян</a:t>
            </a:r>
            <a:r>
              <a:rPr lang="uk-UA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1:1)</a:t>
            </a:r>
            <a:endParaRPr lang="es-ES" sz="14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27000">
                  <a:srgbClr val="8C3088"/>
                </a:glow>
                <a:outerShdw blurRad="38100" dist="38100" dir="2700000" algn="tl">
                  <a:srgbClr val="000000">
                    <a:alpha val="47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7779530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10752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З </a:t>
            </a:r>
            <a:r>
              <a:rPr lang="ru-RU" sz="2000" b="1" dirty="0" err="1"/>
              <a:t>в'язниці</a:t>
            </a:r>
            <a:r>
              <a:rPr lang="ru-RU" sz="2000" b="1" dirty="0"/>
              <a:t> Павло </a:t>
            </a:r>
            <a:r>
              <a:rPr lang="ru-RU" sz="2000" b="1" dirty="0" err="1"/>
              <a:t>дякує</a:t>
            </a:r>
            <a:r>
              <a:rPr lang="ru-RU" sz="2000" b="1" dirty="0"/>
              <a:t> </a:t>
            </a:r>
            <a:r>
              <a:rPr lang="ru-RU" sz="2000" b="1" dirty="0" err="1"/>
              <a:t>филип'янам</a:t>
            </a:r>
            <a:r>
              <a:rPr lang="ru-RU" sz="2000" b="1" dirty="0"/>
              <a:t> за </a:t>
            </a:r>
            <a:r>
              <a:rPr lang="ru-RU" sz="2000" b="1" dirty="0" err="1"/>
              <a:t>допомогу</a:t>
            </a:r>
            <a:r>
              <a:rPr lang="ru-RU" sz="2000" b="1" dirty="0"/>
              <a:t>, яку вони </a:t>
            </a:r>
            <a:r>
              <a:rPr lang="ru-RU" sz="2000" b="1" dirty="0" err="1"/>
              <a:t>йому</a:t>
            </a:r>
            <a:r>
              <a:rPr lang="ru-RU" sz="2000" b="1" dirty="0"/>
              <a:t> </a:t>
            </a:r>
            <a:r>
              <a:rPr lang="ru-RU" sz="2000" b="1" dirty="0" err="1"/>
              <a:t>надіслали</a:t>
            </a:r>
            <a:r>
              <a:rPr lang="ru-RU" sz="2000" b="1" dirty="0"/>
              <a:t> (Фил. 4:18).</a:t>
            </a:r>
            <a:endParaRPr lang="es-ES" sz="2000" b="1" dirty="0"/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022912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До </a:t>
            </a:r>
            <a:r>
              <a:rPr lang="uk-UA" sz="2000" b="1" dirty="0" err="1"/>
              <a:t>колосян</a:t>
            </a:r>
            <a:r>
              <a:rPr lang="uk-UA" sz="2000" b="1" dirty="0"/>
              <a:t> він посилає своїх співробітників, щоб потішити їх (</a:t>
            </a:r>
            <a:r>
              <a:rPr lang="uk-UA" sz="2000" b="1" dirty="0" err="1"/>
              <a:t>Кол</a:t>
            </a:r>
            <a:r>
              <a:rPr lang="uk-UA" sz="2000" b="1" dirty="0"/>
              <a:t>. 4:7-9).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27333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816845" y="743649"/>
            <a:ext cx="10217839" cy="5370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600" b="1" dirty="0">
                <a:latin typeface="Constantia" panose="02030602050306030303" pitchFamily="18" charset="0"/>
              </a:rPr>
              <a:t>«Давайте на </a:t>
            </a:r>
            <a:r>
              <a:rPr lang="ru-RU" sz="2600" b="1" dirty="0" err="1">
                <a:latin typeface="Constantia" panose="02030602050306030303" pitchFamily="18" charset="0"/>
              </a:rPr>
              <a:t>мить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розглянемо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досвід</a:t>
            </a:r>
            <a:r>
              <a:rPr lang="ru-RU" sz="2600" b="1" dirty="0">
                <a:latin typeface="Constantia" panose="02030602050306030303" pitchFamily="18" charset="0"/>
              </a:rPr>
              <a:t> Павла. Апостола </a:t>
            </a:r>
            <a:r>
              <a:rPr lang="ru-RU" sz="2600" b="1" dirty="0" err="1">
                <a:latin typeface="Constantia" panose="02030602050306030303" pitchFamily="18" charset="0"/>
              </a:rPr>
              <a:t>було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ув’язнено</a:t>
            </a:r>
            <a:r>
              <a:rPr lang="ru-RU" sz="2600" b="1" dirty="0">
                <a:latin typeface="Constantia" panose="02030602050306030303" pitchFamily="18" charset="0"/>
              </a:rPr>
              <a:t> та </a:t>
            </a:r>
            <a:r>
              <a:rPr lang="ru-RU" sz="2600" b="1" dirty="0" err="1">
                <a:latin typeface="Constantia" panose="02030602050306030303" pitchFamily="18" charset="0"/>
              </a:rPr>
              <a:t>закуто</a:t>
            </a:r>
            <a:r>
              <a:rPr lang="ru-RU" sz="2600" b="1" dirty="0">
                <a:latin typeface="Constantia" panose="02030602050306030303" pitchFamily="18" charset="0"/>
              </a:rPr>
              <a:t> в </a:t>
            </a:r>
            <a:r>
              <a:rPr lang="ru-RU" sz="2600" b="1" dirty="0" err="1">
                <a:latin typeface="Constantia" panose="02030602050306030303" pitchFamily="18" charset="0"/>
              </a:rPr>
              <a:t>кайдани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саме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тоді</a:t>
            </a:r>
            <a:r>
              <a:rPr lang="ru-RU" sz="2600" b="1" dirty="0">
                <a:latin typeface="Constantia" panose="02030602050306030303" pitchFamily="18" charset="0"/>
              </a:rPr>
              <a:t>, коли </a:t>
            </a:r>
            <a:r>
              <a:rPr lang="ru-RU" sz="2600" b="1" dirty="0" err="1">
                <a:latin typeface="Constantia" panose="02030602050306030303" pitchFamily="18" charset="0"/>
              </a:rPr>
              <a:t>його</a:t>
            </a:r>
            <a:r>
              <a:rPr lang="ru-RU" sz="2600" b="1" dirty="0">
                <a:latin typeface="Constantia" panose="02030602050306030303" pitchFamily="18" charset="0"/>
              </a:rPr>
              <a:t> робота </a:t>
            </a:r>
            <a:r>
              <a:rPr lang="ru-RU" sz="2600" b="1" dirty="0" err="1">
                <a:latin typeface="Constantia" panose="02030602050306030303" pitchFamily="18" charset="0"/>
              </a:rPr>
              <a:t>здавалася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найбільш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необхідною</a:t>
            </a:r>
            <a:r>
              <a:rPr lang="ru-RU" sz="2600" b="1" dirty="0">
                <a:latin typeface="Constantia" panose="02030602050306030303" pitchFamily="18" charset="0"/>
              </a:rPr>
              <a:t> для </a:t>
            </a:r>
            <a:r>
              <a:rPr lang="ru-RU" sz="2600" b="1" dirty="0" err="1">
                <a:latin typeface="Constantia" panose="02030602050306030303" pitchFamily="18" charset="0"/>
              </a:rPr>
              <a:t>зміцнення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стражденної</a:t>
            </a:r>
            <a:r>
              <a:rPr lang="ru-RU" sz="2600" b="1" dirty="0">
                <a:latin typeface="Constantia" panose="02030602050306030303" pitchFamily="18" charset="0"/>
              </a:rPr>
              <a:t> та </a:t>
            </a:r>
            <a:r>
              <a:rPr lang="ru-RU" sz="2600" b="1" dirty="0" err="1">
                <a:latin typeface="Constantia" panose="02030602050306030303" pitchFamily="18" charset="0"/>
              </a:rPr>
              <a:t>переслідуваної</a:t>
            </a:r>
            <a:r>
              <a:rPr lang="ru-RU" sz="2600" b="1" dirty="0">
                <a:latin typeface="Constantia" panose="02030602050306030303" pitchFamily="18" charset="0"/>
              </a:rPr>
              <a:t> церкви. Але </a:t>
            </a:r>
            <a:r>
              <a:rPr lang="ru-RU" sz="2600" b="1" dirty="0" err="1">
                <a:latin typeface="Constantia" panose="02030602050306030303" pitchFamily="18" charset="0"/>
              </a:rPr>
              <a:t>це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був</a:t>
            </a:r>
            <a:r>
              <a:rPr lang="ru-RU" sz="2600" b="1" dirty="0">
                <a:latin typeface="Constantia" panose="02030602050306030303" pitchFamily="18" charset="0"/>
              </a:rPr>
              <a:t> момент, коли Господь </a:t>
            </a:r>
            <a:r>
              <a:rPr lang="ru-RU" sz="2600" b="1" dirty="0" err="1">
                <a:latin typeface="Constantia" panose="02030602050306030303" pitchFamily="18" charset="0"/>
              </a:rPr>
              <a:t>діяв</a:t>
            </a:r>
            <a:r>
              <a:rPr lang="ru-RU" sz="2600" b="1" dirty="0">
                <a:latin typeface="Constantia" panose="02030602050306030303" pitchFamily="18" charset="0"/>
              </a:rPr>
              <a:t>, і перемоги, </a:t>
            </a:r>
            <a:r>
              <a:rPr lang="ru-RU" sz="2600" b="1" dirty="0" err="1">
                <a:latin typeface="Constantia" panose="02030602050306030303" pitchFamily="18" charset="0"/>
              </a:rPr>
              <a:t>які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він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здобув</a:t>
            </a:r>
            <a:r>
              <a:rPr lang="ru-RU" sz="2600" b="1" dirty="0">
                <a:latin typeface="Constantia" panose="02030602050306030303" pitchFamily="18" charset="0"/>
              </a:rPr>
              <a:t>, </a:t>
            </a:r>
            <a:r>
              <a:rPr lang="ru-RU" sz="2600" b="1" dirty="0" err="1">
                <a:latin typeface="Constantia" panose="02030602050306030303" pitchFamily="18" charset="0"/>
              </a:rPr>
              <a:t>були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дорогоцінними</a:t>
            </a:r>
            <a:r>
              <a:rPr lang="ru-RU" sz="2600" b="1" dirty="0">
                <a:latin typeface="Constantia" panose="02030602050306030303" pitchFamily="18" charset="0"/>
              </a:rPr>
              <a:t>. Коли </a:t>
            </a:r>
            <a:r>
              <a:rPr lang="ru-RU" sz="2600" b="1" dirty="0" err="1">
                <a:latin typeface="Constantia" panose="02030602050306030303" pitchFamily="18" charset="0"/>
              </a:rPr>
              <a:t>здавалося</a:t>
            </a:r>
            <a:r>
              <a:rPr lang="ru-RU" sz="2600" b="1" dirty="0">
                <a:latin typeface="Constantia" panose="02030602050306030303" pitchFamily="18" charset="0"/>
              </a:rPr>
              <a:t>, </a:t>
            </a:r>
            <a:r>
              <a:rPr lang="ru-RU" sz="2600" b="1" dirty="0" err="1">
                <a:latin typeface="Constantia" panose="02030602050306030303" pitchFamily="18" charset="0"/>
              </a:rPr>
              <a:t>що</a:t>
            </a:r>
            <a:r>
              <a:rPr lang="ru-RU" sz="2600" b="1" dirty="0">
                <a:latin typeface="Constantia" panose="02030602050306030303" pitchFamily="18" charset="0"/>
              </a:rPr>
              <a:t> Павло не </a:t>
            </a:r>
            <a:r>
              <a:rPr lang="ru-RU" sz="2600" b="1" dirty="0" err="1">
                <a:latin typeface="Constantia" panose="02030602050306030303" pitchFamily="18" charset="0"/>
              </a:rPr>
              <a:t>може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зробити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менше</a:t>
            </a:r>
            <a:r>
              <a:rPr lang="ru-RU" sz="2600" b="1" dirty="0">
                <a:latin typeface="Constantia" panose="02030602050306030303" pitchFamily="18" charset="0"/>
              </a:rPr>
              <a:t>, </a:t>
            </a:r>
            <a:r>
              <a:rPr lang="ru-RU" sz="2600" b="1" dirty="0" err="1">
                <a:latin typeface="Constantia" panose="02030602050306030303" pitchFamily="18" charset="0"/>
              </a:rPr>
              <a:t>істина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знайшла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свій</a:t>
            </a:r>
            <a:r>
              <a:rPr lang="ru-RU" sz="2600" b="1" dirty="0">
                <a:latin typeface="Constantia" panose="02030602050306030303" pitchFamily="18" charset="0"/>
              </a:rPr>
              <a:t> шлях до </a:t>
            </a:r>
            <a:r>
              <a:rPr lang="ru-RU" sz="2600" b="1" dirty="0" err="1">
                <a:latin typeface="Constantia" panose="02030602050306030303" pitchFamily="18" charset="0"/>
              </a:rPr>
              <a:t>царського</a:t>
            </a:r>
            <a:r>
              <a:rPr lang="ru-RU" sz="2600" b="1" dirty="0">
                <a:latin typeface="Constantia" panose="02030602050306030303" pitchFamily="18" charset="0"/>
              </a:rPr>
              <a:t> палацу. Не </a:t>
            </a:r>
            <a:r>
              <a:rPr lang="ru-RU" sz="2600" b="1" dirty="0" err="1">
                <a:latin typeface="Constantia" panose="02030602050306030303" pitchFamily="18" charset="0"/>
              </a:rPr>
              <a:t>майстерні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проповіді</a:t>
            </a:r>
            <a:r>
              <a:rPr lang="ru-RU" sz="2600" b="1" dirty="0">
                <a:latin typeface="Constantia" panose="02030602050306030303" pitchFamily="18" charset="0"/>
              </a:rPr>
              <a:t> Павла перед </a:t>
            </a:r>
            <a:r>
              <a:rPr lang="ru-RU" sz="2600" b="1" dirty="0" err="1">
                <a:latin typeface="Constantia" panose="02030602050306030303" pitchFamily="18" charset="0"/>
              </a:rPr>
              <a:t>цими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видатними</a:t>
            </a:r>
            <a:r>
              <a:rPr lang="ru-RU" sz="2600" b="1" dirty="0">
                <a:latin typeface="Constantia" panose="02030602050306030303" pitchFamily="18" charset="0"/>
              </a:rPr>
              <a:t> людьми, а </a:t>
            </a:r>
            <a:r>
              <a:rPr lang="ru-RU" sz="2600" b="1" dirty="0" err="1">
                <a:latin typeface="Constantia" panose="02030602050306030303" pitchFamily="18" charset="0"/>
              </a:rPr>
              <a:t>його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кайдани</a:t>
            </a:r>
            <a:r>
              <a:rPr lang="ru-RU" sz="2600" b="1" dirty="0">
                <a:latin typeface="Constantia" panose="02030602050306030303" pitchFamily="18" charset="0"/>
              </a:rPr>
              <a:t> привернули </a:t>
            </a:r>
            <a:r>
              <a:rPr lang="ru-RU" sz="2600" b="1" dirty="0" err="1">
                <a:latin typeface="Constantia" panose="02030602050306030303" pitchFamily="18" charset="0"/>
              </a:rPr>
              <a:t>їхню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увагу</a:t>
            </a:r>
            <a:r>
              <a:rPr lang="ru-RU" sz="2600" b="1" dirty="0">
                <a:latin typeface="Constantia" panose="02030602050306030303" pitchFamily="18" charset="0"/>
              </a:rPr>
              <a:t>. Через </a:t>
            </a:r>
            <a:r>
              <a:rPr lang="ru-RU" sz="2600" b="1" dirty="0" err="1">
                <a:latin typeface="Constantia" panose="02030602050306030303" pitchFamily="18" charset="0"/>
              </a:rPr>
              <a:t>своє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ув’язнення</a:t>
            </a:r>
            <a:r>
              <a:rPr lang="ru-RU" sz="2600" b="1" dirty="0">
                <a:latin typeface="Constantia" panose="02030602050306030303" pitchFamily="18" charset="0"/>
              </a:rPr>
              <a:t> апостол </a:t>
            </a:r>
            <a:r>
              <a:rPr lang="ru-RU" sz="2600" b="1" dirty="0" err="1">
                <a:latin typeface="Constantia" panose="02030602050306030303" pitchFamily="18" charset="0"/>
              </a:rPr>
              <a:t>перетворився</a:t>
            </a:r>
            <a:r>
              <a:rPr lang="ru-RU" sz="2600" b="1" dirty="0">
                <a:latin typeface="Constantia" panose="02030602050306030303" pitchFamily="18" charset="0"/>
              </a:rPr>
              <a:t> на </a:t>
            </a:r>
            <a:r>
              <a:rPr lang="ru-RU" sz="2600" b="1" dirty="0" err="1">
                <a:latin typeface="Constantia" panose="02030602050306030303" pitchFamily="18" charset="0"/>
              </a:rPr>
              <a:t>переможця</a:t>
            </a:r>
            <a:r>
              <a:rPr lang="ru-RU" sz="2600" b="1" dirty="0">
                <a:latin typeface="Constantia" panose="02030602050306030303" pitchFamily="18" charset="0"/>
              </a:rPr>
              <a:t> для Христа. </a:t>
            </a:r>
            <a:r>
              <a:rPr lang="ru-RU" sz="2600" b="1" dirty="0" err="1">
                <a:latin typeface="Constantia" panose="02030602050306030303" pitchFamily="18" charset="0"/>
              </a:rPr>
              <a:t>Терпіння</a:t>
            </a:r>
            <a:r>
              <a:rPr lang="ru-RU" sz="2600" b="1" dirty="0">
                <a:latin typeface="Constantia" panose="02030602050306030303" pitchFamily="18" charset="0"/>
              </a:rPr>
              <a:t> та </a:t>
            </a:r>
            <a:r>
              <a:rPr lang="ru-RU" sz="2600" b="1" dirty="0" err="1">
                <a:latin typeface="Constantia" panose="02030602050306030303" pitchFamily="18" charset="0"/>
              </a:rPr>
              <a:t>смирення</a:t>
            </a:r>
            <a:r>
              <a:rPr lang="ru-RU" sz="2600" b="1" dirty="0">
                <a:latin typeface="Constantia" panose="02030602050306030303" pitchFamily="18" charset="0"/>
              </a:rPr>
              <a:t>, з </a:t>
            </a:r>
            <a:r>
              <a:rPr lang="ru-RU" sz="2600" b="1" dirty="0" err="1">
                <a:latin typeface="Constantia" panose="02030602050306030303" pitchFamily="18" charset="0"/>
              </a:rPr>
              <a:t>якими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він</a:t>
            </a:r>
            <a:r>
              <a:rPr lang="ru-RU" sz="2600" b="1" dirty="0">
                <a:latin typeface="Constantia" panose="02030602050306030303" pitchFamily="18" charset="0"/>
              </a:rPr>
              <a:t> пережив </a:t>
            </a:r>
            <a:r>
              <a:rPr lang="ru-RU" sz="2600" b="1" dirty="0" err="1">
                <a:latin typeface="Constantia" panose="02030602050306030303" pitchFamily="18" charset="0"/>
              </a:rPr>
              <a:t>своє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тривале</a:t>
            </a:r>
            <a:r>
              <a:rPr lang="ru-RU" sz="2600" b="1" dirty="0">
                <a:latin typeface="Constantia" panose="02030602050306030303" pitchFamily="18" charset="0"/>
              </a:rPr>
              <a:t> та </a:t>
            </a:r>
            <a:r>
              <a:rPr lang="ru-RU" sz="2600" b="1" dirty="0" err="1">
                <a:latin typeface="Constantia" panose="02030602050306030303" pitchFamily="18" charset="0"/>
              </a:rPr>
              <a:t>несправедливе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ув’язнення</a:t>
            </a:r>
            <a:r>
              <a:rPr lang="ru-RU" sz="2600" b="1" dirty="0">
                <a:latin typeface="Constantia" panose="02030602050306030303" pitchFamily="18" charset="0"/>
              </a:rPr>
              <a:t>, </a:t>
            </a:r>
            <a:r>
              <a:rPr lang="ru-RU" sz="2600" b="1" dirty="0" err="1">
                <a:latin typeface="Constantia" panose="02030602050306030303" pitchFamily="18" charset="0"/>
              </a:rPr>
              <a:t>спонукали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цих</a:t>
            </a:r>
            <a:r>
              <a:rPr lang="ru-RU" sz="2600" b="1" dirty="0">
                <a:latin typeface="Constantia" panose="02030602050306030303" pitchFamily="18" charset="0"/>
              </a:rPr>
              <a:t> людей </a:t>
            </a:r>
            <a:r>
              <a:rPr lang="ru-RU" sz="2600" b="1" dirty="0" err="1">
                <a:latin typeface="Constantia" panose="02030602050306030303" pitchFamily="18" charset="0"/>
              </a:rPr>
              <a:t>оцінити</a:t>
            </a:r>
            <a:r>
              <a:rPr lang="ru-RU" sz="2600" b="1" dirty="0">
                <a:latin typeface="Constantia" panose="02030602050306030303" pitchFamily="18" charset="0"/>
              </a:rPr>
              <a:t> характер апостола».</a:t>
            </a:r>
            <a:endParaRPr lang="es-ES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095785" y="6519446"/>
            <a:ext cx="3938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ru-RU" sz="1600" b="1" dirty="0" err="1"/>
              <a:t>Поміркуймо</a:t>
            </a:r>
            <a:r>
              <a:rPr lang="ru-RU" sz="1600" b="1" dirty="0"/>
              <a:t> про </a:t>
            </a:r>
            <a:r>
              <a:rPr lang="ru-RU" sz="1600" b="1" dirty="0" err="1"/>
              <a:t>Ісуса</a:t>
            </a:r>
            <a:r>
              <a:rPr lang="ru-RU" sz="1600" b="1" dirty="0"/>
              <a:t>, 10 </a:t>
            </a:r>
            <a:r>
              <a:rPr lang="ru-RU" sz="1600" b="1" dirty="0" err="1"/>
              <a:t>грудня</a:t>
            </a:r>
            <a:r>
              <a:rPr lang="ru-RU" sz="1600" b="1" dirty="0"/>
              <a:t>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43885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335923"/>
            <a:ext cx="4753219" cy="32008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</a:t>
            </a:r>
            <a:r>
              <a:rPr kumimoji="0" lang="ru-RU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Радійте</a:t>
            </a:r>
            <a:r>
              <a:rPr kumimoji="0" lang="ru-RU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завжди</a:t>
            </a:r>
            <a:r>
              <a:rPr kumimoji="0" lang="ru-RU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в </a:t>
            </a:r>
            <a:r>
              <a:rPr kumimoji="0" lang="ru-RU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Господі</a:t>
            </a:r>
            <a:r>
              <a:rPr kumimoji="0" lang="ru-RU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 І </a:t>
            </a:r>
            <a:r>
              <a:rPr kumimoji="0" lang="ru-RU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ще</a:t>
            </a:r>
            <a:r>
              <a:rPr kumimoji="0" lang="ru-RU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раз кажу: </a:t>
            </a:r>
            <a:r>
              <a:rPr kumimoji="0" lang="ru-RU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радійте</a:t>
            </a:r>
            <a:r>
              <a:rPr kumimoji="0" lang="ru-RU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Филип'ян</a:t>
            </a:r>
            <a:r>
              <a:rPr kumimoji="0" lang="uk-UA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4:4</a:t>
            </a:r>
            <a:endParaRPr kumimoji="0" lang="es-ES" sz="3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A02B9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191374" y="3800475"/>
            <a:ext cx="483870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rgbClr val="AA0069"/>
                </a:solidFill>
              </a:rPr>
              <a:t>Автор послань</a:t>
            </a:r>
            <a:r>
              <a:rPr lang="es-ES" sz="2000" b="1" dirty="0">
                <a:solidFill>
                  <a:srgbClr val="AA006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Павло ув’язнений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Посол у кайданах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uk-UA" sz="2000" b="1" dirty="0">
                <a:solidFill>
                  <a:srgbClr val="00AA6B"/>
                </a:solidFill>
              </a:rPr>
              <a:t>Адресати</a:t>
            </a:r>
            <a:r>
              <a:rPr lang="es-ES" sz="2000" b="1" dirty="0">
                <a:solidFill>
                  <a:srgbClr val="00AA6B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Павло у </a:t>
            </a:r>
            <a:r>
              <a:rPr lang="uk-UA" sz="2000" b="1" dirty="0" err="1"/>
              <a:t>Филипах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Павло і Колоси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Церкви у </a:t>
            </a:r>
            <a:r>
              <a:rPr lang="uk-UA" sz="2000" b="1" dirty="0" err="1"/>
              <a:t>Филипах</a:t>
            </a:r>
            <a:r>
              <a:rPr lang="uk-UA" sz="2000" b="1" dirty="0"/>
              <a:t> і Колосах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49" y="195203"/>
            <a:ext cx="6534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Протягом</a:t>
            </a:r>
            <a:r>
              <a:rPr lang="ru-RU" sz="2000" b="1" dirty="0"/>
              <a:t> </a:t>
            </a:r>
            <a:r>
              <a:rPr lang="ru-RU" sz="2000" b="1" dirty="0" err="1"/>
              <a:t>свого</a:t>
            </a:r>
            <a:r>
              <a:rPr lang="ru-RU" sz="2000" b="1" dirty="0"/>
              <a:t> </a:t>
            </a:r>
            <a:r>
              <a:rPr lang="ru-RU" sz="2000" b="1" dirty="0" err="1"/>
              <a:t>служіння</a:t>
            </a:r>
            <a:r>
              <a:rPr lang="ru-RU" sz="2000" b="1" dirty="0"/>
              <a:t> Павло </a:t>
            </a:r>
            <a:r>
              <a:rPr lang="ru-RU" sz="2000" b="1" dirty="0" err="1"/>
              <a:t>прагнув</a:t>
            </a:r>
            <a:r>
              <a:rPr lang="ru-RU" sz="2000" b="1" dirty="0"/>
              <a:t> </a:t>
            </a:r>
            <a:r>
              <a:rPr lang="ru-RU" sz="2000" b="1" dirty="0" err="1"/>
              <a:t>представити</a:t>
            </a:r>
            <a:r>
              <a:rPr lang="ru-RU" sz="2000" b="1" dirty="0"/>
              <a:t> </a:t>
            </a:r>
            <a:r>
              <a:rPr lang="ru-RU" sz="2000" b="1" dirty="0" err="1"/>
              <a:t>всім</a:t>
            </a:r>
            <a:r>
              <a:rPr lang="ru-RU" sz="2000" b="1" dirty="0"/>
              <a:t>, </a:t>
            </a:r>
            <a:r>
              <a:rPr lang="ru-RU" sz="2000" b="1" dirty="0" err="1"/>
              <a:t>хто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слухатиме</a:t>
            </a:r>
            <a:r>
              <a:rPr lang="ru-RU" sz="2000" b="1" dirty="0"/>
              <a:t>, </a:t>
            </a:r>
            <a:r>
              <a:rPr lang="ru-RU" sz="2000" b="1" dirty="0" err="1"/>
              <a:t>єдиного</a:t>
            </a:r>
            <a:r>
              <a:rPr lang="ru-RU" sz="2000" b="1" dirty="0"/>
              <a:t>, </a:t>
            </a:r>
            <a:r>
              <a:rPr lang="ru-RU" sz="2000" b="1" dirty="0" err="1"/>
              <a:t>хто</a:t>
            </a:r>
            <a:r>
              <a:rPr lang="ru-RU" sz="2000" b="1" dirty="0"/>
              <a:t> </a:t>
            </a:r>
            <a:r>
              <a:rPr lang="ru-RU" sz="2000" b="1" dirty="0" err="1"/>
              <a:t>здатний</a:t>
            </a:r>
            <a:r>
              <a:rPr lang="ru-RU" sz="2000" b="1" dirty="0"/>
              <a:t> </a:t>
            </a:r>
            <a:r>
              <a:rPr lang="ru-RU" sz="2000" b="1" dirty="0" err="1"/>
              <a:t>об'єднати</a:t>
            </a:r>
            <a:r>
              <a:rPr lang="ru-RU" sz="2000" b="1" dirty="0"/>
              <a:t> Небо і Землю: </a:t>
            </a:r>
            <a:r>
              <a:rPr lang="ru-RU" sz="2000" b="1" dirty="0" err="1"/>
              <a:t>Ісуса</a:t>
            </a:r>
            <a:r>
              <a:rPr lang="ru-RU" sz="2000" b="1" dirty="0"/>
              <a:t> Христа, Спасителя.</a:t>
            </a:r>
            <a:endParaRPr lang="es-ES" sz="2000" b="1" dirty="0"/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7653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7653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9" y="2604641"/>
            <a:ext cx="6534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Роблячи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, </a:t>
            </a:r>
            <a:r>
              <a:rPr lang="ru-RU" sz="2000" b="1" dirty="0" err="1"/>
              <a:t>він</a:t>
            </a:r>
            <a:r>
              <a:rPr lang="ru-RU" sz="2000" b="1" dirty="0"/>
              <a:t> показав нам, як </a:t>
            </a:r>
            <a:r>
              <a:rPr lang="ru-RU" sz="2000" b="1" dirty="0" err="1"/>
              <a:t>Божа</a:t>
            </a:r>
            <a:r>
              <a:rPr lang="ru-RU" sz="2000" b="1" dirty="0"/>
              <a:t> церква </a:t>
            </a:r>
            <a:r>
              <a:rPr lang="ru-RU" sz="2000" b="1" dirty="0" err="1"/>
              <a:t>сьогодні</a:t>
            </a:r>
            <a:r>
              <a:rPr lang="ru-RU" sz="2000" b="1" dirty="0"/>
              <a:t>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об'єднатися</a:t>
            </a:r>
            <a:r>
              <a:rPr lang="ru-RU" sz="2000" b="1" dirty="0"/>
              <a:t> з Небесами,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виконати</a:t>
            </a:r>
            <a:r>
              <a:rPr lang="ru-RU" sz="2000" b="1" dirty="0"/>
              <a:t> на </a:t>
            </a:r>
            <a:r>
              <a:rPr lang="ru-RU" sz="2000" b="1" dirty="0" err="1"/>
              <a:t>Землі</a:t>
            </a:r>
            <a:r>
              <a:rPr lang="ru-RU" sz="2000" b="1" dirty="0"/>
              <a:t> </a:t>
            </a:r>
            <a:r>
              <a:rPr lang="ru-RU" sz="2000" b="1" dirty="0" err="1"/>
              <a:t>Доручення</a:t>
            </a:r>
            <a:r>
              <a:rPr lang="ru-RU" sz="2000" b="1" dirty="0"/>
              <a:t>, яке </a:t>
            </a:r>
            <a:r>
              <a:rPr lang="ru-RU" sz="2000" b="1" dirty="0" err="1"/>
              <a:t>довірив</a:t>
            </a:r>
            <a:r>
              <a:rPr lang="ru-RU" sz="2000" b="1" dirty="0"/>
              <a:t> нам </a:t>
            </a:r>
            <a:r>
              <a:rPr lang="ru-RU" sz="2000" b="1" dirty="0" err="1"/>
              <a:t>Ісус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49" y="1553810"/>
            <a:ext cx="65341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Пишучи</a:t>
            </a:r>
            <a:r>
              <a:rPr lang="ru-RU" sz="2000" b="1" dirty="0"/>
              <a:t> </a:t>
            </a:r>
            <a:r>
              <a:rPr lang="ru-RU" sz="2000" b="1" dirty="0" err="1"/>
              <a:t>свої</a:t>
            </a:r>
            <a:r>
              <a:rPr lang="ru-RU" sz="2000" b="1" dirty="0"/>
              <a:t> </a:t>
            </a:r>
            <a:r>
              <a:rPr lang="ru-RU" sz="2000" b="1" dirty="0" err="1"/>
              <a:t>послання</a:t>
            </a:r>
            <a:r>
              <a:rPr lang="ru-RU" sz="2000" b="1" dirty="0"/>
              <a:t> до </a:t>
            </a:r>
            <a:r>
              <a:rPr lang="ru-RU" sz="2000" b="1" dirty="0" err="1"/>
              <a:t>филип'ян</a:t>
            </a:r>
            <a:r>
              <a:rPr lang="ru-RU" sz="2000" b="1" dirty="0"/>
              <a:t> і </a:t>
            </a:r>
            <a:r>
              <a:rPr lang="ru-RU" sz="2000" b="1" dirty="0" err="1"/>
              <a:t>колосян</a:t>
            </a:r>
            <a:r>
              <a:rPr lang="ru-RU" sz="2000" b="1" dirty="0"/>
              <a:t>, </a:t>
            </a:r>
            <a:r>
              <a:rPr lang="ru-RU" sz="2000" b="1" dirty="0" err="1"/>
              <a:t>він</a:t>
            </a:r>
            <a:r>
              <a:rPr lang="ru-RU" sz="2000" b="1" dirty="0"/>
              <a:t> робив усе </a:t>
            </a:r>
            <a:r>
              <a:rPr lang="ru-RU" sz="2000" b="1" dirty="0" err="1"/>
              <a:t>можливе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наблизити</a:t>
            </a:r>
            <a:r>
              <a:rPr lang="ru-RU" sz="2000" b="1" dirty="0"/>
              <a:t> </a:t>
            </a:r>
            <a:r>
              <a:rPr lang="ru-RU" sz="2000" b="1" dirty="0" err="1"/>
              <a:t>церкву</a:t>
            </a:r>
            <a:r>
              <a:rPr lang="ru-RU" sz="2000" b="1" dirty="0"/>
              <a:t> до Небес, а </a:t>
            </a:r>
            <a:r>
              <a:rPr lang="ru-RU" sz="2000" b="1" dirty="0" err="1"/>
              <a:t>християн</a:t>
            </a:r>
            <a:r>
              <a:rPr lang="ru-RU" sz="2000" b="1" dirty="0"/>
              <a:t> — один до одного.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3784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</a:pPr>
            <a:endParaRPr lang="es-ES" sz="3600" b="1" kern="1200" noProof="0" dirty="0">
              <a:solidFill>
                <a:srgbClr val="5A301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uk-UA" sz="3600" b="1" dirty="0">
                <a:solidFill>
                  <a:srgbClr val="5A3011"/>
                </a:solidFill>
                <a:latin typeface="+mj-lt"/>
                <a:ea typeface="+mj-ea"/>
                <a:cs typeface="+mj-cs"/>
              </a:rPr>
              <a:t>АВТОР </a:t>
            </a:r>
          </a:p>
          <a:p>
            <a:pPr algn="ctr">
              <a:spcBef>
                <a:spcPts val="600"/>
              </a:spcBef>
            </a:pPr>
            <a:r>
              <a:rPr lang="uk-UA" sz="3600" b="1" dirty="0">
                <a:solidFill>
                  <a:srgbClr val="5A3011"/>
                </a:solidFill>
                <a:latin typeface="+mj-lt"/>
                <a:ea typeface="+mj-ea"/>
                <a:cs typeface="+mj-cs"/>
              </a:rPr>
              <a:t>ПОСЛАНЬ</a:t>
            </a:r>
            <a:endParaRPr lang="es-ES" sz="3600" b="1" dirty="0">
              <a:solidFill>
                <a:srgbClr val="5A301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7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ПАВЛО УВ’ЯЗНЕНИЙ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-1" y="507194"/>
            <a:ext cx="121919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Павло,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в'язень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Ісуса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Христа, та брат наш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Тимофій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Филимону,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нашому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улюбленому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співробітнику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Филимона 1:1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724401" y="1228725"/>
            <a:ext cx="44862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Під</a:t>
            </a:r>
            <a:r>
              <a:rPr lang="ru-RU" sz="2000" b="1" dirty="0"/>
              <a:t> час </a:t>
            </a:r>
            <a:r>
              <a:rPr lang="ru-RU" sz="2000" b="1" dirty="0" err="1"/>
              <a:t>свого</a:t>
            </a:r>
            <a:r>
              <a:rPr lang="ru-RU" sz="2000" b="1" dirty="0"/>
              <a:t> </a:t>
            </a:r>
            <a:r>
              <a:rPr lang="ru-RU" sz="2000" b="1" dirty="0" err="1"/>
              <a:t>першого</a:t>
            </a:r>
            <a:r>
              <a:rPr lang="ru-RU" sz="2000" b="1" dirty="0"/>
              <a:t> </a:t>
            </a:r>
            <a:r>
              <a:rPr lang="ru-RU" sz="2000" b="1" dirty="0" err="1"/>
              <a:t>ув'язнення</a:t>
            </a:r>
            <a:r>
              <a:rPr lang="ru-RU" sz="2000" b="1" dirty="0"/>
              <a:t> в </a:t>
            </a:r>
            <a:r>
              <a:rPr lang="ru-RU" sz="2000" b="1" dirty="0" err="1"/>
              <a:t>Римі</a:t>
            </a:r>
            <a:r>
              <a:rPr lang="ru-RU" sz="2000" b="1" dirty="0"/>
              <a:t> – </a:t>
            </a:r>
            <a:r>
              <a:rPr lang="ru-RU" sz="2000" b="1" dirty="0" err="1"/>
              <a:t>між</a:t>
            </a:r>
            <a:r>
              <a:rPr lang="ru-RU" sz="2000" b="1" dirty="0"/>
              <a:t> 60 і 62 роками н. е. – Павло написав </a:t>
            </a:r>
            <a:r>
              <a:rPr lang="ru-RU" sz="2000" b="1" dirty="0" err="1"/>
              <a:t>щонайменше</a:t>
            </a:r>
            <a:r>
              <a:rPr lang="ru-RU" sz="2000" b="1" dirty="0"/>
              <a:t> </a:t>
            </a:r>
            <a:r>
              <a:rPr lang="ru-RU" sz="2000" b="1" dirty="0" err="1"/>
              <a:t>п'ять</a:t>
            </a:r>
            <a:r>
              <a:rPr lang="ru-RU" sz="2000" b="1" dirty="0"/>
              <a:t> </a:t>
            </a:r>
            <a:r>
              <a:rPr lang="ru-RU" sz="2000" b="1" dirty="0" err="1"/>
              <a:t>послань</a:t>
            </a:r>
            <a:r>
              <a:rPr lang="ru-RU" sz="2000" b="1" dirty="0"/>
              <a:t>: до </a:t>
            </a:r>
            <a:r>
              <a:rPr lang="ru-RU" sz="2000" b="1" dirty="0" err="1"/>
              <a:t>ефесян</a:t>
            </a:r>
            <a:r>
              <a:rPr lang="ru-RU" sz="2000" b="1" dirty="0"/>
              <a:t>, до </a:t>
            </a:r>
            <a:r>
              <a:rPr lang="ru-RU" sz="2000" b="1" dirty="0" err="1"/>
              <a:t>филип'ян</a:t>
            </a:r>
            <a:r>
              <a:rPr lang="ru-RU" sz="2000" b="1" dirty="0"/>
              <a:t>, до </a:t>
            </a:r>
            <a:r>
              <a:rPr lang="ru-RU" sz="2000" b="1" dirty="0" err="1"/>
              <a:t>колосян</a:t>
            </a:r>
            <a:r>
              <a:rPr lang="ru-RU" sz="2000" b="1" dirty="0"/>
              <a:t>, до Филимона та до церкви </a:t>
            </a:r>
            <a:r>
              <a:rPr lang="ru-RU" sz="2000" b="1" dirty="0" err="1"/>
              <a:t>Лаодикії</a:t>
            </a:r>
            <a:r>
              <a:rPr lang="ru-RU" sz="2000" b="1" dirty="0"/>
              <a:t> (яке до нас не </a:t>
            </a:r>
            <a:r>
              <a:rPr lang="ru-RU" sz="2000" b="1" dirty="0" err="1"/>
              <a:t>дійшло</a:t>
            </a:r>
            <a:r>
              <a:rPr lang="ru-RU" sz="2000" b="1" dirty="0"/>
              <a:t>).</a:t>
            </a:r>
            <a:endParaRPr lang="es-ES" sz="2000" b="1" dirty="0"/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200401" y="3501271"/>
            <a:ext cx="61335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Оскільки проти нього не було жодних серйозних звинувачень, йому дозволили жити в орендованому будинку, який завжди охороняв римський солдат (Дії 28:16). Це дозволило йому продовжувати проповідувати Євангеліє навіть самій преторіанській гвардії (</a:t>
            </a:r>
            <a:r>
              <a:rPr lang="uk-UA" sz="2000" b="1" dirty="0" err="1"/>
              <a:t>Филип'ян</a:t>
            </a:r>
            <a:r>
              <a:rPr lang="uk-UA" sz="2000" b="1" dirty="0"/>
              <a:t> 1:13).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200400" y="5353229"/>
            <a:ext cx="89915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Досліджуючи послання, ми бачимо, що Павло мав багато спільників (</a:t>
            </a:r>
            <a:r>
              <a:rPr lang="uk-UA" sz="2000" b="1" dirty="0" err="1"/>
              <a:t>Кол</a:t>
            </a:r>
            <a:r>
              <a:rPr lang="uk-UA" sz="2000" b="1" dirty="0"/>
              <a:t>. 4:7-14; </a:t>
            </a:r>
            <a:r>
              <a:rPr lang="uk-UA" sz="2000" b="1" dirty="0" err="1"/>
              <a:t>Флм</a:t>
            </a:r>
            <a:r>
              <a:rPr lang="uk-UA" sz="2000" b="1" dirty="0"/>
              <a:t>. 23-24). Він також контактував з домом кесаря ​​(</a:t>
            </a:r>
            <a:r>
              <a:rPr lang="uk-UA" sz="2000" b="1" dirty="0" err="1"/>
              <a:t>Фл</a:t>
            </a:r>
            <a:r>
              <a:rPr lang="uk-UA" sz="2000" b="1" dirty="0"/>
              <a:t>. 4:22).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200400" y="6090527"/>
            <a:ext cx="89915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Павло </a:t>
            </a:r>
            <a:r>
              <a:rPr lang="ru-RU" sz="2000" b="1" dirty="0" err="1"/>
              <a:t>сподівався</a:t>
            </a:r>
            <a:r>
              <a:rPr lang="ru-RU" sz="2000" b="1" dirty="0"/>
              <a:t> на </a:t>
            </a:r>
            <a:r>
              <a:rPr lang="ru-RU" sz="2000" b="1" dirty="0" err="1"/>
              <a:t>швидке</a:t>
            </a:r>
            <a:r>
              <a:rPr lang="ru-RU" sz="2000" b="1" dirty="0"/>
              <a:t> </a:t>
            </a:r>
            <a:r>
              <a:rPr lang="ru-RU" sz="2000" b="1" dirty="0" err="1"/>
              <a:t>звільнення</a:t>
            </a:r>
            <a:r>
              <a:rPr lang="ru-RU" sz="2000" b="1" dirty="0"/>
              <a:t> (</a:t>
            </a:r>
            <a:r>
              <a:rPr lang="ru-RU" sz="2000" b="1" dirty="0" err="1"/>
              <a:t>Флм</a:t>
            </a:r>
            <a:r>
              <a:rPr lang="ru-RU" sz="2000" b="1" dirty="0"/>
              <a:t>. 22), але </a:t>
            </a:r>
            <a:r>
              <a:rPr lang="ru-RU" sz="2000" b="1" dirty="0" err="1"/>
              <a:t>цієї</a:t>
            </a:r>
            <a:r>
              <a:rPr lang="ru-RU" sz="2000" b="1" dirty="0"/>
              <a:t> </a:t>
            </a:r>
            <a:r>
              <a:rPr lang="ru-RU" sz="2000" b="1" dirty="0" err="1"/>
              <a:t>надії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більше</a:t>
            </a:r>
            <a:r>
              <a:rPr lang="ru-RU" sz="2000" b="1" dirty="0"/>
              <a:t> не мав </a:t>
            </a:r>
            <a:r>
              <a:rPr lang="ru-RU" sz="2000" b="1" dirty="0" err="1"/>
              <a:t>під</a:t>
            </a:r>
            <a:r>
              <a:rPr lang="ru-RU" sz="2000" b="1" dirty="0"/>
              <a:t> час </a:t>
            </a:r>
            <a:r>
              <a:rPr lang="ru-RU" sz="2000" b="1" dirty="0" err="1"/>
              <a:t>свого</a:t>
            </a:r>
            <a:r>
              <a:rPr lang="ru-RU" sz="2000" b="1" dirty="0"/>
              <a:t> другого </a:t>
            </a:r>
            <a:r>
              <a:rPr lang="ru-RU" sz="2000" b="1" dirty="0" err="1"/>
              <a:t>ув'язнення</a:t>
            </a:r>
            <a:r>
              <a:rPr lang="ru-RU" sz="2000" b="1" dirty="0"/>
              <a:t> (2 Тим. 4:6).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22406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983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uk-UA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12700" dir="2700000" algn="bl" rotWithShape="0">
                    <a:schemeClr val="accent4"/>
                  </a:outerShdw>
                </a:effectLst>
              </a:rPr>
              <a:t>ПОСОЛ У КАЙДАНАХ</a:t>
            </a:r>
            <a:endParaRPr lang="es-ES" sz="4400" b="1" spc="30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dist="12700" dir="2700000" algn="bl" rotWithShape="0">
                  <a:schemeClr val="accent4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-1" y="578207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536E69"/>
                </a:solidFill>
                <a:latin typeface="Comic Sans MS" panose="030F0702030302020204" pitchFamily="66" charset="0"/>
              </a:rPr>
              <a:t>для </a:t>
            </a:r>
            <a:r>
              <a:rPr lang="ru-RU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якого</a:t>
            </a:r>
            <a:r>
              <a:rPr lang="ru-RU" b="1" dirty="0">
                <a:solidFill>
                  <a:srgbClr val="536E69"/>
                </a:solidFill>
                <a:latin typeface="Comic Sans MS" panose="030F0702030302020204" pitchFamily="66" charset="0"/>
              </a:rPr>
              <a:t> я посол у </a:t>
            </a:r>
            <a:r>
              <a:rPr lang="ru-RU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кайданах</a:t>
            </a:r>
            <a:r>
              <a:rPr lang="ru-RU" b="1" dirty="0">
                <a:solidFill>
                  <a:srgbClr val="536E69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сміливо</a:t>
            </a:r>
            <a:r>
              <a:rPr lang="ru-RU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говорити</a:t>
            </a:r>
            <a:r>
              <a:rPr lang="ru-RU" b="1" dirty="0">
                <a:solidFill>
                  <a:srgbClr val="536E69"/>
                </a:solidFill>
                <a:latin typeface="Comic Sans MS" panose="030F0702030302020204" pitchFamily="66" charset="0"/>
              </a:rPr>
              <a:t> про </a:t>
            </a:r>
            <a:r>
              <a:rPr lang="ru-RU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Нього</a:t>
            </a:r>
            <a:r>
              <a:rPr lang="ru-RU" b="1" dirty="0">
                <a:solidFill>
                  <a:srgbClr val="536E69"/>
                </a:solidFill>
                <a:latin typeface="Comic Sans MS" panose="030F0702030302020204" pitchFamily="66" charset="0"/>
              </a:rPr>
              <a:t>, як </a:t>
            </a:r>
            <a:r>
              <a:rPr lang="ru-RU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мені</a:t>
            </a:r>
            <a:r>
              <a:rPr lang="ru-RU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належить</a:t>
            </a:r>
            <a:r>
              <a:rPr lang="ru-RU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говорити</a:t>
            </a:r>
            <a:r>
              <a:rPr lang="ru-RU" b="1" dirty="0">
                <a:solidFill>
                  <a:srgbClr val="536E69"/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” </a:t>
            </a:r>
            <a:endParaRPr lang="uk-UA" b="1" dirty="0">
              <a:solidFill>
                <a:srgbClr val="536E69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Ефесян</a:t>
            </a:r>
            <a:r>
              <a:rPr lang="uk-UA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 6:20</a:t>
            </a:r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536E6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23564" y="1302633"/>
            <a:ext cx="6144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З того моменту, як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вирішив</a:t>
            </a:r>
            <a:r>
              <a:rPr lang="ru-RU" sz="2000" b="1" dirty="0"/>
              <a:t> бути послом Христа, </a:t>
            </a:r>
            <a:r>
              <a:rPr lang="ru-RU" sz="2000" b="1" dirty="0" err="1"/>
              <a:t>життя</a:t>
            </a:r>
            <a:r>
              <a:rPr lang="ru-RU" sz="2000" b="1" dirty="0"/>
              <a:t> Павла </a:t>
            </a:r>
            <a:r>
              <a:rPr lang="ru-RU" sz="2000" b="1" dirty="0" err="1"/>
              <a:t>було</a:t>
            </a:r>
            <a:r>
              <a:rPr lang="ru-RU" sz="2000" b="1" dirty="0"/>
              <a:t> нелегким (2 Кор. 6:4-5).</a:t>
            </a:r>
            <a:endParaRPr lang="es-ES" sz="2000" b="1" dirty="0"/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4" y="1456179"/>
            <a:ext cx="2231672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89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45226" y="3704141"/>
            <a:ext cx="68845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всіх</a:t>
            </a:r>
            <a:r>
              <a:rPr lang="ru-RU" sz="2000" b="1" dirty="0"/>
              <a:t> </a:t>
            </a:r>
            <a:r>
              <a:rPr lang="ru-RU" sz="2000" b="1" dirty="0" err="1"/>
              <a:t>цих</a:t>
            </a:r>
            <a:r>
              <a:rPr lang="ru-RU" sz="2000" b="1" dirty="0"/>
              <a:t> </a:t>
            </a:r>
            <a:r>
              <a:rPr lang="ru-RU" sz="2000" b="1" dirty="0" err="1"/>
              <a:t>труднощах</a:t>
            </a:r>
            <a:r>
              <a:rPr lang="ru-RU" sz="2000" b="1" dirty="0"/>
              <a:t> Павло </a:t>
            </a:r>
            <a:r>
              <a:rPr lang="ru-RU" sz="2000" b="1" dirty="0" err="1"/>
              <a:t>ніколи</a:t>
            </a:r>
            <a:r>
              <a:rPr lang="ru-RU" sz="2000" b="1" dirty="0"/>
              <a:t> не </a:t>
            </a:r>
            <a:r>
              <a:rPr lang="ru-RU" sz="2000" b="1" dirty="0" err="1"/>
              <a:t>вважав</a:t>
            </a:r>
            <a:r>
              <a:rPr lang="ru-RU" sz="2000" b="1" dirty="0"/>
              <a:t> себе </a:t>
            </a:r>
            <a:r>
              <a:rPr lang="ru-RU" sz="2000" b="1" dirty="0" err="1"/>
              <a:t>безпорадним</a:t>
            </a:r>
            <a:r>
              <a:rPr lang="ru-RU" sz="2000" b="1" dirty="0"/>
              <a:t> (2 Кор. 4:7-9). Не </a:t>
            </a:r>
            <a:r>
              <a:rPr lang="ru-RU" sz="2000" b="1" dirty="0" err="1"/>
              <a:t>маючи</a:t>
            </a:r>
            <a:r>
              <a:rPr lang="ru-RU" sz="2000" b="1" dirty="0"/>
              <a:t> </a:t>
            </a:r>
            <a:r>
              <a:rPr lang="ru-RU" sz="2000" b="1" dirty="0" err="1"/>
              <a:t>змоги</a:t>
            </a:r>
            <a:r>
              <a:rPr lang="ru-RU" sz="2000" b="1" dirty="0"/>
              <a:t> </a:t>
            </a:r>
            <a:r>
              <a:rPr lang="ru-RU" sz="2000" b="1" dirty="0" err="1"/>
              <a:t>вільно</a:t>
            </a:r>
            <a:r>
              <a:rPr lang="ru-RU" sz="2000" b="1" dirty="0"/>
              <a:t> </a:t>
            </a:r>
            <a:r>
              <a:rPr lang="ru-RU" sz="2000" b="1" dirty="0" err="1"/>
              <a:t>проповідувати</a:t>
            </a:r>
            <a:r>
              <a:rPr lang="ru-RU" sz="2000" b="1" dirty="0"/>
              <a:t>, </a:t>
            </a:r>
            <a:r>
              <a:rPr lang="ru-RU" sz="2000" b="1" dirty="0" err="1"/>
              <a:t>він</a:t>
            </a:r>
            <a:r>
              <a:rPr lang="ru-RU" sz="2000" b="1" dirty="0"/>
              <a:t> став «послом у </a:t>
            </a:r>
            <a:r>
              <a:rPr lang="ru-RU" sz="2000" b="1" dirty="0" err="1"/>
              <a:t>кайданах</a:t>
            </a:r>
            <a:r>
              <a:rPr lang="ru-RU" sz="2000" b="1" dirty="0"/>
              <a:t>» (</a:t>
            </a:r>
            <a:r>
              <a:rPr lang="ru-RU" sz="2000" b="1" dirty="0" err="1"/>
              <a:t>Еф</a:t>
            </a:r>
            <a:r>
              <a:rPr lang="ru-RU" sz="2000" b="1" dirty="0"/>
              <a:t>. 6:20).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92128" y="4751007"/>
            <a:ext cx="58501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Ставлення Павла вчить нас, що коли ми зазнаємо труднощів через проповідь Євангелія, ми повинні повністю довіряти Богові; завжди пам’ятати Його Слово (2 Тим. 2:15); та триматися Святого Духа, Утішителя, який дає нам силу та мужність (</a:t>
            </a:r>
            <a:r>
              <a:rPr lang="uk-UA" sz="2000" b="1" dirty="0" err="1"/>
              <a:t>Зах</a:t>
            </a:r>
            <a:r>
              <a:rPr lang="uk-UA" sz="2000" b="1" dirty="0"/>
              <a:t>. 4:6).</a:t>
            </a:r>
            <a:endParaRPr lang="es-ES" sz="2000" b="1" dirty="0"/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523563" y="2041722"/>
            <a:ext cx="60483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Біблія згадує лише три ув'язнення Павла перед тим, як його відвели до Риму: у </a:t>
            </a:r>
            <a:r>
              <a:rPr lang="uk-UA" sz="2000" b="1" dirty="0" err="1"/>
              <a:t>Филипах</a:t>
            </a:r>
            <a:r>
              <a:rPr lang="uk-UA" sz="2000" b="1" dirty="0"/>
              <a:t> (Дії 16:22-24); в Єрусалимі (Дії 23:10); та в </a:t>
            </a:r>
            <a:r>
              <a:rPr lang="uk-UA" sz="2000" b="1" dirty="0" err="1"/>
              <a:t>Кесарії</a:t>
            </a:r>
            <a:r>
              <a:rPr lang="uk-UA" sz="2000" b="1" dirty="0"/>
              <a:t> (Дії 23:33-35). Але, безсумнівно, їх було ще кілька (2 </a:t>
            </a:r>
            <a:r>
              <a:rPr lang="uk-UA" sz="2000" b="1" dirty="0" err="1"/>
              <a:t>Коринтян</a:t>
            </a:r>
            <a:r>
              <a:rPr lang="uk-UA" sz="2000" b="1" dirty="0"/>
              <a:t> 11:23).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59404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</a:pPr>
            <a:endParaRPr lang="es-ES" sz="3600" b="1" kern="1200" noProof="0" dirty="0">
              <a:solidFill>
                <a:srgbClr val="5A301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76197" y="3105834"/>
            <a:ext cx="3628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uk-UA" sz="3600" b="1" dirty="0">
                <a:solidFill>
                  <a:srgbClr val="2F5882"/>
                </a:solidFill>
                <a:latin typeface="+mj-lt"/>
                <a:ea typeface="+mj-ea"/>
                <a:cs typeface="+mj-cs"/>
              </a:rPr>
              <a:t>АДРЕСАТИ</a:t>
            </a:r>
            <a:endParaRPr lang="es-ES" sz="3600" b="1" dirty="0">
              <a:solidFill>
                <a:srgbClr val="2F588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7804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238374" y="691783"/>
            <a:ext cx="772477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800" b="1" dirty="0">
                <a:latin typeface="Constantia" panose="02030602050306030303" pitchFamily="18" charset="0"/>
              </a:rPr>
              <a:t>«Апостол Павло відчував глибоку відповідальність за тих, хто навертався завдяки його праці. Перед усім іншим він прагнув, щоб вони були вірними, «щоб я міг хвалитися в день Христа, — говорив він, — що я не даремно біг і не даремно працював». </a:t>
            </a:r>
            <a:r>
              <a:rPr lang="uk-UA" sz="2800" b="1" dirty="0" err="1">
                <a:latin typeface="Constantia" panose="02030602050306030303" pitchFamily="18" charset="0"/>
              </a:rPr>
              <a:t>Філіп’ян</a:t>
            </a:r>
            <a:r>
              <a:rPr lang="uk-UA" sz="2800" b="1" dirty="0">
                <a:latin typeface="Constantia" panose="02030602050306030303" pitchFamily="18" charset="0"/>
              </a:rPr>
              <a:t> 2:6. Він тремтів за результат свого служіння. Він відчував, що навіть його власне спасіння може бути в небезпеці, якщо він не виконає свій обов'язок, а церква не буде співпрацювати з ним у справі спасіння душ».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6404375" y="5954762"/>
            <a:ext cx="3428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</a:t>
            </a:r>
            <a:r>
              <a:rPr lang="uk-UA" sz="1600" b="1" dirty="0"/>
              <a:t>(Діяння апостолів, </a:t>
            </a:r>
            <a:r>
              <a:rPr lang="uk-UA" sz="1600" b="1" dirty="0" err="1"/>
              <a:t>стор</a:t>
            </a:r>
            <a:r>
              <a:rPr lang="uk-UA" sz="1600" b="1" dirty="0"/>
              <a:t>. 168)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2178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-127938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ПАВЛО У ФИЛИПАХ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748134" y="425420"/>
            <a:ext cx="6162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«І Павлу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було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видіння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вночі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один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македонець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стояв перед ним,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благаючи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кажучи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«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Прийди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Македонії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допоможи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нам!»</a:t>
            </a:r>
            <a:r>
              <a:rPr lang="uk-UA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(Дії 16:9)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</a:rPr>
              <a:t>Дії 16:6-12</a:t>
            </a:r>
            <a:endParaRPr lang="es-ES" sz="2000" b="1" dirty="0">
              <a:solidFill>
                <a:srgbClr val="002060"/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20256" y="3401497"/>
            <a:ext cx="784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/>
              <a:t>Фрігія</a:t>
            </a:r>
            <a:endParaRPr lang="es-ES" b="1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746925" y="3087172"/>
            <a:ext cx="88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err="1"/>
              <a:t>Галатія</a:t>
            </a:r>
            <a:endParaRPr lang="es-ES" b="1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87619" y="306666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err="1"/>
              <a:t>Мисія</a:t>
            </a:r>
            <a:endParaRPr lang="es-ES" b="1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9947853" y="2601099"/>
            <a:ext cx="88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err="1"/>
              <a:t>Віфінія</a:t>
            </a:r>
            <a:endParaRPr lang="es-ES" b="1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09222" y="3151316"/>
            <a:ext cx="89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err="1"/>
              <a:t>Троада</a:t>
            </a:r>
            <a:endParaRPr lang="es-ES" b="1" dirty="0"/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804660" y="2941349"/>
            <a:ext cx="517649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289394" y="1559684"/>
            <a:ext cx="232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/>
              <a:t>Провінція Македонія</a:t>
            </a:r>
            <a:endParaRPr lang="es-ES" b="1" dirty="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7001388" y="2861667"/>
            <a:ext cx="1320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err="1"/>
              <a:t>Самотракія</a:t>
            </a:r>
            <a:endParaRPr lang="es-ES" b="1" dirty="0"/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21558" y="2879735"/>
            <a:ext cx="630299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715802" y="2163307"/>
            <a:ext cx="107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err="1"/>
              <a:t>Неаполіс</a:t>
            </a:r>
            <a:endParaRPr lang="es-ES" b="1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716560" y="2258514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err="1">
                <a:solidFill>
                  <a:schemeClr val="accent2">
                    <a:lumMod val="75000"/>
                  </a:schemeClr>
                </a:solidFill>
              </a:rPr>
              <a:t>Филипи</a:t>
            </a:r>
            <a:endParaRPr lang="es-E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3055650"/>
            <a:ext cx="55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Під</a:t>
            </a:r>
            <a:r>
              <a:rPr lang="ru-RU" sz="2000" b="1" dirty="0"/>
              <a:t> час </a:t>
            </a:r>
            <a:r>
              <a:rPr lang="ru-RU" sz="2000" b="1" dirty="0" err="1"/>
              <a:t>своєї</a:t>
            </a:r>
            <a:r>
              <a:rPr lang="ru-RU" sz="2000" b="1" dirty="0"/>
              <a:t> </a:t>
            </a:r>
            <a:r>
              <a:rPr lang="ru-RU" sz="2000" b="1" dirty="0" err="1"/>
              <a:t>другої</a:t>
            </a:r>
            <a:r>
              <a:rPr lang="ru-RU" sz="2000" b="1" dirty="0"/>
              <a:t> </a:t>
            </a:r>
            <a:r>
              <a:rPr lang="ru-RU" sz="2000" b="1" dirty="0" err="1"/>
              <a:t>місіонерської</a:t>
            </a:r>
            <a:r>
              <a:rPr lang="ru-RU" sz="2000" b="1" dirty="0"/>
              <a:t> </a:t>
            </a:r>
            <a:r>
              <a:rPr lang="ru-RU" sz="2000" b="1" dirty="0" err="1"/>
              <a:t>подорожі</a:t>
            </a:r>
            <a:r>
              <a:rPr lang="ru-RU" sz="2000" b="1" dirty="0"/>
              <a:t> </a:t>
            </a:r>
            <a:r>
              <a:rPr lang="ru-RU" sz="2000" b="1" dirty="0" err="1"/>
              <a:t>плани</a:t>
            </a:r>
            <a:r>
              <a:rPr lang="ru-RU" sz="2000" b="1" dirty="0"/>
              <a:t> Павла </a:t>
            </a:r>
            <a:r>
              <a:rPr lang="ru-RU" sz="2000" b="1" dirty="0" err="1"/>
              <a:t>змінилися</a:t>
            </a:r>
            <a:r>
              <a:rPr lang="ru-RU" sz="2000" b="1" dirty="0"/>
              <a:t>. </a:t>
            </a:r>
            <a:r>
              <a:rPr lang="ru-RU" sz="2000" b="1" dirty="0" err="1"/>
              <a:t>Святий</a:t>
            </a:r>
            <a:r>
              <a:rPr lang="ru-RU" sz="2000" b="1" dirty="0"/>
              <a:t> Дух </a:t>
            </a:r>
            <a:r>
              <a:rPr lang="ru-RU" sz="2000" b="1" dirty="0" err="1"/>
              <a:t>керував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кроками (</a:t>
            </a:r>
            <a:r>
              <a:rPr lang="ru-RU" sz="2000" b="1" dirty="0" err="1"/>
              <a:t>Дії</a:t>
            </a:r>
            <a:r>
              <a:rPr lang="ru-RU" sz="2000" b="1" dirty="0"/>
              <a:t> 16:6-12):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8631632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251787"/>
            <a:ext cx="61626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 err="1"/>
              <a:t>Филипи</a:t>
            </a:r>
            <a:r>
              <a:rPr lang="uk-UA" sz="2000" b="1" dirty="0"/>
              <a:t> були місцем, обраним Святим Духом для початку проповіді Євангелія в Європі. Як повноцінне римське місто, </a:t>
            </a:r>
            <a:r>
              <a:rPr lang="uk-UA" sz="2000" b="1" dirty="0" err="1"/>
              <a:t>филипійці</a:t>
            </a:r>
            <a:r>
              <a:rPr lang="uk-UA" sz="2000" b="1" dirty="0"/>
              <a:t> були звільнені від сплати податків і мали римське громадянство за народженням.</a:t>
            </a:r>
            <a:endParaRPr lang="es-ES" sz="2000" b="1" dirty="0"/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486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1346</Words>
  <Application>Microsoft Office PowerPoint</Application>
  <PresentationFormat>Panorámica</PresentationFormat>
  <Paragraphs>79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Constantia</vt:lpstr>
      <vt:lpstr>Aptos</vt:lpstr>
      <vt:lpstr>Arial</vt:lpstr>
      <vt:lpstr>Comic Sans MS</vt:lpstr>
      <vt:lpstr>Aptos Display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Sergio</dc:creator>
  <cp:lastModifiedBy>Sergio</cp:lastModifiedBy>
  <cp:revision>83</cp:revision>
  <dcterms:created xsi:type="dcterms:W3CDTF">2025-12-14T15:19:42Z</dcterms:created>
  <dcterms:modified xsi:type="dcterms:W3CDTF">2025-12-24T07:00:06Z</dcterms:modified>
</cp:coreProperties>
</file>