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Зберігайте єдність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(Фил. 2:14)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ru-RU" sz="1800" b="1" dirty="0" err="1"/>
            <a:t>Під</a:t>
          </a:r>
          <a:r>
            <a:rPr lang="ru-RU" sz="1800" b="1" dirty="0"/>
            <a:t> час </a:t>
          </a:r>
          <a:r>
            <a:rPr lang="ru-RU" sz="1800" b="1" dirty="0" err="1"/>
            <a:t>спільної</a:t>
          </a:r>
          <a:r>
            <a:rPr lang="ru-RU" sz="1800" b="1" dirty="0"/>
            <a:t> </a:t>
          </a:r>
          <a:r>
            <a:rPr lang="ru-RU" sz="1800" b="1" dirty="0" err="1"/>
            <a:t>роботи</a:t>
          </a:r>
          <a:r>
            <a:rPr lang="ru-RU" sz="1800" b="1" dirty="0"/>
            <a:t> </a:t>
          </a:r>
          <a:r>
            <a:rPr lang="ru-RU" sz="1800" b="1" dirty="0" err="1"/>
            <a:t>між</a:t>
          </a:r>
          <a:r>
            <a:rPr lang="ru-RU" sz="1800" b="1" dirty="0"/>
            <a:t> нами не повинно бути </a:t>
          </a:r>
          <a:r>
            <a:rPr lang="ru-RU" sz="1800" b="1" dirty="0" err="1"/>
            <a:t>пліток</a:t>
          </a:r>
          <a:r>
            <a:rPr lang="ru-RU" sz="1800" b="1" dirty="0"/>
            <a:t>, критики, </a:t>
          </a:r>
          <a:r>
            <a:rPr lang="ru-RU" sz="1800" b="1" dirty="0" err="1"/>
            <a:t>суперництва</a:t>
          </a:r>
          <a:r>
            <a:rPr lang="ru-RU" sz="1800" b="1" dirty="0"/>
            <a:t> </a:t>
          </a:r>
          <a:r>
            <a:rPr lang="ru-RU" sz="1800" b="1" dirty="0" err="1"/>
            <a:t>чи</a:t>
          </a:r>
          <a:r>
            <a:rPr lang="ru-RU" sz="1800" b="1" dirty="0"/>
            <a:t> </a:t>
          </a:r>
          <a:r>
            <a:rPr lang="ru-RU" sz="1800" b="1" dirty="0" err="1"/>
            <a:t>суперечок</a:t>
          </a:r>
          <a:r>
            <a:rPr lang="ru-RU" sz="1800" b="1" dirty="0"/>
            <a:t>.</a:t>
          </a:r>
          <a:endParaRPr lang="es-ES" sz="180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Поводьтеся бездоганно (</a:t>
          </a:r>
          <a:r>
            <a:rPr lang="uk-U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Фил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ru-RU" sz="1800" b="1" dirty="0"/>
            <a:t>Простота послуху </a:t>
          </a:r>
          <a:r>
            <a:rPr lang="ru-RU" sz="1800" b="1" dirty="0" err="1"/>
            <a:t>нашому</a:t>
          </a:r>
          <a:r>
            <a:rPr lang="ru-RU" sz="1800" b="1" dirty="0"/>
            <a:t> </a:t>
          </a:r>
          <a:r>
            <a:rPr lang="ru-RU" sz="1800" b="1" dirty="0" err="1"/>
            <a:t>Отцю</a:t>
          </a:r>
          <a:r>
            <a:rPr lang="ru-RU" sz="1800" b="1" dirty="0"/>
            <a:t> </a:t>
          </a:r>
          <a:r>
            <a:rPr lang="ru-RU" sz="1800" b="1" dirty="0" err="1"/>
            <a:t>різко</a:t>
          </a:r>
          <a:r>
            <a:rPr lang="ru-RU" sz="1800" b="1" dirty="0"/>
            <a:t> </a:t>
          </a:r>
          <a:r>
            <a:rPr lang="ru-RU" sz="1800" b="1" dirty="0" err="1"/>
            <a:t>контрастує</a:t>
          </a:r>
          <a:r>
            <a:rPr lang="ru-RU" sz="1800" b="1" dirty="0"/>
            <a:t> </a:t>
          </a:r>
          <a:r>
            <a:rPr lang="ru-RU" sz="1800" b="1" dirty="0" err="1"/>
            <a:t>зі</a:t>
          </a:r>
          <a:r>
            <a:rPr lang="ru-RU" sz="1800" b="1" dirty="0"/>
            <a:t> злом та </a:t>
          </a:r>
          <a:r>
            <a:rPr lang="ru-RU" sz="1800" b="1" dirty="0" err="1"/>
            <a:t>розпустою</a:t>
          </a:r>
          <a:r>
            <a:rPr lang="ru-RU" sz="1800" b="1" dirty="0"/>
            <a:t>, </a:t>
          </a:r>
          <a:r>
            <a:rPr lang="ru-RU" sz="1800" b="1" dirty="0" err="1"/>
            <a:t>що</a:t>
          </a:r>
          <a:r>
            <a:rPr lang="ru-RU" sz="1800" b="1" dirty="0"/>
            <a:t> </a:t>
          </a:r>
          <a:r>
            <a:rPr lang="ru-RU" sz="1800" b="1" dirty="0" err="1"/>
            <a:t>існують</a:t>
          </a:r>
          <a:r>
            <a:rPr lang="ru-RU" sz="1800" b="1" dirty="0"/>
            <a:t> </a:t>
          </a:r>
          <a:r>
            <a:rPr lang="ru-RU" sz="1800" b="1" dirty="0" err="1"/>
            <a:t>навколо</a:t>
          </a:r>
          <a:r>
            <a:rPr lang="ru-RU" sz="1800" b="1" dirty="0"/>
            <a:t> нас.</a:t>
          </a:r>
          <a:endParaRPr lang="es-ES" sz="1800" dirty="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Бути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вірним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Слову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Божому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(Фил. 2:16)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ru-RU" sz="1800" b="1" dirty="0" err="1"/>
            <a:t>Наші</a:t>
          </a:r>
          <a:r>
            <a:rPr lang="ru-RU" sz="1800" b="1" dirty="0"/>
            <a:t> </a:t>
          </a:r>
          <a:r>
            <a:rPr lang="ru-RU" sz="1800" b="1" dirty="0" err="1"/>
            <a:t>дії</a:t>
          </a:r>
          <a:r>
            <a:rPr lang="ru-RU" sz="1800" b="1" dirty="0"/>
            <a:t> та наше </a:t>
          </a:r>
          <a:r>
            <a:rPr lang="ru-RU" sz="1800" b="1" dirty="0" err="1"/>
            <a:t>мислення</a:t>
          </a:r>
          <a:r>
            <a:rPr lang="ru-RU" sz="1800" b="1" dirty="0"/>
            <a:t> </a:t>
          </a:r>
          <a:r>
            <a:rPr lang="ru-RU" sz="1800" b="1" dirty="0" err="1"/>
            <a:t>повинні</a:t>
          </a:r>
          <a:r>
            <a:rPr lang="ru-RU" sz="1800" b="1" dirty="0"/>
            <a:t> </a:t>
          </a:r>
          <a:r>
            <a:rPr lang="ru-RU" sz="1800" b="1" dirty="0" err="1"/>
            <a:t>відповідати</a:t>
          </a:r>
          <a:r>
            <a:rPr lang="ru-RU" sz="1800" b="1" dirty="0"/>
            <a:t> тому, </a:t>
          </a:r>
          <a:r>
            <a:rPr lang="ru-RU" sz="1800" b="1" dirty="0" err="1"/>
            <a:t>чого</a:t>
          </a:r>
          <a:r>
            <a:rPr lang="ru-RU" sz="1800" b="1" dirty="0"/>
            <a:t> </a:t>
          </a:r>
          <a:r>
            <a:rPr lang="ru-RU" sz="1800" b="1" dirty="0" err="1"/>
            <a:t>навчає</a:t>
          </a:r>
          <a:r>
            <a:rPr lang="ru-RU" sz="1800" b="1" dirty="0"/>
            <a:t> </a:t>
          </a:r>
          <a:r>
            <a:rPr lang="ru-RU" sz="1800" b="1" dirty="0" err="1"/>
            <a:t>Біблія</a:t>
          </a:r>
          <a:endParaRPr lang="es-ES" sz="1800" dirty="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775059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879386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779612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Під</a:t>
          </a:r>
          <a:r>
            <a:rPr lang="ru-RU" sz="1800" b="1" kern="1200" dirty="0"/>
            <a:t> час </a:t>
          </a:r>
          <a:r>
            <a:rPr lang="ru-RU" sz="1800" b="1" kern="1200" dirty="0" err="1"/>
            <a:t>спільної</a:t>
          </a:r>
          <a:r>
            <a:rPr lang="ru-RU" sz="1800" b="1" kern="1200" dirty="0"/>
            <a:t> </a:t>
          </a:r>
          <a:r>
            <a:rPr lang="ru-RU" sz="1800" b="1" kern="1200" dirty="0" err="1"/>
            <a:t>роботи</a:t>
          </a:r>
          <a:r>
            <a:rPr lang="ru-RU" sz="1800" b="1" kern="1200" dirty="0"/>
            <a:t> </a:t>
          </a:r>
          <a:r>
            <a:rPr lang="ru-RU" sz="1800" b="1" kern="1200" dirty="0" err="1"/>
            <a:t>між</a:t>
          </a:r>
          <a:r>
            <a:rPr lang="ru-RU" sz="1800" b="1" kern="1200" dirty="0"/>
            <a:t> нами не повинно бути </a:t>
          </a:r>
          <a:r>
            <a:rPr lang="ru-RU" sz="1800" b="1" kern="1200" dirty="0" err="1"/>
            <a:t>пліток</a:t>
          </a:r>
          <a:r>
            <a:rPr lang="ru-RU" sz="1800" b="1" kern="1200" dirty="0"/>
            <a:t>, критики, </a:t>
          </a:r>
          <a:r>
            <a:rPr lang="ru-RU" sz="1800" b="1" kern="1200" dirty="0" err="1"/>
            <a:t>суперництва</a:t>
          </a:r>
          <a:r>
            <a:rPr lang="ru-RU" sz="1800" b="1" kern="1200" dirty="0"/>
            <a:t> </a:t>
          </a:r>
          <a:r>
            <a:rPr lang="ru-RU" sz="1800" b="1" kern="1200" dirty="0" err="1"/>
            <a:t>чи</a:t>
          </a:r>
          <a:r>
            <a:rPr lang="ru-RU" sz="1800" b="1" kern="1200" dirty="0"/>
            <a:t> </a:t>
          </a:r>
          <a:r>
            <a:rPr lang="ru-RU" sz="1800" b="1" kern="1200" dirty="0" err="1"/>
            <a:t>суперечок</a:t>
          </a:r>
          <a:r>
            <a:rPr lang="ru-RU" sz="1800" b="1" kern="1200" dirty="0"/>
            <a:t>.</a:t>
          </a:r>
          <a:endParaRPr lang="es-ES" sz="1800" kern="1200" dirty="0"/>
        </a:p>
      </dsp:txBody>
      <dsp:txXfrm>
        <a:off x="779612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198337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Зберігайте єдність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(Фил. 2:14)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37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576477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680804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581030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Простота послуху </a:t>
          </a:r>
          <a:r>
            <a:rPr lang="ru-RU" sz="1800" b="1" kern="1200" dirty="0" err="1"/>
            <a:t>нашому</a:t>
          </a:r>
          <a:r>
            <a:rPr lang="ru-RU" sz="1800" b="1" kern="1200" dirty="0"/>
            <a:t> </a:t>
          </a:r>
          <a:r>
            <a:rPr lang="ru-RU" sz="1800" b="1" kern="1200" dirty="0" err="1"/>
            <a:t>Отцю</a:t>
          </a:r>
          <a:r>
            <a:rPr lang="ru-RU" sz="1800" b="1" kern="1200" dirty="0"/>
            <a:t> </a:t>
          </a:r>
          <a:r>
            <a:rPr lang="ru-RU" sz="1800" b="1" kern="1200" dirty="0" err="1"/>
            <a:t>різко</a:t>
          </a:r>
          <a:r>
            <a:rPr lang="ru-RU" sz="1800" b="1" kern="1200" dirty="0"/>
            <a:t> </a:t>
          </a:r>
          <a:r>
            <a:rPr lang="ru-RU" sz="1800" b="1" kern="1200" dirty="0" err="1"/>
            <a:t>контрастує</a:t>
          </a:r>
          <a:r>
            <a:rPr lang="ru-RU" sz="1800" b="1" kern="1200" dirty="0"/>
            <a:t> </a:t>
          </a:r>
          <a:r>
            <a:rPr lang="ru-RU" sz="1800" b="1" kern="1200" dirty="0" err="1"/>
            <a:t>зі</a:t>
          </a:r>
          <a:r>
            <a:rPr lang="ru-RU" sz="1800" b="1" kern="1200" dirty="0"/>
            <a:t> злом та </a:t>
          </a:r>
          <a:r>
            <a:rPr lang="ru-RU" sz="1800" b="1" kern="1200" dirty="0" err="1"/>
            <a:t>розпустою</a:t>
          </a:r>
          <a:r>
            <a:rPr lang="ru-RU" sz="1800" b="1" kern="1200" dirty="0"/>
            <a:t>, </a:t>
          </a:r>
          <a:r>
            <a:rPr lang="ru-RU" sz="1800" b="1" kern="1200" dirty="0" err="1"/>
            <a:t>що</a:t>
          </a:r>
          <a:r>
            <a:rPr lang="ru-RU" sz="1800" b="1" kern="1200" dirty="0"/>
            <a:t> </a:t>
          </a:r>
          <a:r>
            <a:rPr lang="ru-RU" sz="1800" b="1" kern="1200" dirty="0" err="1"/>
            <a:t>існують</a:t>
          </a:r>
          <a:r>
            <a:rPr lang="ru-RU" sz="1800" b="1" kern="1200" dirty="0"/>
            <a:t> </a:t>
          </a:r>
          <a:r>
            <a:rPr lang="ru-RU" sz="1800" b="1" kern="1200" dirty="0" err="1"/>
            <a:t>навколо</a:t>
          </a:r>
          <a:r>
            <a:rPr lang="ru-RU" sz="1800" b="1" kern="1200" dirty="0"/>
            <a:t> нас.</a:t>
          </a:r>
          <a:endParaRPr lang="es-ES" sz="1800" kern="1200" dirty="0"/>
        </a:p>
      </dsp:txBody>
      <dsp:txXfrm>
        <a:off x="4581030" y="2265318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3999755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Поводьтеся бездоганно (</a:t>
          </a:r>
          <a:r>
            <a:rPr lang="uk-U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Фил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755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37789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48222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382448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Наші</a:t>
          </a:r>
          <a:r>
            <a:rPr lang="ru-RU" sz="1800" b="1" kern="1200" dirty="0"/>
            <a:t> </a:t>
          </a:r>
          <a:r>
            <a:rPr lang="ru-RU" sz="1800" b="1" kern="1200" dirty="0" err="1"/>
            <a:t>дії</a:t>
          </a:r>
          <a:r>
            <a:rPr lang="ru-RU" sz="1800" b="1" kern="1200" dirty="0"/>
            <a:t> та наше </a:t>
          </a:r>
          <a:r>
            <a:rPr lang="ru-RU" sz="1800" b="1" kern="1200" dirty="0" err="1"/>
            <a:t>мислення</a:t>
          </a:r>
          <a:r>
            <a:rPr lang="ru-RU" sz="1800" b="1" kern="1200" dirty="0"/>
            <a:t> </a:t>
          </a:r>
          <a:r>
            <a:rPr lang="ru-RU" sz="1800" b="1" kern="1200" dirty="0" err="1"/>
            <a:t>повинні</a:t>
          </a:r>
          <a:r>
            <a:rPr lang="ru-RU" sz="1800" b="1" kern="1200" dirty="0"/>
            <a:t> </a:t>
          </a:r>
          <a:r>
            <a:rPr lang="ru-RU" sz="1800" b="1" kern="1200" dirty="0" err="1"/>
            <a:t>відповідати</a:t>
          </a:r>
          <a:r>
            <a:rPr lang="ru-RU" sz="1800" b="1" kern="1200" dirty="0"/>
            <a:t> тому, </a:t>
          </a:r>
          <a:r>
            <a:rPr lang="ru-RU" sz="1800" b="1" kern="1200" dirty="0" err="1"/>
            <a:t>чого</a:t>
          </a:r>
          <a:r>
            <a:rPr lang="ru-RU" sz="1800" b="1" kern="1200" dirty="0"/>
            <a:t> </a:t>
          </a:r>
          <a:r>
            <a:rPr lang="ru-RU" sz="1800" b="1" kern="1200" dirty="0" err="1"/>
            <a:t>навчає</a:t>
          </a:r>
          <a:r>
            <a:rPr lang="ru-RU" sz="1800" b="1" kern="1200" dirty="0"/>
            <a:t> </a:t>
          </a:r>
          <a:r>
            <a:rPr lang="ru-RU" sz="1800" b="1" kern="1200" dirty="0" err="1"/>
            <a:t>Біблія</a:t>
          </a:r>
          <a:endParaRPr lang="es-ES" sz="1800" kern="1200" dirty="0"/>
        </a:p>
      </dsp:txBody>
      <dsp:txXfrm>
        <a:off x="8382448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01173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Бути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вірним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Слову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Божому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(Фил. 2:16)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1173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565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СЯЯТИ, ЯК СВІТИЛА   ВНОЧІ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9977228" y="0"/>
            <a:ext cx="2214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uk-UA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uk-UA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</a:t>
            </a:r>
            <a:r>
              <a:rPr lang="uk-UA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 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uk-UA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600" b="1" dirty="0">
              <a:solidFill>
                <a:srgbClr val="FCF6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ЕПАФРОДИТ</a:t>
            </a:r>
            <a:endParaRPr lang="es-ES" sz="4400" b="1" dirty="0">
              <a:ln w="0"/>
              <a:gradFill>
                <a:gsLst>
                  <a:gs pos="0">
                    <a:schemeClr val="accent2">
                      <a:lumMod val="50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Вважав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потрібне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послати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до вас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Епафродита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брата,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помічника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співвоїна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вашого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посланця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і служителя в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моїй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потребі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.».</a:t>
            </a:r>
            <a:r>
              <a:rPr lang="uk-UA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uk-UA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Филип’ян</a:t>
            </a:r>
            <a:r>
              <a:rPr lang="uk-UA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2:25)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103179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Коли </a:t>
            </a:r>
            <a:r>
              <a:rPr lang="uk-UA" sz="2000" b="1" dirty="0" err="1"/>
              <a:t>филип'яни</a:t>
            </a:r>
            <a:r>
              <a:rPr lang="uk-UA" sz="2000" b="1" dirty="0"/>
              <a:t> дізналися, що Павло ув'язнений у Римі, вони вирішили надіслати йому допомогу для задоволення його потреб (оплата оренди, їжа, одяг тощо). </a:t>
            </a:r>
            <a:r>
              <a:rPr lang="uk-UA" sz="2000" b="1" dirty="0" err="1"/>
              <a:t>Епафродит</a:t>
            </a:r>
            <a:r>
              <a:rPr lang="uk-UA" sz="2000" b="1" dirty="0"/>
              <a:t> був відповідальним за доставку цієї допомоги апостолу (</a:t>
            </a:r>
            <a:r>
              <a:rPr lang="uk-UA" sz="2000" b="1" dirty="0" err="1"/>
              <a:t>Фил</a:t>
            </a:r>
            <a:r>
              <a:rPr lang="uk-UA" sz="2000" b="1" dirty="0"/>
              <a:t>. 4:18; 2:25).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3017479" y="3339289"/>
            <a:ext cx="50769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своїй ревності до Євангелія він ризикував власним життям і тяжко захворів (</a:t>
            </a:r>
            <a:r>
              <a:rPr lang="uk-UA" sz="2000" b="1" dirty="0" err="1"/>
              <a:t>Фил</a:t>
            </a:r>
            <a:r>
              <a:rPr lang="uk-UA" sz="2000" b="1" dirty="0"/>
              <a:t>. 2:27, 30). Коли </a:t>
            </a:r>
            <a:r>
              <a:rPr lang="uk-UA" sz="2000" b="1" dirty="0" err="1"/>
              <a:t>филип'яни</a:t>
            </a:r>
            <a:r>
              <a:rPr lang="uk-UA" sz="2000" b="1" dirty="0"/>
              <a:t> почули це, вони занепокоїлися за нього. Це була головна причина, чому Павло вирішив послати його, щоб той доставив їм послання (</a:t>
            </a:r>
            <a:r>
              <a:rPr lang="uk-UA" sz="2000" b="1" dirty="0" err="1"/>
              <a:t>Фил</a:t>
            </a:r>
            <a:r>
              <a:rPr lang="uk-UA" sz="2000" b="1" dirty="0"/>
              <a:t>. 2:26, ​​​​28).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6" y="2375122"/>
            <a:ext cx="8731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Епафродит</a:t>
            </a:r>
            <a:r>
              <a:rPr lang="ru-RU" sz="2000" b="1" dirty="0"/>
              <a:t> не просто надавав </a:t>
            </a:r>
            <a:r>
              <a:rPr lang="ru-RU" sz="2000" b="1" dirty="0" err="1"/>
              <a:t>допомогу</a:t>
            </a:r>
            <a:r>
              <a:rPr lang="ru-RU" sz="2000" b="1" dirty="0"/>
              <a:t>, а й </a:t>
            </a:r>
            <a:r>
              <a:rPr lang="ru-RU" sz="2000" b="1" dirty="0" err="1"/>
              <a:t>супроводжував</a:t>
            </a:r>
            <a:r>
              <a:rPr lang="ru-RU" sz="2000" b="1" dirty="0"/>
              <a:t> Павла, </a:t>
            </a:r>
            <a:r>
              <a:rPr lang="ru-RU" sz="2000" b="1" dirty="0" err="1"/>
              <a:t>допомагав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в </a:t>
            </a:r>
            <a:r>
              <a:rPr lang="ru-RU" sz="2000" b="1" dirty="0" err="1"/>
              <a:t>його</a:t>
            </a:r>
            <a:r>
              <a:rPr lang="ru-RU" sz="2000" b="1" dirty="0"/>
              <a:t> потребах і </a:t>
            </a:r>
            <a:r>
              <a:rPr lang="ru-RU" sz="2000" b="1" dirty="0" err="1"/>
              <a:t>співпрацював</a:t>
            </a:r>
            <a:r>
              <a:rPr lang="ru-RU" sz="2000" b="1" dirty="0"/>
              <a:t> з ним у </a:t>
            </a:r>
            <a:r>
              <a:rPr lang="ru-RU" sz="2000" b="1" dirty="0" err="1"/>
              <a:t>поширенні</a:t>
            </a:r>
            <a:r>
              <a:rPr lang="ru-RU" sz="2000" b="1" dirty="0"/>
              <a:t> </a:t>
            </a:r>
            <a:r>
              <a:rPr lang="ru-RU" sz="2000" b="1" dirty="0" err="1"/>
              <a:t>Євангелія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3017478" y="5534561"/>
            <a:ext cx="4958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просить «</a:t>
            </a:r>
            <a:r>
              <a:rPr lang="ru-RU" sz="2000" b="1" dirty="0" err="1"/>
              <a:t>шанувати</a:t>
            </a:r>
            <a:r>
              <a:rPr lang="ru-RU" sz="2000" b="1" dirty="0"/>
              <a:t> тих,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подібний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» (Фил. 2:29). </a:t>
            </a:r>
            <a:r>
              <a:rPr lang="ru-RU" sz="2000" b="1" dirty="0" err="1"/>
              <a:t>Епафродит</a:t>
            </a:r>
            <a:r>
              <a:rPr lang="ru-RU" sz="2000" b="1" dirty="0"/>
              <a:t>, </a:t>
            </a:r>
            <a:r>
              <a:rPr lang="ru-RU" sz="2000" b="1" dirty="0" err="1"/>
              <a:t>безсумнівно</a:t>
            </a:r>
            <a:r>
              <a:rPr lang="ru-RU" sz="2000" b="1" dirty="0"/>
              <a:t>,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вірним</a:t>
            </a:r>
            <a:r>
              <a:rPr lang="ru-RU" sz="2000" b="1" dirty="0"/>
              <a:t> </a:t>
            </a:r>
            <a:r>
              <a:rPr lang="ru-RU" sz="2000" b="1" dirty="0" err="1"/>
              <a:t>християнином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00812" y="835164"/>
            <a:ext cx="77903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«Поки Ісус, наш заступник, молиться за нас на небі, Святий Дух працює, щоб викликати в нас бажання і вчинки, які відповідають Його волі. Все небо зацікавлене в спасінні віруючого. Тож, яка причина сумніватися в тому, що Господь хоче нам допомогти і що Він це зробить? Якщо ми навчаємо людей, ми самі повинні мати життєвий зв'язок з Богом. У дусі та слові ми повинні бути для інших джерелом, бо Христос у нас є джерелом води, що тече для вічного життя. Смуток і біль можуть випробувати нашу терплячість і віру, але сяйво присутності Невидимого буде з нами; тому ми повинні приховати своє «я» за Ісусом».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6596070" y="6110749"/>
            <a:ext cx="347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Ви </a:t>
            </a:r>
            <a:r>
              <a:rPr lang="ru-RU" sz="1600" b="1" dirty="0" err="1"/>
              <a:t>отримаєте</a:t>
            </a:r>
            <a:r>
              <a:rPr lang="ru-RU" sz="1600" b="1" dirty="0"/>
              <a:t> силу 8 </a:t>
            </a:r>
            <a:r>
              <a:rPr lang="ru-RU" sz="1600" b="1" dirty="0" err="1"/>
              <a:t>грудня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«Усе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робіть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без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нарікань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і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сумніву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щоб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ви,непорочні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та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чисті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були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бездоганними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Божими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дітьми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лукавого й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розбещеного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роду,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ви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сяєте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мов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світила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у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світі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».</a:t>
            </a:r>
          </a:p>
          <a:p>
            <a:pPr algn="ctr">
              <a:spcBef>
                <a:spcPts val="1200"/>
              </a:spcBef>
            </a:pP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2:14,15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F583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553074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</a:t>
            </a:r>
            <a:r>
              <a:rPr lang="uk-UA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Світильники у світі</a:t>
            </a: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Відображення Бога </a:t>
            </a:r>
            <a:r>
              <a:rPr lang="es-ES" sz="2000" b="1" dirty="0"/>
              <a:t>(</a:t>
            </a:r>
            <a:r>
              <a:rPr lang="uk-UA" sz="2000" b="1" dirty="0" err="1"/>
              <a:t>Филип'ян</a:t>
            </a:r>
            <a:r>
              <a:rPr lang="uk-UA" sz="2000" b="1" dirty="0"/>
              <a:t> 2:12-13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Світло у світі </a:t>
            </a:r>
            <a:r>
              <a:rPr lang="es-ES" sz="2000" b="1" dirty="0"/>
              <a:t>(</a:t>
            </a:r>
            <a:r>
              <a:rPr lang="uk-UA" sz="2000" b="1" dirty="0" err="1"/>
              <a:t>Филип'ян</a:t>
            </a:r>
            <a:r>
              <a:rPr lang="es-ES" sz="2000" b="1" dirty="0"/>
              <a:t> 2:14-16)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Жива жертва </a:t>
            </a:r>
            <a:r>
              <a:rPr lang="es-ES" sz="2000" b="1" dirty="0"/>
              <a:t>(</a:t>
            </a:r>
            <a:r>
              <a:rPr lang="uk-UA" sz="2000" b="1" dirty="0" err="1"/>
              <a:t>Филип'ян</a:t>
            </a:r>
            <a:r>
              <a:rPr lang="es-ES" sz="2000" b="1" dirty="0"/>
              <a:t> 2:17-18)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Приклади світла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Тимофій </a:t>
            </a:r>
            <a:r>
              <a:rPr lang="es-ES" sz="2000" b="1" dirty="0"/>
              <a:t>(</a:t>
            </a:r>
            <a:r>
              <a:rPr lang="uk-UA" sz="2000" b="1" dirty="0" err="1"/>
              <a:t>Филип'ян</a:t>
            </a:r>
            <a:r>
              <a:rPr lang="es-ES" sz="2000" b="1" dirty="0"/>
              <a:t> 2:19-24)</a:t>
            </a:r>
          </a:p>
          <a:p>
            <a:pPr lvl="1">
              <a:spcBef>
                <a:spcPts val="600"/>
              </a:spcBef>
            </a:pPr>
            <a:r>
              <a:rPr lang="uk-UA" sz="2000" b="1" dirty="0" err="1"/>
              <a:t>Епафродит</a:t>
            </a:r>
            <a:r>
              <a:rPr lang="es-ES" sz="2000" b="1" dirty="0"/>
              <a:t> (</a:t>
            </a:r>
            <a:r>
              <a:rPr lang="uk-UA" sz="2000" b="1" dirty="0" err="1"/>
              <a:t>Филип'ян</a:t>
            </a:r>
            <a:r>
              <a:rPr lang="uk-UA" sz="2000" b="1" dirty="0"/>
              <a:t> </a:t>
            </a:r>
            <a:r>
              <a:rPr lang="es-ES" sz="2000" b="1" dirty="0"/>
              <a:t>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«Так нехай </a:t>
            </a:r>
            <a:r>
              <a:rPr lang="ru-RU" sz="2000" b="1" dirty="0" err="1"/>
              <a:t>світить</a:t>
            </a:r>
            <a:r>
              <a:rPr lang="ru-RU" sz="2000" b="1" dirty="0"/>
              <a:t> ваше </a:t>
            </a:r>
            <a:r>
              <a:rPr lang="ru-RU" sz="2000" b="1" dirty="0" err="1"/>
              <a:t>світло</a:t>
            </a:r>
            <a:r>
              <a:rPr lang="ru-RU" sz="2000" b="1" dirty="0"/>
              <a:t> перед людьми, </a:t>
            </a:r>
            <a:r>
              <a:rPr lang="ru-RU" sz="2000" b="1" dirty="0" err="1"/>
              <a:t>щоб</a:t>
            </a:r>
            <a:r>
              <a:rPr lang="ru-RU" sz="2000" b="1" dirty="0"/>
              <a:t> вони </a:t>
            </a:r>
            <a:r>
              <a:rPr lang="ru-RU" sz="2000" b="1" dirty="0" err="1"/>
              <a:t>бачили</a:t>
            </a:r>
            <a:r>
              <a:rPr lang="ru-RU" sz="2000" b="1" dirty="0"/>
              <a:t> </a:t>
            </a:r>
            <a:r>
              <a:rPr lang="ru-RU" sz="2000" b="1" dirty="0" err="1"/>
              <a:t>ваші</a:t>
            </a:r>
            <a:r>
              <a:rPr lang="ru-RU" sz="2000" b="1" dirty="0"/>
              <a:t> </a:t>
            </a:r>
            <a:r>
              <a:rPr lang="ru-RU" sz="2000" b="1" dirty="0" err="1"/>
              <a:t>добрі</a:t>
            </a:r>
            <a:r>
              <a:rPr lang="ru-RU" sz="2000" b="1" dirty="0"/>
              <a:t> </a:t>
            </a:r>
            <a:r>
              <a:rPr lang="ru-RU" sz="2000" b="1" dirty="0" err="1"/>
              <a:t>діла</a:t>
            </a:r>
            <a:r>
              <a:rPr lang="ru-RU" sz="2000" b="1" dirty="0"/>
              <a:t> та прославляли </a:t>
            </a:r>
            <a:r>
              <a:rPr lang="ru-RU" sz="2000" b="1" dirty="0" err="1"/>
              <a:t>вашого</a:t>
            </a:r>
            <a:r>
              <a:rPr lang="ru-RU" sz="2000" b="1" dirty="0"/>
              <a:t> Небесного </a:t>
            </a:r>
            <a:r>
              <a:rPr lang="ru-RU" sz="2000" b="1" dirty="0" err="1"/>
              <a:t>Отця</a:t>
            </a:r>
            <a:r>
              <a:rPr lang="ru-RU" sz="2000" b="1" dirty="0"/>
              <a:t>» (Мт. 5:16).</a:t>
            </a:r>
            <a:endParaRPr lang="es-ES" sz="2000" b="1" dirty="0"/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738892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738892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738892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738892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738892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89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39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Живучи у </a:t>
            </a:r>
            <a:r>
              <a:rPr lang="ru-RU" sz="2000" b="1" dirty="0" err="1"/>
              <a:t>світі</a:t>
            </a:r>
            <a:r>
              <a:rPr lang="ru-RU" sz="2000" b="1" dirty="0"/>
              <a:t>, де Божий Закон </a:t>
            </a:r>
            <a:r>
              <a:rPr lang="ru-RU" sz="2000" b="1" dirty="0" err="1"/>
              <a:t>постійно</a:t>
            </a:r>
            <a:r>
              <a:rPr lang="ru-RU" sz="2000" b="1" dirty="0"/>
              <a:t> </a:t>
            </a:r>
            <a:r>
              <a:rPr lang="ru-RU" sz="2000" b="1" dirty="0" err="1"/>
              <a:t>топчуть</a:t>
            </a:r>
            <a:r>
              <a:rPr lang="ru-RU" sz="2000" b="1" dirty="0"/>
              <a:t> ногами, ми, </a:t>
            </a:r>
            <a:r>
              <a:rPr lang="ru-RU" sz="2000" b="1" dirty="0" err="1"/>
              <a:t>християни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бажають</a:t>
            </a:r>
            <a:r>
              <a:rPr lang="ru-RU" sz="2000" b="1" dirty="0"/>
              <a:t> </a:t>
            </a:r>
            <a:r>
              <a:rPr lang="ru-RU" sz="2000" b="1" dirty="0" err="1"/>
              <a:t>служити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, живучи </a:t>
            </a:r>
            <a:r>
              <a:rPr lang="ru-RU" sz="2000" b="1" dirty="0" err="1"/>
              <a:t>згідно</a:t>
            </a:r>
            <a:r>
              <a:rPr lang="ru-RU" sz="2000" b="1" dirty="0"/>
              <a:t> з ним, є </a:t>
            </a:r>
            <a:r>
              <a:rPr lang="ru-RU" sz="2000" b="1" dirty="0" err="1"/>
              <a:t>світлом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сяє</a:t>
            </a:r>
            <a:r>
              <a:rPr lang="ru-RU" sz="2000" b="1" dirty="0"/>
              <a:t> у </a:t>
            </a:r>
            <a:r>
              <a:rPr lang="ru-RU" sz="2000" b="1" dirty="0" err="1"/>
              <a:t>темряві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214089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Филип’ян</a:t>
            </a:r>
            <a:r>
              <a:rPr lang="ru-RU" sz="2000" b="1" dirty="0"/>
              <a:t> 2:12-18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прочитати</a:t>
            </a:r>
            <a:r>
              <a:rPr lang="ru-RU" sz="2000" b="1" dirty="0"/>
              <a:t> </a:t>
            </a:r>
            <a:r>
              <a:rPr lang="ru-RU" sz="2000" b="1" dirty="0" err="1"/>
              <a:t>Павлів</a:t>
            </a:r>
            <a:r>
              <a:rPr lang="ru-RU" sz="2000" b="1" dirty="0"/>
              <a:t> переклад </a:t>
            </a:r>
            <a:r>
              <a:rPr lang="ru-RU" sz="2000" b="1" dirty="0" err="1"/>
              <a:t>цієї</a:t>
            </a:r>
            <a:r>
              <a:rPr lang="ru-RU" sz="2000" b="1" dirty="0"/>
              <a:t> </a:t>
            </a:r>
            <a:r>
              <a:rPr lang="ru-RU" sz="2000" b="1" dirty="0" err="1"/>
              <a:t>заповіді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061362" y="-383458"/>
            <a:ext cx="7806174" cy="42953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uk-UA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СВІТИЛЬНИКИ У СВІТІ</a:t>
            </a:r>
            <a:endParaRPr lang="es-ES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6"/>
                  </a:gs>
                  <a:gs pos="4000">
                    <a:schemeClr val="accent6">
                      <a:lumMod val="60000"/>
                      <a:lumOff val="40000"/>
                    </a:schemeClr>
                  </a:gs>
                  <a:gs pos="87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ВІДОБРАЖЕННЯ БОГА</a:t>
            </a:r>
            <a:endParaRPr lang="es-ES" sz="4400" b="1" spc="300" dirty="0">
              <a:ln w="1016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Бог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викликає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вас і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бажання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дію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виконати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Свою добру волю ».(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Филип’ян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2:13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uk-UA" sz="2000" b="1" dirty="0"/>
              <a:t>Майстерно описавши приниження та піднесення Ісуса, Павло додає вислів «тому». Тобто, оскільки Ісус упокорив Себе і був піднесений, щоб «кожен язик визнав, що Ісус Христос є Господь, на славу Бога Отця» (</a:t>
            </a:r>
            <a:r>
              <a:rPr lang="uk-UA" sz="2000" b="1" dirty="0" err="1"/>
              <a:t>Филип’ян</a:t>
            </a:r>
            <a:r>
              <a:rPr lang="uk-UA" sz="2000" b="1" dirty="0"/>
              <a:t> 2:11), віруючі у </a:t>
            </a:r>
            <a:r>
              <a:rPr lang="uk-UA" sz="2000" b="1" dirty="0" err="1"/>
              <a:t>Филип’ян</a:t>
            </a:r>
            <a:r>
              <a:rPr lang="uk-UA" sz="2000" b="1" dirty="0"/>
              <a:t> (і, як наслідок, усі ми) повинні щось із цим зробити.</a:t>
            </a:r>
            <a:endParaRPr lang="es-ES" sz="2000" b="1" dirty="0"/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Наше перше </a:t>
            </a:r>
            <a:r>
              <a:rPr lang="ru-RU" sz="2000" b="1" dirty="0" err="1"/>
              <a:t>завдання</a:t>
            </a:r>
            <a:r>
              <a:rPr lang="ru-RU" sz="2000" b="1" dirty="0"/>
              <a:t> — </a:t>
            </a:r>
            <a:r>
              <a:rPr lang="ru-RU" sz="2000" b="1" dirty="0" err="1"/>
              <a:t>працювати</a:t>
            </a:r>
            <a:r>
              <a:rPr lang="ru-RU" sz="2000" b="1" dirty="0"/>
              <a:t> над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спасінням</a:t>
            </a:r>
            <a:r>
              <a:rPr lang="ru-RU" sz="2000" b="1" dirty="0"/>
              <a:t> «</a:t>
            </a:r>
            <a:r>
              <a:rPr lang="ru-RU" sz="2000" b="1" dirty="0" err="1"/>
              <a:t>зі</a:t>
            </a:r>
            <a:r>
              <a:rPr lang="ru-RU" sz="2000" b="1" dirty="0"/>
              <a:t> страхом і трепетом» (Фил. 2:12). </a:t>
            </a:r>
            <a:r>
              <a:rPr lang="ru-RU" sz="2000" b="1" dirty="0" err="1"/>
              <a:t>Якщо</a:t>
            </a:r>
            <a:r>
              <a:rPr lang="ru-RU" sz="2000" b="1" dirty="0"/>
              <a:t> Бог — </a:t>
            </a:r>
            <a:r>
              <a:rPr lang="ru-RU" sz="2000" b="1" dirty="0" err="1"/>
              <a:t>це</a:t>
            </a:r>
            <a:r>
              <a:rPr lang="ru-RU" sz="2000" b="1" dirty="0"/>
              <a:t> той, </a:t>
            </a:r>
            <a:r>
              <a:rPr lang="ru-RU" sz="2000" b="1" dirty="0" err="1"/>
              <a:t>хто</a:t>
            </a:r>
            <a:r>
              <a:rPr lang="ru-RU" sz="2000" b="1" dirty="0"/>
              <a:t> нас </a:t>
            </a:r>
            <a:r>
              <a:rPr lang="ru-RU" sz="2000" b="1" dirty="0" err="1"/>
              <a:t>спасає</a:t>
            </a:r>
            <a:r>
              <a:rPr lang="ru-RU" sz="2000" b="1" dirty="0"/>
              <a:t> (Тита 2:11), то </a:t>
            </a:r>
            <a:r>
              <a:rPr lang="ru-RU" sz="2000" b="1" dirty="0" err="1"/>
              <a:t>чому</a:t>
            </a:r>
            <a:r>
              <a:rPr lang="ru-RU" sz="2000" b="1" dirty="0"/>
              <a:t>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цим</a:t>
            </a:r>
            <a:r>
              <a:rPr lang="ru-RU" sz="2000" b="1" dirty="0"/>
              <a:t> </a:t>
            </a:r>
            <a:r>
              <a:rPr lang="ru-RU" sz="2000" b="1" dirty="0" err="1"/>
              <a:t>перейматися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Страх і трепет – це вирази, що використовуються як синоніми служіння Богу (Псалом 2:11). Отже, Павло наголошує, що саме Бог породжує в нас бажання чинити добро і дає нам силу втілити його в реальність (</a:t>
            </a:r>
            <a:r>
              <a:rPr lang="uk-UA" sz="2000" b="1" dirty="0" err="1"/>
              <a:t>Филип’ян</a:t>
            </a:r>
            <a:r>
              <a:rPr lang="uk-UA" sz="2000" b="1" dirty="0"/>
              <a:t> 2:13).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B90E4E"/>
                </a:solidFill>
              </a:rPr>
              <a:t>СВІТЛО У СВІТІ</a:t>
            </a:r>
            <a:endParaRPr lang="es-ES" sz="4400" b="1" dirty="0">
              <a:ln/>
              <a:solidFill>
                <a:srgbClr val="B90E4E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«щоб ви були бездоганні та чисті, бездоганні діти Божі посеред розбещеного та лукавого покоління, між яким ви сяєте, як зорі на небі».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2:15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пропонує</a:t>
            </a:r>
            <a:r>
              <a:rPr lang="ru-RU" sz="2000" b="1" dirty="0"/>
              <a:t> три </a:t>
            </a:r>
            <a:r>
              <a:rPr lang="ru-RU" sz="2000" b="1" dirty="0" err="1"/>
              <a:t>аспекти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допоможуть</a:t>
            </a:r>
            <a:r>
              <a:rPr lang="ru-RU" sz="2000" b="1" dirty="0"/>
              <a:t> </a:t>
            </a:r>
            <a:r>
              <a:rPr lang="ru-RU" sz="2000" b="1" dirty="0" err="1"/>
              <a:t>віруючим</a:t>
            </a:r>
            <a:r>
              <a:rPr lang="ru-RU" sz="2000" b="1" dirty="0"/>
              <a:t> </a:t>
            </a:r>
            <a:r>
              <a:rPr lang="ru-RU" sz="2000" b="1" dirty="0" err="1"/>
              <a:t>сяяти</a:t>
            </a:r>
            <a:r>
              <a:rPr lang="ru-RU" sz="2000" b="1" dirty="0"/>
              <a:t> у </a:t>
            </a:r>
            <a:r>
              <a:rPr lang="ru-RU" sz="2000" b="1" dirty="0" err="1"/>
              <a:t>світі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185656"/>
              </p:ext>
            </p:extLst>
          </p:nvPr>
        </p:nvGraphicFramePr>
        <p:xfrm>
          <a:off x="-1" y="1909702"/>
          <a:ext cx="11239502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223836" y="6086877"/>
            <a:ext cx="1078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Де найбільша темрява, світло сяє найяскравіше. У світі, де Бога систематично відкидають, ми, християни, повинні сяяти світлом Христа.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ЖИВА ЖЕРТВА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Навіть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коли я й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проливаюся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як жертва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питна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на жертву 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служіння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вашої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віри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радію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тішуся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усіма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вами».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2:17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Хоча Павло сподівався на звільнення, існувала ймовірність його засудження. Він представляє цю можливість як «пролиття його як жертви» (</a:t>
            </a:r>
            <a:r>
              <a:rPr lang="uk-UA" sz="2000" b="1" dirty="0" err="1"/>
              <a:t>Фил</a:t>
            </a:r>
            <a:r>
              <a:rPr lang="uk-UA" sz="2000" b="1" dirty="0"/>
              <a:t>. 2:17).</a:t>
            </a:r>
            <a:endParaRPr lang="es-ES" sz="2000" b="1" dirty="0"/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не заперечував проти смерті, бо його свідчення мало б ще більше сили для віруючих, які вже були вірними свідками Євангелія, говорили про нього з мужністю та поводилися як гідні діти Божі.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04777" y="2404526"/>
            <a:ext cx="33623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Пиття</a:t>
            </a:r>
            <a:r>
              <a:rPr lang="ru-RU" sz="2000" b="1" dirty="0"/>
              <a:t> </a:t>
            </a:r>
            <a:r>
              <a:rPr lang="ru-RU" sz="2000" b="1" dirty="0" err="1"/>
              <a:t>полягало</a:t>
            </a:r>
            <a:r>
              <a:rPr lang="ru-RU" sz="2000" b="1" dirty="0"/>
              <a:t> в </a:t>
            </a:r>
            <a:r>
              <a:rPr lang="ru-RU" sz="2000" b="1" dirty="0" err="1"/>
              <a:t>обливанні</a:t>
            </a:r>
            <a:r>
              <a:rPr lang="ru-RU" sz="2000" b="1" dirty="0"/>
              <a:t> </a:t>
            </a:r>
            <a:r>
              <a:rPr lang="ru-RU" sz="2000" b="1" dirty="0" err="1"/>
              <a:t>рідиною</a:t>
            </a:r>
            <a:r>
              <a:rPr lang="ru-RU" sz="2000" b="1" dirty="0"/>
              <a:t> </a:t>
            </a:r>
            <a:r>
              <a:rPr lang="ru-RU" sz="2000" b="1" dirty="0" err="1"/>
              <a:t>жертви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приносилася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29:39-40). У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випадку</a:t>
            </a:r>
            <a:r>
              <a:rPr lang="ru-RU" sz="2000" b="1" dirty="0"/>
              <a:t> </a:t>
            </a:r>
            <a:r>
              <a:rPr lang="ru-RU" sz="2000" b="1" dirty="0" err="1"/>
              <a:t>йдеться</a:t>
            </a:r>
            <a:r>
              <a:rPr lang="ru-RU" sz="2000" b="1" dirty="0"/>
              <a:t> про жертву </a:t>
            </a:r>
            <a:r>
              <a:rPr lang="ru-RU" sz="2000" b="1" dirty="0" err="1"/>
              <a:t>филип'ян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343518"/>
            <a:ext cx="3352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Чи збиралися </a:t>
            </a:r>
            <a:r>
              <a:rPr lang="uk-UA" sz="2000" b="1" dirty="0" err="1"/>
              <a:t>филип’яни</a:t>
            </a:r>
            <a:r>
              <a:rPr lang="uk-UA" sz="2000" b="1" dirty="0"/>
              <a:t> померти? Зовсім ні. Їхня жертва полягала у «служінні вашій вірі». Це була жива жертва, жертва, яку ми всі повинні принести Богові (Рим. 12:1).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5024284" y="-373625"/>
            <a:ext cx="7610167" cy="42953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uk-UA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ПРИКЛАДИ СВІТЛА</a:t>
            </a:r>
            <a:endParaRPr lang="es-ES" sz="96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chemeClr val="accent5"/>
                  </a:gs>
                  <a:gs pos="4000">
                    <a:schemeClr val="accent5">
                      <a:lumMod val="60000"/>
                      <a:lumOff val="40000"/>
                    </a:schemeClr>
                  </a:gs>
                  <a:gs pos="87000">
                    <a:schemeClr val="accent5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uk-UA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ТИМОФІЙ</a:t>
            </a:r>
            <a:endParaRPr lang="es-ES" sz="4400" b="1" spc="600" dirty="0">
              <a:ln w="22225">
                <a:noFill/>
                <a:prstDash val="solid"/>
              </a:ln>
              <a:solidFill>
                <a:srgbClr val="5E71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ж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досвідченість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знаєте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наче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син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батькові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, послужив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Євангелії</a:t>
            </a:r>
            <a:r>
              <a:rPr lang="ru-RU" b="1" dirty="0">
                <a:solidFill>
                  <a:srgbClr val="A26036"/>
                </a:solidFill>
                <a:latin typeface="Comic Sans MS" panose="030F0702030302020204" pitchFamily="66" charset="0"/>
              </a:rPr>
              <a:t>.».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 2:22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Тимофій був активним співробітником Павла та співавтором шести послань (2 </a:t>
            </a:r>
            <a:r>
              <a:rPr lang="uk-UA" sz="2000" b="1" dirty="0" err="1"/>
              <a:t>Коринтян</a:t>
            </a:r>
            <a:r>
              <a:rPr lang="uk-UA" sz="2000" b="1" dirty="0"/>
              <a:t>, </a:t>
            </a:r>
            <a:r>
              <a:rPr lang="uk-UA" sz="2000" b="1" dirty="0" err="1"/>
              <a:t>Филип'ян</a:t>
            </a:r>
            <a:r>
              <a:rPr lang="uk-UA" sz="2000" b="1" dirty="0"/>
              <a:t>, </a:t>
            </a:r>
            <a:r>
              <a:rPr lang="uk-UA" sz="2000" b="1" dirty="0" err="1"/>
              <a:t>Колосян</a:t>
            </a:r>
            <a:r>
              <a:rPr lang="uk-UA" sz="2000" b="1" dirty="0"/>
              <a:t>, 1 </a:t>
            </a:r>
            <a:r>
              <a:rPr lang="uk-UA" sz="2000" b="1" dirty="0" err="1"/>
              <a:t>Солунян</a:t>
            </a:r>
            <a:r>
              <a:rPr lang="uk-UA" sz="2000" b="1" dirty="0"/>
              <a:t>, 2 </a:t>
            </a:r>
            <a:r>
              <a:rPr lang="uk-UA" sz="2000" b="1" dirty="0" err="1"/>
              <a:t>Солунян</a:t>
            </a:r>
            <a:r>
              <a:rPr lang="uk-UA" sz="2000" b="1" dirty="0"/>
              <a:t>, Филимона). Саме Павло обрав його євангелістом (Дії 16:1-3). Що особливого Павло побачив у цьому юнакові?</a:t>
            </a:r>
            <a:endParaRPr lang="es-ES" sz="2000" b="1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100026"/>
            <a:ext cx="4981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По-перше</a:t>
            </a:r>
            <a:r>
              <a:rPr lang="ru-RU" sz="2000" b="1" dirty="0"/>
              <a:t>, </a:t>
            </a:r>
            <a:r>
              <a:rPr lang="ru-RU" sz="2000" b="1" dirty="0" err="1"/>
              <a:t>всі</a:t>
            </a:r>
            <a:r>
              <a:rPr lang="ru-RU" sz="2000" b="1" dirty="0"/>
              <a:t> «хвалили </a:t>
            </a:r>
            <a:r>
              <a:rPr lang="ru-RU" sz="2000" b="1" dirty="0" err="1"/>
              <a:t>його</a:t>
            </a:r>
            <a:r>
              <a:rPr lang="ru-RU" sz="2000" b="1" dirty="0"/>
              <a:t>».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придатність</a:t>
            </a:r>
            <a:r>
              <a:rPr lang="ru-RU" sz="2000" b="1" dirty="0"/>
              <a:t> до </a:t>
            </a:r>
            <a:r>
              <a:rPr lang="ru-RU" sz="2000" b="1" dirty="0" err="1"/>
              <a:t>служіння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підтверджена</a:t>
            </a:r>
            <a:r>
              <a:rPr lang="ru-RU" sz="2000" b="1" dirty="0"/>
              <a:t> </a:t>
            </a:r>
            <a:r>
              <a:rPr lang="ru-RU" sz="2000" b="1" dirty="0" err="1"/>
              <a:t>пророчими</a:t>
            </a:r>
            <a:r>
              <a:rPr lang="ru-RU" sz="2000" b="1" dirty="0"/>
              <a:t> словами (1 Тим. 1:18). У </a:t>
            </a:r>
            <a:r>
              <a:rPr lang="ru-RU" sz="2000" b="1" dirty="0" err="1"/>
              <a:t>молодості</a:t>
            </a:r>
            <a:r>
              <a:rPr lang="ru-RU" sz="2000" b="1" dirty="0"/>
              <a:t> Павло </a:t>
            </a:r>
            <a:r>
              <a:rPr lang="ru-RU" sz="2000" b="1" dirty="0" err="1"/>
              <a:t>вважав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сином</a:t>
            </a:r>
            <a:r>
              <a:rPr lang="ru-RU" sz="2000" b="1" dirty="0"/>
              <a:t> (1 Тим. 1:2; 4:12).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боку, </a:t>
            </a:r>
            <a:r>
              <a:rPr lang="ru-RU" sz="2000" b="1" dirty="0" err="1"/>
              <a:t>Тимофій</a:t>
            </a:r>
            <a:r>
              <a:rPr lang="ru-RU" sz="2000" b="1" dirty="0"/>
              <a:t> </a:t>
            </a:r>
            <a:r>
              <a:rPr lang="ru-RU" sz="2000" b="1" dirty="0" err="1"/>
              <a:t>ставився</a:t>
            </a:r>
            <a:r>
              <a:rPr lang="ru-RU" sz="2000" b="1" dirty="0"/>
              <a:t> до Павла з </a:t>
            </a:r>
            <a:r>
              <a:rPr lang="ru-RU" sz="2000" b="1" dirty="0" err="1"/>
              <a:t>повагою</a:t>
            </a:r>
            <a:r>
              <a:rPr lang="ru-RU" sz="2000" b="1" dirty="0"/>
              <a:t> та </a:t>
            </a:r>
            <a:r>
              <a:rPr lang="ru-RU" sz="2000" b="1" dirty="0" err="1"/>
              <a:t>любов’ю</a:t>
            </a:r>
            <a:r>
              <a:rPr lang="ru-RU" sz="2000" b="1" dirty="0"/>
              <a:t>, яку </a:t>
            </a:r>
            <a:r>
              <a:rPr lang="ru-RU" sz="2000" b="1" dirty="0" err="1"/>
              <a:t>син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до </a:t>
            </a:r>
            <a:r>
              <a:rPr lang="ru-RU" sz="2000" b="1" dirty="0" err="1"/>
              <a:t>свого</a:t>
            </a:r>
            <a:r>
              <a:rPr lang="ru-RU" sz="2000" b="1" dirty="0"/>
              <a:t> батька (Фил. 2:22).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вважав його таким же ефективним працівником, як і себе (1 </a:t>
            </a:r>
            <a:r>
              <a:rPr lang="uk-UA" sz="2000" b="1" dirty="0" err="1"/>
              <a:t>Кор</a:t>
            </a:r>
            <a:r>
              <a:rPr lang="uk-UA" sz="2000" b="1" dirty="0"/>
              <a:t>. 16:10). Він довірив йому наглядати за кількома церквами, такими як Коринф (1 </a:t>
            </a:r>
            <a:r>
              <a:rPr lang="uk-UA" sz="2000" b="1" dirty="0" err="1"/>
              <a:t>Кор</a:t>
            </a:r>
            <a:r>
              <a:rPr lang="uk-UA" sz="2000" b="1" dirty="0"/>
              <a:t>. 4:17); </a:t>
            </a:r>
            <a:r>
              <a:rPr lang="uk-UA" sz="2000" b="1" dirty="0" err="1"/>
              <a:t>Филипи</a:t>
            </a:r>
            <a:r>
              <a:rPr lang="uk-UA" sz="2000" b="1" dirty="0"/>
              <a:t> (</a:t>
            </a:r>
            <a:r>
              <a:rPr lang="uk-UA" sz="2000" b="1" dirty="0" err="1"/>
              <a:t>Фил</a:t>
            </a:r>
            <a:r>
              <a:rPr lang="uk-UA" sz="2000" b="1" dirty="0"/>
              <a:t>. 2:19); та </a:t>
            </a:r>
            <a:r>
              <a:rPr lang="uk-UA" sz="2000" b="1" dirty="0" err="1"/>
              <a:t>Солунь</a:t>
            </a:r>
            <a:r>
              <a:rPr lang="uk-UA" sz="2000" b="1" dirty="0"/>
              <a:t> (1 </a:t>
            </a:r>
            <a:r>
              <a:rPr lang="uk-UA" sz="2000" b="1" dirty="0" err="1"/>
              <a:t>Сол</a:t>
            </a:r>
            <a:r>
              <a:rPr lang="uk-UA" sz="2000" b="1" dirty="0"/>
              <a:t>. 3:2). Він також зазнав ув'язнення, як і Павло (</a:t>
            </a:r>
            <a:r>
              <a:rPr lang="uk-UA" sz="2000" b="1" dirty="0" err="1"/>
              <a:t>Євр</a:t>
            </a:r>
            <a:r>
              <a:rPr lang="uk-UA" sz="2000" b="1" dirty="0"/>
              <a:t>. 13:23).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1120</Words>
  <Application>Microsoft Office PowerPoint</Application>
  <PresentationFormat>Panorámica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Gill Sans MT</vt:lpstr>
      <vt:lpstr>Constantia</vt:lpstr>
      <vt:lpstr>Aptos</vt:lpstr>
      <vt:lpstr>Arial</vt:lpstr>
      <vt:lpstr>Comic Sans MS</vt:lpstr>
      <vt:lpstr>Aptos Display</vt:lpstr>
      <vt:lpstr>Tema de Office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73</cp:revision>
  <dcterms:created xsi:type="dcterms:W3CDTF">2026-01-03T16:08:44Z</dcterms:created>
  <dcterms:modified xsi:type="dcterms:W3CDTF">2026-01-07T10:55:28Z</dcterms:modified>
</cp:coreProperties>
</file>