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</a:rPr>
            <a:t>ПРИМИРЕННЯ ТА НАДІЯ ЧЕРЕЗ ЄВАНГЕЛІЄ</a:t>
          </a:r>
          <a:endParaRPr lang="es-ES" sz="280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uk-UA" sz="2000" b="1" dirty="0">
              <a:solidFill>
                <a:schemeClr val="accent5">
                  <a:lumMod val="50000"/>
                </a:schemeClr>
              </a:solidFill>
            </a:rPr>
            <a:t>Наслідки примирення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Від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злочинців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до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святих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(Кол. 1:21-22)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Заснований і непохитний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(Кол. 1:23)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uk-UA" sz="2000" b="1" dirty="0">
              <a:solidFill>
                <a:schemeClr val="accent5">
                  <a:lumMod val="50000"/>
                </a:schemeClr>
              </a:solidFill>
            </a:rPr>
            <a:t>Надія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Несучи надію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(Кол. 1:24-25)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Таємниця Бога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(Кол. 1:26-27)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uk-UA" sz="2000" b="1" dirty="0">
              <a:solidFill>
                <a:schemeClr val="accent5">
                  <a:lumMod val="50000"/>
                </a:schemeClr>
              </a:solidFill>
            </a:rPr>
            <a:t>Сила </a:t>
          </a:r>
          <a:r>
            <a:rPr lang="uk-UA" sz="2000" b="1" dirty="0" err="1">
              <a:solidFill>
                <a:schemeClr val="accent5">
                  <a:lumMod val="50000"/>
                </a:schemeClr>
              </a:solidFill>
            </a:rPr>
            <a:t>євангелія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Проповідуючи Євангеліє (</a:t>
          </a:r>
          <a:r>
            <a:rPr lang="uk-UA" sz="2000" b="1" dirty="0" err="1">
              <a:solidFill>
                <a:schemeClr val="accent6">
                  <a:lumMod val="50000"/>
                </a:schemeClr>
              </a:solidFill>
            </a:rPr>
            <a:t>Кол</a:t>
          </a:r>
          <a:r>
            <a:rPr lang="uk-UA" sz="2000" b="1" dirty="0">
              <a:solidFill>
                <a:schemeClr val="accent6">
                  <a:lumMod val="50000"/>
                </a:schemeClr>
              </a:solidFill>
            </a:rPr>
            <a:t>. 1:28-29)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48657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помер на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хресті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заплатити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ціну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наші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(Рим. 5:8)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Через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віру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покаяння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звільняємося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нашого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гріха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є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бездоганними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й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непорочними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перед Богом [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виправдання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(Рим. 5:10; Кол. 1:22)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Через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дію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Святого Духа наше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поступово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перетворюється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і ми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стаємо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святими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перед Богом [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освячення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(Рим. 8:1; 2 Кор. 5:17)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Залишатися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Будьте </a:t>
          </a:r>
          <a:r>
            <a:rPr lang="ru-RU" sz="2000" b="1" dirty="0" err="1">
              <a:solidFill>
                <a:schemeClr val="tx1"/>
              </a:solidFill>
            </a:rPr>
            <a:t>наполегливими</a:t>
          </a:r>
          <a:r>
            <a:rPr lang="ru-RU" sz="2000" b="1" dirty="0">
              <a:solidFill>
                <a:schemeClr val="tx1"/>
              </a:solidFill>
            </a:rPr>
            <a:t>, як Петро, ​​коли </a:t>
          </a:r>
          <a:r>
            <a:rPr lang="ru-RU" sz="2000" b="1" dirty="0" err="1">
              <a:solidFill>
                <a:schemeClr val="tx1"/>
              </a:solidFill>
            </a:rPr>
            <a:t>після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звільнення</a:t>
          </a:r>
          <a:r>
            <a:rPr lang="ru-RU" sz="2000" b="1" dirty="0">
              <a:solidFill>
                <a:schemeClr val="tx1"/>
              </a:solidFill>
            </a:rPr>
            <a:t> з </a:t>
          </a:r>
          <a:r>
            <a:rPr lang="ru-RU" sz="2000" b="1" dirty="0" err="1">
              <a:solidFill>
                <a:schemeClr val="tx1"/>
              </a:solidFill>
            </a:rPr>
            <a:t>в'язниці</a:t>
          </a:r>
          <a:r>
            <a:rPr lang="ru-RU" sz="2000" b="1" dirty="0">
              <a:solidFill>
                <a:schemeClr val="tx1"/>
              </a:solidFill>
            </a:rPr>
            <a:t> стукав у </a:t>
          </a:r>
          <a:r>
            <a:rPr lang="ru-RU" sz="2000" b="1" dirty="0" err="1">
              <a:solidFill>
                <a:schemeClr val="tx1"/>
              </a:solidFill>
            </a:rPr>
            <a:t>двері</a:t>
          </a:r>
          <a:r>
            <a:rPr lang="ru-RU" sz="2000" b="1" dirty="0">
              <a:solidFill>
                <a:schemeClr val="tx1"/>
              </a:solidFill>
            </a:rPr>
            <a:t>, аж </a:t>
          </a:r>
          <a:r>
            <a:rPr lang="ru-RU" sz="2000" b="1" dirty="0" err="1">
              <a:solidFill>
                <a:schemeClr val="tx1"/>
              </a:solidFill>
            </a:rPr>
            <a:t>поки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йому</a:t>
          </a:r>
          <a:r>
            <a:rPr lang="ru-RU" sz="2000" b="1" dirty="0">
              <a:solidFill>
                <a:schemeClr val="tx1"/>
              </a:solidFill>
            </a:rPr>
            <a:t> не </a:t>
          </a:r>
          <a:r>
            <a:rPr lang="ru-RU" sz="2000" b="1" dirty="0" err="1">
              <a:solidFill>
                <a:schemeClr val="tx1"/>
              </a:solidFill>
            </a:rPr>
            <a:t>відчинили</a:t>
          </a:r>
          <a:r>
            <a:rPr lang="ru-RU" sz="2000" b="1" dirty="0">
              <a:solidFill>
                <a:schemeClr val="tx1"/>
              </a:solidFill>
            </a:rPr>
            <a:t> (</a:t>
          </a:r>
          <a:r>
            <a:rPr lang="ru-RU" sz="2000" b="1" dirty="0" err="1">
              <a:solidFill>
                <a:schemeClr val="tx1"/>
              </a:solidFill>
            </a:rPr>
            <a:t>Дії</a:t>
          </a:r>
          <a:r>
            <a:rPr lang="ru-RU" sz="2000" b="1" dirty="0">
              <a:solidFill>
                <a:schemeClr val="tx1"/>
              </a:solidFill>
            </a:rPr>
            <a:t> 12:11-16)</a:t>
          </a:r>
          <a:endParaRPr lang="es-ES" sz="200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заснованим на вірі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Наша </a:t>
          </a:r>
          <a:r>
            <a:rPr lang="ru-RU" sz="2000" b="1" dirty="0" err="1">
              <a:solidFill>
                <a:schemeClr val="tx1"/>
              </a:solidFill>
            </a:rPr>
            <a:t>віра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має</a:t>
          </a:r>
          <a:r>
            <a:rPr lang="ru-RU" sz="2000" b="1" dirty="0">
              <a:solidFill>
                <a:schemeClr val="tx1"/>
              </a:solidFill>
            </a:rPr>
            <a:t> бути </a:t>
          </a:r>
          <a:r>
            <a:rPr lang="ru-RU" sz="2000" b="1" dirty="0" err="1">
              <a:solidFill>
                <a:schemeClr val="tx1"/>
              </a:solidFill>
            </a:rPr>
            <a:t>міцною</a:t>
          </a:r>
          <a:r>
            <a:rPr lang="ru-RU" sz="2000" b="1" dirty="0">
              <a:solidFill>
                <a:schemeClr val="tx1"/>
              </a:solidFill>
            </a:rPr>
            <a:t>, </a:t>
          </a:r>
          <a:r>
            <a:rPr lang="ru-RU" sz="2000" b="1" dirty="0" err="1">
              <a:solidFill>
                <a:schemeClr val="tx1"/>
              </a:solidFill>
            </a:rPr>
            <a:t>заснованою</a:t>
          </a:r>
          <a:r>
            <a:rPr lang="ru-RU" sz="2000" b="1" dirty="0">
              <a:solidFill>
                <a:schemeClr val="tx1"/>
              </a:solidFill>
            </a:rPr>
            <a:t> на </a:t>
          </a:r>
          <a:r>
            <a:rPr lang="ru-RU" sz="2000" b="1" dirty="0" err="1">
              <a:solidFill>
                <a:schemeClr val="tx1"/>
              </a:solidFill>
            </a:rPr>
            <a:t>істинах</a:t>
          </a:r>
          <a:r>
            <a:rPr lang="ru-RU" sz="2000" b="1" dirty="0">
              <a:solidFill>
                <a:schemeClr val="tx1"/>
              </a:solidFill>
            </a:rPr>
            <a:t>, </a:t>
          </a:r>
          <a:r>
            <a:rPr lang="ru-RU" sz="2000" b="1" dirty="0" err="1">
              <a:solidFill>
                <a:schemeClr val="tx1"/>
              </a:solidFill>
            </a:rPr>
            <a:t>які</a:t>
          </a:r>
          <a:r>
            <a:rPr lang="ru-RU" sz="2000" b="1" dirty="0">
              <a:solidFill>
                <a:schemeClr val="tx1"/>
              </a:solidFill>
            </a:rPr>
            <a:t> ми </a:t>
          </a:r>
          <a:r>
            <a:rPr lang="ru-RU" sz="2000" b="1" dirty="0" err="1">
              <a:solidFill>
                <a:schemeClr val="tx1"/>
              </a:solidFill>
            </a:rPr>
            <a:t>дізналися</a:t>
          </a:r>
          <a:r>
            <a:rPr lang="ru-RU" sz="2000" b="1" dirty="0">
              <a:solidFill>
                <a:schemeClr val="tx1"/>
              </a:solidFill>
            </a:rPr>
            <a:t> з </a:t>
          </a:r>
          <a:r>
            <a:rPr lang="ru-RU" sz="2000" b="1" dirty="0" err="1">
              <a:solidFill>
                <a:schemeClr val="tx1"/>
              </a:solidFill>
            </a:rPr>
            <a:t>Біблії</a:t>
          </a:r>
          <a:endParaRPr lang="es-ES" sz="200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Стійте твердо у вірі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Ми </a:t>
          </a:r>
          <a:r>
            <a:rPr lang="ru-RU" sz="2000" b="1" dirty="0" err="1">
              <a:solidFill>
                <a:schemeClr val="tx1"/>
              </a:solidFill>
            </a:rPr>
            <a:t>повинні</a:t>
          </a:r>
          <a:r>
            <a:rPr lang="ru-RU" sz="2000" b="1" dirty="0">
              <a:solidFill>
                <a:schemeClr val="tx1"/>
              </a:solidFill>
            </a:rPr>
            <a:t> бути </a:t>
          </a:r>
          <a:r>
            <a:rPr lang="ru-RU" sz="2000" b="1" dirty="0" err="1">
              <a:solidFill>
                <a:schemeClr val="tx1"/>
              </a:solidFill>
            </a:rPr>
            <a:t>непохитними</a:t>
          </a:r>
          <a:r>
            <a:rPr lang="ru-RU" sz="2000" b="1" dirty="0">
              <a:solidFill>
                <a:schemeClr val="tx1"/>
              </a:solidFill>
            </a:rPr>
            <a:t>, </a:t>
          </a:r>
          <a:r>
            <a:rPr lang="ru-RU" sz="2000" b="1" dirty="0" err="1">
              <a:solidFill>
                <a:schemeClr val="tx1"/>
              </a:solidFill>
            </a:rPr>
            <a:t>ніколи</a:t>
          </a:r>
          <a:r>
            <a:rPr lang="ru-RU" sz="2000" b="1" dirty="0">
              <a:solidFill>
                <a:schemeClr val="tx1"/>
              </a:solidFill>
            </a:rPr>
            <a:t> не </a:t>
          </a:r>
          <a:r>
            <a:rPr lang="ru-RU" sz="2000" b="1" dirty="0" err="1">
              <a:solidFill>
                <a:schemeClr val="tx1"/>
              </a:solidFill>
            </a:rPr>
            <a:t>перестаючи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довіряти</a:t>
          </a:r>
          <a:r>
            <a:rPr lang="ru-RU" sz="2000" b="1" dirty="0">
              <a:solidFill>
                <a:schemeClr val="tx1"/>
              </a:solidFill>
            </a:rPr>
            <a:t> «</a:t>
          </a:r>
          <a:r>
            <a:rPr lang="ru-RU" sz="2000" b="1" dirty="0" err="1">
              <a:solidFill>
                <a:schemeClr val="tx1"/>
              </a:solidFill>
            </a:rPr>
            <a:t>надії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Євангелія</a:t>
          </a:r>
          <a:r>
            <a:rPr lang="ru-RU" sz="2000" b="1" dirty="0">
              <a:solidFill>
                <a:schemeClr val="tx1"/>
              </a:solidFill>
            </a:rPr>
            <a:t>»</a:t>
          </a:r>
          <a:endParaRPr lang="es-ES" sz="200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/>
            <a:t>Воно</a:t>
          </a:r>
          <a:r>
            <a:rPr lang="ru-RU" sz="2000" b="1" dirty="0"/>
            <a:t> </a:t>
          </a:r>
          <a:r>
            <a:rPr lang="ru-RU" sz="2000" b="1" dirty="0" err="1"/>
            <a:t>було</a:t>
          </a:r>
          <a:r>
            <a:rPr lang="ru-RU" sz="2000" b="1" dirty="0"/>
            <a:t> </a:t>
          </a:r>
          <a:r>
            <a:rPr lang="ru-RU" sz="2000" b="1" dirty="0" err="1"/>
            <a:t>задумане</a:t>
          </a:r>
          <a:r>
            <a:rPr lang="ru-RU" sz="2000" b="1" dirty="0"/>
            <a:t> </a:t>
          </a:r>
          <a:r>
            <a:rPr lang="ru-RU" sz="2000" b="1" dirty="0" err="1"/>
            <a:t>ще</a:t>
          </a:r>
          <a:r>
            <a:rPr lang="ru-RU" sz="2000" b="1" dirty="0"/>
            <a:t> до </a:t>
          </a:r>
          <a:r>
            <a:rPr lang="ru-RU" sz="2000" b="1" dirty="0" err="1"/>
            <a:t>створення</a:t>
          </a:r>
          <a:r>
            <a:rPr lang="ru-RU" sz="2000" b="1" dirty="0"/>
            <a:t> </a:t>
          </a:r>
          <a:r>
            <a:rPr lang="ru-RU" sz="2000" b="1" dirty="0" err="1"/>
            <a:t>світу</a:t>
          </a:r>
          <a:r>
            <a:rPr lang="ru-RU" sz="2000" b="1" dirty="0"/>
            <a:t> (1 Петра 1:20)</a:t>
          </a:r>
          <a:endParaRPr lang="es-ES" sz="200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Це було частково передано ангелам</a:t>
          </a:r>
          <a:br>
            <a:rPr lang="es-ES" sz="2000" b="1" dirty="0"/>
          </a:br>
          <a:r>
            <a:rPr lang="ru-RU" sz="2000" b="1" dirty="0"/>
            <a:t>(1 Петра 1:12)</a:t>
          </a:r>
          <a:endParaRPr lang="es-ES" sz="2000" dirty="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Адаму та </a:t>
          </a:r>
          <a:r>
            <a:rPr lang="ru-RU" sz="2000" b="1" dirty="0" err="1"/>
            <a:t>Єві</a:t>
          </a:r>
          <a:r>
            <a:rPr lang="ru-RU" sz="2000" b="1" dirty="0"/>
            <a:t> </a:t>
          </a:r>
          <a:r>
            <a:rPr lang="ru-RU" sz="2000" b="1" dirty="0" err="1"/>
            <a:t>було</a:t>
          </a:r>
          <a:r>
            <a:rPr lang="ru-RU" sz="2000" b="1" dirty="0"/>
            <a:t> дано перший </a:t>
          </a:r>
          <a:r>
            <a:rPr lang="ru-RU" sz="2000" b="1" dirty="0" err="1"/>
            <a:t>погляд</a:t>
          </a:r>
          <a:r>
            <a:rPr lang="ru-RU" sz="2000" b="1" dirty="0"/>
            <a:t> на </a:t>
          </a:r>
          <a:r>
            <a:rPr lang="ru-RU" sz="2000" b="1" dirty="0" err="1"/>
            <a:t>неї</a:t>
          </a:r>
          <a:r>
            <a:rPr lang="ru-RU" sz="2000" b="1" dirty="0"/>
            <a:t> (Бут. 3:15)</a:t>
          </a:r>
          <a:endParaRPr lang="es-ES" sz="2000" dirty="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Він був відкритий пророкам</a:t>
          </a:r>
          <a:br>
            <a:rPr lang="es-ES" sz="2000" b="1" dirty="0"/>
          </a:br>
          <a:r>
            <a:rPr lang="ru-RU" sz="2000" b="1" dirty="0"/>
            <a:t>(1 Петра 1:10-11)</a:t>
          </a:r>
          <a:endParaRPr lang="es-ES" sz="2000" dirty="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/>
            <a:t>Ісус</a:t>
          </a:r>
          <a:r>
            <a:rPr lang="ru-RU" sz="2000" b="1" dirty="0"/>
            <a:t> </a:t>
          </a:r>
          <a:r>
            <a:rPr lang="ru-RU" sz="2000" b="1" dirty="0" err="1"/>
            <a:t>спочатку</a:t>
          </a:r>
          <a:r>
            <a:rPr lang="ru-RU" sz="2000" b="1" dirty="0"/>
            <a:t> </a:t>
          </a:r>
          <a:r>
            <a:rPr lang="ru-RU" sz="2000" b="1" dirty="0" err="1"/>
            <a:t>відкрив</a:t>
          </a:r>
          <a:r>
            <a:rPr lang="ru-RU" sz="2000" b="1" dirty="0"/>
            <a:t> </a:t>
          </a:r>
          <a:r>
            <a:rPr lang="ru-RU" sz="2000" b="1" dirty="0" err="1"/>
            <a:t>це</a:t>
          </a:r>
          <a:r>
            <a:rPr lang="ru-RU" sz="2000" b="1" dirty="0"/>
            <a:t> </a:t>
          </a:r>
          <a:r>
            <a:rPr lang="ru-RU" sz="2000" b="1" dirty="0" err="1"/>
            <a:t>юдеям</a:t>
          </a:r>
          <a:r>
            <a:rPr lang="ru-RU" sz="2000" b="1" dirty="0"/>
            <a:t> (Мт. 15:24)</a:t>
          </a:r>
          <a:endParaRPr lang="es-ES" sz="2000" dirty="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Тоді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повністю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об’явився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всім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людям (Кол. 1:27)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пояснив </a:t>
          </a:r>
          <a:r>
            <a:rPr lang="ru-RU" sz="2000" b="1" dirty="0" err="1"/>
            <a:t>їм</a:t>
          </a:r>
          <a:r>
            <a:rPr lang="ru-RU" sz="2000" b="1" dirty="0"/>
            <a:t> </a:t>
          </a:r>
          <a:r>
            <a:rPr lang="ru-RU" sz="2000" b="1" dirty="0" err="1"/>
            <a:t>християнське</a:t>
          </a:r>
          <a:r>
            <a:rPr lang="ru-RU" sz="2000" b="1" dirty="0"/>
            <a:t> </a:t>
          </a:r>
          <a:r>
            <a:rPr lang="ru-RU" sz="2000" b="1" dirty="0" err="1"/>
            <a:t>вчення</a:t>
          </a:r>
          <a:r>
            <a:rPr lang="ru-RU" sz="2000" b="1" dirty="0"/>
            <a:t> та практику (2 </a:t>
          </a:r>
          <a:r>
            <a:rPr lang="ru-RU" sz="2000" b="1" dirty="0" err="1"/>
            <a:t>Солунян</a:t>
          </a:r>
          <a:r>
            <a:rPr lang="ru-RU" sz="2000" b="1" dirty="0"/>
            <a:t> 2:15)</a:t>
          </a:r>
          <a:endParaRPr lang="es-ES" sz="2000" dirty="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</a:t>
          </a:r>
          <a:r>
            <a:rPr lang="ru-RU" sz="2000" b="1" dirty="0" err="1"/>
            <a:t>попередив</a:t>
          </a:r>
          <a:r>
            <a:rPr lang="ru-RU" sz="2000" b="1" dirty="0"/>
            <a:t> </a:t>
          </a:r>
          <a:r>
            <a:rPr lang="ru-RU" sz="2000" b="1" dirty="0" err="1"/>
            <a:t>їх</a:t>
          </a:r>
          <a:r>
            <a:rPr lang="ru-RU" sz="2000" b="1" dirty="0"/>
            <a:t> про </a:t>
          </a:r>
          <a:r>
            <a:rPr lang="ru-RU" sz="2000" b="1" dirty="0" err="1"/>
            <a:t>наслідки</a:t>
          </a:r>
          <a:r>
            <a:rPr lang="ru-RU" sz="2000" b="1" dirty="0"/>
            <a:t> </a:t>
          </a:r>
          <a:r>
            <a:rPr lang="ru-RU" sz="2000" b="1" dirty="0" err="1"/>
            <a:t>відкидання</a:t>
          </a:r>
          <a:r>
            <a:rPr lang="ru-RU" sz="2000" b="1" dirty="0"/>
            <a:t> </a:t>
          </a:r>
          <a:r>
            <a:rPr lang="ru-RU" sz="2000" b="1" dirty="0" err="1"/>
            <a:t>Євангелія</a:t>
          </a:r>
          <a:r>
            <a:rPr lang="ru-RU" sz="2000" b="1" dirty="0"/>
            <a:t> (</a:t>
          </a:r>
          <a:r>
            <a:rPr lang="ru-RU" sz="2000" b="1" dirty="0" err="1"/>
            <a:t>Євр</a:t>
          </a:r>
          <a:r>
            <a:rPr lang="ru-RU" sz="2000" b="1" dirty="0"/>
            <a:t>. 10:25-29)</a:t>
          </a:r>
          <a:endParaRPr lang="es-ES" sz="2000" dirty="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</a:t>
          </a:r>
          <a:r>
            <a:rPr lang="ru-RU" sz="2000" b="1" dirty="0" err="1"/>
            <a:t>попереджав</a:t>
          </a:r>
          <a:r>
            <a:rPr lang="ru-RU" sz="2000" b="1" dirty="0"/>
            <a:t> </a:t>
          </a:r>
          <a:r>
            <a:rPr lang="ru-RU" sz="2000" b="1" dirty="0" err="1"/>
            <a:t>їх</a:t>
          </a:r>
          <a:r>
            <a:rPr lang="ru-RU" sz="2000" b="1" dirty="0"/>
            <a:t> про </a:t>
          </a:r>
          <a:r>
            <a:rPr lang="ru-RU" sz="2000" b="1" dirty="0" err="1"/>
            <a:t>небезпеку</a:t>
          </a:r>
          <a:r>
            <a:rPr lang="ru-RU" sz="2000" b="1" dirty="0"/>
            <a:t> </a:t>
          </a:r>
          <a:r>
            <a:rPr lang="ru-RU" sz="2000" b="1" dirty="0" err="1"/>
            <a:t>лжевчителів</a:t>
          </a:r>
          <a:r>
            <a:rPr lang="ru-RU" sz="2000" b="1" dirty="0"/>
            <a:t> (</a:t>
          </a:r>
          <a:r>
            <a:rPr lang="ru-RU" sz="2000" b="1" dirty="0" err="1"/>
            <a:t>Дії</a:t>
          </a:r>
          <a:r>
            <a:rPr lang="ru-RU" sz="2000" b="1" dirty="0"/>
            <a:t> 20:29-30)</a:t>
          </a:r>
          <a:endParaRPr lang="es-ES" sz="200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639926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78477" y="878068"/>
          <a:ext cx="390716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907168" y="274020"/>
              </a:lnTo>
              <a:lnTo>
                <a:pt x="3907168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24538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187840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78477" y="878068"/>
          <a:ext cx="446060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446060" y="274020"/>
              </a:lnTo>
              <a:lnTo>
                <a:pt x="44606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890970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54271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890970" y="878068"/>
          <a:ext cx="3887507" cy="402101"/>
        </a:xfrm>
        <a:custGeom>
          <a:avLst/>
          <a:gdLst/>
          <a:ahLst/>
          <a:cxnLst/>
          <a:rect l="0" t="0" r="0" b="0"/>
          <a:pathLst>
            <a:path>
              <a:moveTo>
                <a:pt x="3887507" y="0"/>
              </a:moveTo>
              <a:lnTo>
                <a:pt x="3887507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810018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63638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</a:rPr>
            <a:t>ПРИМИРЕННЯ ТА НАДІЯ ЧЕРЕЗ ЄВАНГЕЛІЄ</a:t>
          </a:r>
          <a:endParaRPr lang="es-ES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89352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685459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39079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5">
                  <a:lumMod val="50000"/>
                </a:schemeClr>
              </a:solidFill>
            </a:rPr>
            <a:t>Наслідки примирення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64793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-288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24813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Від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злочинців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до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святих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(Кол. 1:21-22)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65441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44590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198211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Заснований і непохитний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(Кол. 1:23)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38839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19027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172648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5">
                  <a:lumMod val="50000"/>
                </a:schemeClr>
              </a:solidFill>
            </a:rPr>
            <a:t>Надія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198362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04761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58382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Несучи надію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(Кол. 1:24-25)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499010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378159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31780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Таємниця Бога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(Кол. 1:26-27)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572408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480135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633755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5">
                  <a:lumMod val="50000"/>
                </a:schemeClr>
              </a:solidFill>
            </a:rPr>
            <a:t>Сила </a:t>
          </a:r>
          <a:r>
            <a:rPr lang="uk-UA" sz="2000" b="1" kern="1200" dirty="0" err="1">
              <a:solidFill>
                <a:schemeClr val="accent5">
                  <a:lumMod val="50000"/>
                </a:schemeClr>
              </a:solidFill>
            </a:rPr>
            <a:t>євангелія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659469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57990" y="2560213"/>
          <a:ext cx="2055310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11611" y="2706153"/>
          <a:ext cx="2055310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Проповідуючи Євангеліє (</a:t>
          </a:r>
          <a:r>
            <a:rPr lang="uk-UA" sz="2000" b="1" kern="1200" dirty="0" err="1">
              <a:solidFill>
                <a:schemeClr val="accent6">
                  <a:lumMod val="50000"/>
                </a:schemeClr>
              </a:solidFill>
            </a:rPr>
            <a:t>Кол</a:t>
          </a:r>
          <a:r>
            <a:rPr lang="uk-UA" sz="2000" b="1" kern="1200" dirty="0">
              <a:solidFill>
                <a:schemeClr val="accent6">
                  <a:lumMod val="50000"/>
                </a:schemeClr>
              </a:solidFill>
            </a:rPr>
            <a:t>. 1:28-29)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852239" y="2746781"/>
        <a:ext cx="1974054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помер на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хресті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заплатити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ціну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наші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(Рим. 5:8)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Через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віру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покаяння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хрещення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звільняємося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нашого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гріха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є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бездоганними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й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непорочними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перед Богом [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виправдання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(Рим. 5:10; Кол. 1:22)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569710" y="3282493"/>
          <a:ext cx="4032006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Через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дію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Святого Духа наше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поступово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перетворюється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і ми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стаємо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святими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перед Богом [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освячення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(Рим. 8:1; 2 Кор. 5:17)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9710" y="3282493"/>
        <a:ext cx="4032006" cy="1407922"/>
      </dsp:txXfrm>
    </dsp:sp>
    <dsp:sp modelId="{23C4F2D5-6CC6-4ABD-B543-1004840CE357}">
      <dsp:nvSpPr>
        <dsp:cNvPr id="0" name=""/>
        <dsp:cNvSpPr/>
      </dsp:nvSpPr>
      <dsp:spPr>
        <a:xfrm>
          <a:off x="569207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Залишатися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Будьте </a:t>
          </a:r>
          <a:r>
            <a:rPr lang="ru-RU" sz="2000" b="1" kern="1200" dirty="0" err="1">
              <a:solidFill>
                <a:schemeClr val="tx1"/>
              </a:solidFill>
            </a:rPr>
            <a:t>наполегливими</a:t>
          </a:r>
          <a:r>
            <a:rPr lang="ru-RU" sz="2000" b="1" kern="1200" dirty="0">
              <a:solidFill>
                <a:schemeClr val="tx1"/>
              </a:solidFill>
            </a:rPr>
            <a:t>, як Петро, ​​коли </a:t>
          </a:r>
          <a:r>
            <a:rPr lang="ru-RU" sz="2000" b="1" kern="1200" dirty="0" err="1">
              <a:solidFill>
                <a:schemeClr val="tx1"/>
              </a:solidFill>
            </a:rPr>
            <a:t>після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звільнення</a:t>
          </a:r>
          <a:r>
            <a:rPr lang="ru-RU" sz="2000" b="1" kern="1200" dirty="0">
              <a:solidFill>
                <a:schemeClr val="tx1"/>
              </a:solidFill>
            </a:rPr>
            <a:t> з </a:t>
          </a:r>
          <a:r>
            <a:rPr lang="ru-RU" sz="2000" b="1" kern="1200" dirty="0" err="1">
              <a:solidFill>
                <a:schemeClr val="tx1"/>
              </a:solidFill>
            </a:rPr>
            <a:t>в'язниці</a:t>
          </a:r>
          <a:r>
            <a:rPr lang="ru-RU" sz="2000" b="1" kern="1200" dirty="0">
              <a:solidFill>
                <a:schemeClr val="tx1"/>
              </a:solidFill>
            </a:rPr>
            <a:t> стукав у </a:t>
          </a:r>
          <a:r>
            <a:rPr lang="ru-RU" sz="2000" b="1" kern="1200" dirty="0" err="1">
              <a:solidFill>
                <a:schemeClr val="tx1"/>
              </a:solidFill>
            </a:rPr>
            <a:t>двері</a:t>
          </a:r>
          <a:r>
            <a:rPr lang="ru-RU" sz="2000" b="1" kern="1200" dirty="0">
              <a:solidFill>
                <a:schemeClr val="tx1"/>
              </a:solidFill>
            </a:rPr>
            <a:t>, аж </a:t>
          </a:r>
          <a:r>
            <a:rPr lang="ru-RU" sz="2000" b="1" kern="1200" dirty="0" err="1">
              <a:solidFill>
                <a:schemeClr val="tx1"/>
              </a:solidFill>
            </a:rPr>
            <a:t>поки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йому</a:t>
          </a:r>
          <a:r>
            <a:rPr lang="ru-RU" sz="2000" b="1" kern="1200" dirty="0">
              <a:solidFill>
                <a:schemeClr val="tx1"/>
              </a:solidFill>
            </a:rPr>
            <a:t> не </a:t>
          </a:r>
          <a:r>
            <a:rPr lang="ru-RU" sz="2000" b="1" kern="1200" dirty="0" err="1">
              <a:solidFill>
                <a:schemeClr val="tx1"/>
              </a:solidFill>
            </a:rPr>
            <a:t>відчинили</a:t>
          </a:r>
          <a:r>
            <a:rPr lang="ru-RU" sz="2000" b="1" kern="1200" dirty="0">
              <a:solidFill>
                <a:schemeClr val="tx1"/>
              </a:solidFill>
            </a:rPr>
            <a:t> (</a:t>
          </a:r>
          <a:r>
            <a:rPr lang="ru-RU" sz="2000" b="1" kern="1200" dirty="0" err="1">
              <a:solidFill>
                <a:schemeClr val="tx1"/>
              </a:solidFill>
            </a:rPr>
            <a:t>Дії</a:t>
          </a:r>
          <a:r>
            <a:rPr lang="ru-RU" sz="2000" b="1" kern="1200" dirty="0">
              <a:solidFill>
                <a:schemeClr val="tx1"/>
              </a:solidFill>
            </a:rPr>
            <a:t> 12:11-16)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заснованим на вірі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Наша </a:t>
          </a:r>
          <a:r>
            <a:rPr lang="ru-RU" sz="2000" b="1" kern="1200" dirty="0" err="1">
              <a:solidFill>
                <a:schemeClr val="tx1"/>
              </a:solidFill>
            </a:rPr>
            <a:t>віра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має</a:t>
          </a:r>
          <a:r>
            <a:rPr lang="ru-RU" sz="2000" b="1" kern="1200" dirty="0">
              <a:solidFill>
                <a:schemeClr val="tx1"/>
              </a:solidFill>
            </a:rPr>
            <a:t> бути </a:t>
          </a:r>
          <a:r>
            <a:rPr lang="ru-RU" sz="2000" b="1" kern="1200" dirty="0" err="1">
              <a:solidFill>
                <a:schemeClr val="tx1"/>
              </a:solidFill>
            </a:rPr>
            <a:t>міцною</a:t>
          </a:r>
          <a:r>
            <a:rPr lang="ru-RU" sz="2000" b="1" kern="1200" dirty="0">
              <a:solidFill>
                <a:schemeClr val="tx1"/>
              </a:solidFill>
            </a:rPr>
            <a:t>, </a:t>
          </a:r>
          <a:r>
            <a:rPr lang="ru-RU" sz="2000" b="1" kern="1200" dirty="0" err="1">
              <a:solidFill>
                <a:schemeClr val="tx1"/>
              </a:solidFill>
            </a:rPr>
            <a:t>заснованою</a:t>
          </a:r>
          <a:r>
            <a:rPr lang="ru-RU" sz="2000" b="1" kern="1200" dirty="0">
              <a:solidFill>
                <a:schemeClr val="tx1"/>
              </a:solidFill>
            </a:rPr>
            <a:t> на </a:t>
          </a:r>
          <a:r>
            <a:rPr lang="ru-RU" sz="2000" b="1" kern="1200" dirty="0" err="1">
              <a:solidFill>
                <a:schemeClr val="tx1"/>
              </a:solidFill>
            </a:rPr>
            <a:t>істинах</a:t>
          </a:r>
          <a:r>
            <a:rPr lang="ru-RU" sz="2000" b="1" kern="1200" dirty="0">
              <a:solidFill>
                <a:schemeClr val="tx1"/>
              </a:solidFill>
            </a:rPr>
            <a:t>, </a:t>
          </a:r>
          <a:r>
            <a:rPr lang="ru-RU" sz="2000" b="1" kern="1200" dirty="0" err="1">
              <a:solidFill>
                <a:schemeClr val="tx1"/>
              </a:solidFill>
            </a:rPr>
            <a:t>які</a:t>
          </a:r>
          <a:r>
            <a:rPr lang="ru-RU" sz="2000" b="1" kern="1200" dirty="0">
              <a:solidFill>
                <a:schemeClr val="tx1"/>
              </a:solidFill>
            </a:rPr>
            <a:t> ми </a:t>
          </a:r>
          <a:r>
            <a:rPr lang="ru-RU" sz="2000" b="1" kern="1200" dirty="0" err="1">
              <a:solidFill>
                <a:schemeClr val="tx1"/>
              </a:solidFill>
            </a:rPr>
            <a:t>дізналися</a:t>
          </a:r>
          <a:r>
            <a:rPr lang="ru-RU" sz="2000" b="1" kern="1200" dirty="0">
              <a:solidFill>
                <a:schemeClr val="tx1"/>
              </a:solidFill>
            </a:rPr>
            <a:t> з </a:t>
          </a:r>
          <a:r>
            <a:rPr lang="ru-RU" sz="2000" b="1" kern="1200" dirty="0" err="1">
              <a:solidFill>
                <a:schemeClr val="tx1"/>
              </a:solidFill>
            </a:rPr>
            <a:t>Біблії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Стійте твердо у вірі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Ми </a:t>
          </a:r>
          <a:r>
            <a:rPr lang="ru-RU" sz="2000" b="1" kern="1200" dirty="0" err="1">
              <a:solidFill>
                <a:schemeClr val="tx1"/>
              </a:solidFill>
            </a:rPr>
            <a:t>повинні</a:t>
          </a:r>
          <a:r>
            <a:rPr lang="ru-RU" sz="2000" b="1" kern="1200" dirty="0">
              <a:solidFill>
                <a:schemeClr val="tx1"/>
              </a:solidFill>
            </a:rPr>
            <a:t> бути </a:t>
          </a:r>
          <a:r>
            <a:rPr lang="ru-RU" sz="2000" b="1" kern="1200" dirty="0" err="1">
              <a:solidFill>
                <a:schemeClr val="tx1"/>
              </a:solidFill>
            </a:rPr>
            <a:t>непохитними</a:t>
          </a:r>
          <a:r>
            <a:rPr lang="ru-RU" sz="2000" b="1" kern="1200" dirty="0">
              <a:solidFill>
                <a:schemeClr val="tx1"/>
              </a:solidFill>
            </a:rPr>
            <a:t>, </a:t>
          </a:r>
          <a:r>
            <a:rPr lang="ru-RU" sz="2000" b="1" kern="1200" dirty="0" err="1">
              <a:solidFill>
                <a:schemeClr val="tx1"/>
              </a:solidFill>
            </a:rPr>
            <a:t>ніколи</a:t>
          </a:r>
          <a:r>
            <a:rPr lang="ru-RU" sz="2000" b="1" kern="1200" dirty="0">
              <a:solidFill>
                <a:schemeClr val="tx1"/>
              </a:solidFill>
            </a:rPr>
            <a:t> не </a:t>
          </a:r>
          <a:r>
            <a:rPr lang="ru-RU" sz="2000" b="1" kern="1200" dirty="0" err="1">
              <a:solidFill>
                <a:schemeClr val="tx1"/>
              </a:solidFill>
            </a:rPr>
            <a:t>перестаючи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довіряти</a:t>
          </a:r>
          <a:r>
            <a:rPr lang="ru-RU" sz="2000" b="1" kern="1200" dirty="0">
              <a:solidFill>
                <a:schemeClr val="tx1"/>
              </a:solidFill>
            </a:rPr>
            <a:t> «</a:t>
          </a:r>
          <a:r>
            <a:rPr lang="ru-RU" sz="2000" b="1" kern="1200" dirty="0" err="1">
              <a:solidFill>
                <a:schemeClr val="tx1"/>
              </a:solidFill>
            </a:rPr>
            <a:t>надії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Євангелія</a:t>
          </a:r>
          <a:r>
            <a:rPr lang="ru-RU" sz="2000" b="1" kern="1200" dirty="0">
              <a:solidFill>
                <a:schemeClr val="tx1"/>
              </a:solidFill>
            </a:rPr>
            <a:t>»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Воно</a:t>
          </a:r>
          <a:r>
            <a:rPr lang="ru-RU" sz="2000" b="1" kern="1200" dirty="0"/>
            <a:t> </a:t>
          </a:r>
          <a:r>
            <a:rPr lang="ru-RU" sz="2000" b="1" kern="1200" dirty="0" err="1"/>
            <a:t>було</a:t>
          </a:r>
          <a:r>
            <a:rPr lang="ru-RU" sz="2000" b="1" kern="1200" dirty="0"/>
            <a:t> </a:t>
          </a:r>
          <a:r>
            <a:rPr lang="ru-RU" sz="2000" b="1" kern="1200" dirty="0" err="1"/>
            <a:t>задумане</a:t>
          </a:r>
          <a:r>
            <a:rPr lang="ru-RU" sz="2000" b="1" kern="1200" dirty="0"/>
            <a:t> </a:t>
          </a:r>
          <a:r>
            <a:rPr lang="ru-RU" sz="2000" b="1" kern="1200" dirty="0" err="1"/>
            <a:t>ще</a:t>
          </a:r>
          <a:r>
            <a:rPr lang="ru-RU" sz="2000" b="1" kern="1200" dirty="0"/>
            <a:t> до </a:t>
          </a:r>
          <a:r>
            <a:rPr lang="ru-RU" sz="2000" b="1" kern="1200" dirty="0" err="1"/>
            <a:t>створення</a:t>
          </a:r>
          <a:r>
            <a:rPr lang="ru-RU" sz="2000" b="1" kern="1200" dirty="0"/>
            <a:t> </a:t>
          </a:r>
          <a:r>
            <a:rPr lang="ru-RU" sz="2000" b="1" kern="1200" dirty="0" err="1"/>
            <a:t>світу</a:t>
          </a:r>
          <a:r>
            <a:rPr lang="ru-RU" sz="2000" b="1" kern="1200" dirty="0"/>
            <a:t> (1 Петра 1:20)</a:t>
          </a:r>
          <a:endParaRPr lang="es-ES" sz="2000" kern="120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Це було частково передано ангелам</a:t>
          </a:r>
          <a:br>
            <a:rPr lang="es-ES" sz="2000" b="1" kern="1200" dirty="0"/>
          </a:br>
          <a:r>
            <a:rPr lang="ru-RU" sz="2000" b="1" kern="1200" dirty="0"/>
            <a:t>(1 Петра 1:12)</a:t>
          </a:r>
          <a:endParaRPr lang="es-ES" sz="2000" kern="1200" dirty="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Адаму та </a:t>
          </a:r>
          <a:r>
            <a:rPr lang="ru-RU" sz="2000" b="1" kern="1200" dirty="0" err="1"/>
            <a:t>Єві</a:t>
          </a:r>
          <a:r>
            <a:rPr lang="ru-RU" sz="2000" b="1" kern="1200" dirty="0"/>
            <a:t> </a:t>
          </a:r>
          <a:r>
            <a:rPr lang="ru-RU" sz="2000" b="1" kern="1200" dirty="0" err="1"/>
            <a:t>було</a:t>
          </a:r>
          <a:r>
            <a:rPr lang="ru-RU" sz="2000" b="1" kern="1200" dirty="0"/>
            <a:t> дано перший </a:t>
          </a:r>
          <a:r>
            <a:rPr lang="ru-RU" sz="2000" b="1" kern="1200" dirty="0" err="1"/>
            <a:t>погляд</a:t>
          </a:r>
          <a:r>
            <a:rPr lang="ru-RU" sz="2000" b="1" kern="1200" dirty="0"/>
            <a:t> на </a:t>
          </a:r>
          <a:r>
            <a:rPr lang="ru-RU" sz="2000" b="1" kern="1200" dirty="0" err="1"/>
            <a:t>неї</a:t>
          </a:r>
          <a:r>
            <a:rPr lang="ru-RU" sz="2000" b="1" kern="1200" dirty="0"/>
            <a:t> (Бут. 3:15)</a:t>
          </a:r>
          <a:endParaRPr lang="es-ES" sz="2000" kern="1200" dirty="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Він був відкритий пророкам</a:t>
          </a:r>
          <a:br>
            <a:rPr lang="es-ES" sz="2000" b="1" kern="1200" dirty="0"/>
          </a:br>
          <a:r>
            <a:rPr lang="ru-RU" sz="2000" b="1" kern="1200" dirty="0"/>
            <a:t>(1 Петра 1:10-11)</a:t>
          </a:r>
          <a:endParaRPr lang="es-ES" sz="2000" kern="1200" dirty="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Ісус</a:t>
          </a:r>
          <a:r>
            <a:rPr lang="ru-RU" sz="2000" b="1" kern="1200" dirty="0"/>
            <a:t> </a:t>
          </a:r>
          <a:r>
            <a:rPr lang="ru-RU" sz="2000" b="1" kern="1200" dirty="0" err="1"/>
            <a:t>спочатку</a:t>
          </a:r>
          <a:r>
            <a:rPr lang="ru-RU" sz="2000" b="1" kern="1200" dirty="0"/>
            <a:t> </a:t>
          </a:r>
          <a:r>
            <a:rPr lang="ru-RU" sz="2000" b="1" kern="1200" dirty="0" err="1"/>
            <a:t>відкрив</a:t>
          </a:r>
          <a:r>
            <a:rPr lang="ru-RU" sz="2000" b="1" kern="1200" dirty="0"/>
            <a:t> </a:t>
          </a:r>
          <a:r>
            <a:rPr lang="ru-RU" sz="2000" b="1" kern="1200" dirty="0" err="1"/>
            <a:t>це</a:t>
          </a:r>
          <a:r>
            <a:rPr lang="ru-RU" sz="2000" b="1" kern="1200" dirty="0"/>
            <a:t> </a:t>
          </a:r>
          <a:r>
            <a:rPr lang="ru-RU" sz="2000" b="1" kern="1200" dirty="0" err="1"/>
            <a:t>юдеям</a:t>
          </a:r>
          <a:r>
            <a:rPr lang="ru-RU" sz="2000" b="1" kern="1200" dirty="0"/>
            <a:t> (Мт. 15:24)</a:t>
          </a:r>
          <a:endParaRPr lang="es-ES" sz="2000" kern="1200" dirty="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Тоді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повністю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об’явився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всім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людям (Кол. 1:27)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Він</a:t>
          </a:r>
          <a:r>
            <a:rPr lang="ru-RU" sz="2000" b="1" kern="1200" dirty="0"/>
            <a:t> пояснив </a:t>
          </a:r>
          <a:r>
            <a:rPr lang="ru-RU" sz="2000" b="1" kern="1200" dirty="0" err="1"/>
            <a:t>їм</a:t>
          </a:r>
          <a:r>
            <a:rPr lang="ru-RU" sz="2000" b="1" kern="1200" dirty="0"/>
            <a:t> </a:t>
          </a:r>
          <a:r>
            <a:rPr lang="ru-RU" sz="2000" b="1" kern="1200" dirty="0" err="1"/>
            <a:t>християнське</a:t>
          </a:r>
          <a:r>
            <a:rPr lang="ru-RU" sz="2000" b="1" kern="1200" dirty="0"/>
            <a:t> </a:t>
          </a:r>
          <a:r>
            <a:rPr lang="ru-RU" sz="2000" b="1" kern="1200" dirty="0" err="1"/>
            <a:t>вчення</a:t>
          </a:r>
          <a:r>
            <a:rPr lang="ru-RU" sz="2000" b="1" kern="1200" dirty="0"/>
            <a:t> та практику (2 </a:t>
          </a:r>
          <a:r>
            <a:rPr lang="ru-RU" sz="2000" b="1" kern="1200" dirty="0" err="1"/>
            <a:t>Солунян</a:t>
          </a:r>
          <a:r>
            <a:rPr lang="ru-RU" sz="2000" b="1" kern="1200" dirty="0"/>
            <a:t> 2:15)</a:t>
          </a:r>
          <a:endParaRPr lang="es-ES" sz="2000" kern="1200" dirty="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Він</a:t>
          </a:r>
          <a:r>
            <a:rPr lang="ru-RU" sz="2000" b="1" kern="1200" dirty="0"/>
            <a:t> </a:t>
          </a:r>
          <a:r>
            <a:rPr lang="ru-RU" sz="2000" b="1" kern="1200" dirty="0" err="1"/>
            <a:t>попередив</a:t>
          </a:r>
          <a:r>
            <a:rPr lang="ru-RU" sz="2000" b="1" kern="1200" dirty="0"/>
            <a:t> </a:t>
          </a:r>
          <a:r>
            <a:rPr lang="ru-RU" sz="2000" b="1" kern="1200" dirty="0" err="1"/>
            <a:t>їх</a:t>
          </a:r>
          <a:r>
            <a:rPr lang="ru-RU" sz="2000" b="1" kern="1200" dirty="0"/>
            <a:t> про </a:t>
          </a:r>
          <a:r>
            <a:rPr lang="ru-RU" sz="2000" b="1" kern="1200" dirty="0" err="1"/>
            <a:t>наслідки</a:t>
          </a:r>
          <a:r>
            <a:rPr lang="ru-RU" sz="2000" b="1" kern="1200" dirty="0"/>
            <a:t> </a:t>
          </a:r>
          <a:r>
            <a:rPr lang="ru-RU" sz="2000" b="1" kern="1200" dirty="0" err="1"/>
            <a:t>відкидання</a:t>
          </a:r>
          <a:r>
            <a:rPr lang="ru-RU" sz="2000" b="1" kern="1200" dirty="0"/>
            <a:t> </a:t>
          </a:r>
          <a:r>
            <a:rPr lang="ru-RU" sz="2000" b="1" kern="1200" dirty="0" err="1"/>
            <a:t>Євангелія</a:t>
          </a:r>
          <a:r>
            <a:rPr lang="ru-RU" sz="2000" b="1" kern="1200" dirty="0"/>
            <a:t> (</a:t>
          </a:r>
          <a:r>
            <a:rPr lang="ru-RU" sz="2000" b="1" kern="1200" dirty="0" err="1"/>
            <a:t>Євр</a:t>
          </a:r>
          <a:r>
            <a:rPr lang="ru-RU" sz="2000" b="1" kern="1200" dirty="0"/>
            <a:t>. 10:25-29)</a:t>
          </a:r>
          <a:endParaRPr lang="es-ES" sz="2000" kern="1200" dirty="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Він</a:t>
          </a:r>
          <a:r>
            <a:rPr lang="ru-RU" sz="2000" b="1" kern="1200" dirty="0"/>
            <a:t> </a:t>
          </a:r>
          <a:r>
            <a:rPr lang="ru-RU" sz="2000" b="1" kern="1200" dirty="0" err="1"/>
            <a:t>попереджав</a:t>
          </a:r>
          <a:r>
            <a:rPr lang="ru-RU" sz="2000" b="1" kern="1200" dirty="0"/>
            <a:t> </a:t>
          </a:r>
          <a:r>
            <a:rPr lang="ru-RU" sz="2000" b="1" kern="1200" dirty="0" err="1"/>
            <a:t>їх</a:t>
          </a:r>
          <a:r>
            <a:rPr lang="ru-RU" sz="2000" b="1" kern="1200" dirty="0"/>
            <a:t> про </a:t>
          </a:r>
          <a:r>
            <a:rPr lang="ru-RU" sz="2000" b="1" kern="1200" dirty="0" err="1"/>
            <a:t>небезпеку</a:t>
          </a:r>
          <a:r>
            <a:rPr lang="ru-RU" sz="2000" b="1" kern="1200" dirty="0"/>
            <a:t> </a:t>
          </a:r>
          <a:r>
            <a:rPr lang="ru-RU" sz="2000" b="1" kern="1200" dirty="0" err="1"/>
            <a:t>лжевчителів</a:t>
          </a:r>
          <a:r>
            <a:rPr lang="ru-RU" sz="2000" b="1" kern="1200" dirty="0"/>
            <a:t> (</a:t>
          </a:r>
          <a:r>
            <a:rPr lang="ru-RU" sz="2000" b="1" kern="1200" dirty="0" err="1"/>
            <a:t>Дії</a:t>
          </a:r>
          <a:r>
            <a:rPr lang="ru-RU" sz="2000" b="1" kern="1200" dirty="0"/>
            <a:t> 20:29-30)</a:t>
          </a:r>
          <a:endParaRPr lang="es-ES" sz="2000" kern="120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ПРИМИРЕННЯ І НАДІЯ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899457" y="6496050"/>
            <a:ext cx="239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>
                <a:solidFill>
                  <a:srgbClr val="C3AF97"/>
                </a:solidFill>
              </a:rPr>
              <a:t>Урок</a:t>
            </a:r>
            <a:r>
              <a:rPr lang="es-ES" sz="1600" b="1" dirty="0">
                <a:solidFill>
                  <a:srgbClr val="C3AF97"/>
                </a:solidFill>
              </a:rPr>
              <a:t> 9 </a:t>
            </a:r>
            <a:r>
              <a:rPr lang="uk-UA" sz="1600" b="1" dirty="0">
                <a:solidFill>
                  <a:srgbClr val="C3AF97"/>
                </a:solidFill>
              </a:rPr>
              <a:t>за </a:t>
            </a:r>
            <a:r>
              <a:rPr lang="es-ES" sz="1600" b="1" dirty="0">
                <a:solidFill>
                  <a:srgbClr val="C3AF97"/>
                </a:solidFill>
              </a:rPr>
              <a:t>28 </a:t>
            </a:r>
            <a:r>
              <a:rPr lang="uk-UA" sz="1600" b="1" dirty="0">
                <a:solidFill>
                  <a:srgbClr val="C3AF97"/>
                </a:solidFill>
              </a:rPr>
              <a:t>лютого </a:t>
            </a:r>
            <a:r>
              <a:rPr lang="es-ES" sz="1600" b="1" dirty="0">
                <a:solidFill>
                  <a:srgbClr val="C3AF97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uk-UA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СИЛА ЄВАНГЕЛІЇ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ПРОГОЛОШЕННЯ </a:t>
            </a:r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ЄВАНГЕЛІЯ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 ми проповідуємо, переконуючи кожну людину й навчаючи кожну людину з усією мудрістю, аби зробити кожну людину досконалою в [Ісусі] Христі.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1:28)</a:t>
            </a:r>
            <a:endParaRPr lang="es-ES" sz="14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 Павло проповідував Євангеліє? У центрі його проповіді був розп'ятий Христос (1 </a:t>
            </a:r>
            <a:r>
              <a:rPr lang="uk-UA" sz="2000" b="1" dirty="0" err="1"/>
              <a:t>Коринтян</a:t>
            </a:r>
            <a:r>
              <a:rPr lang="uk-UA" sz="2000" b="1" dirty="0"/>
              <a:t> 1:23). Як тільки люди прийняли Ісуса, він наставляв їх і навчав, аж поки вони не стали досконалими (</a:t>
            </a:r>
            <a:r>
              <a:rPr lang="uk-UA" sz="2000" b="1" dirty="0" err="1"/>
              <a:t>Колосян</a:t>
            </a:r>
            <a:r>
              <a:rPr lang="uk-UA" sz="2000" b="1" dirty="0"/>
              <a:t> 1:28-29). Як він це робив?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685723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Хвилинку</a:t>
            </a:r>
            <a:r>
              <a:rPr lang="ru-RU" sz="2000" b="1" dirty="0"/>
              <a:t>...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досконалими</a:t>
            </a:r>
            <a:r>
              <a:rPr lang="ru-RU" sz="2000" b="1" dirty="0"/>
              <a:t>? І не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декількох</a:t>
            </a:r>
            <a:r>
              <a:rPr lang="ru-RU" sz="2000" b="1" dirty="0"/>
              <a:t>... «</a:t>
            </a:r>
            <a:r>
              <a:rPr lang="ru-RU" sz="2000" b="1" dirty="0" err="1"/>
              <a:t>всіх</a:t>
            </a:r>
            <a:r>
              <a:rPr lang="ru-RU" sz="2000" b="1" dirty="0"/>
              <a:t> людей»! (Кол. 1:28б).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Грецьке слово, що перекладається як «досконалий» (</a:t>
            </a:r>
            <a:r>
              <a:rPr lang="es-ES" sz="2000" b="1" dirty="0"/>
              <a:t>teleios), </a:t>
            </a:r>
            <a:r>
              <a:rPr lang="uk-UA" sz="2000" b="1" dirty="0"/>
              <a:t>означає «зрілий», «повний», «цілком розвинений». У міру того, як християни зростають і розвиваються духовно, вони отримують глибше розуміння глибини Божого Закону та узгоджують своє життя з його вимогами. Отже, наша мета — бути досконалими у Христі Ісусі.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1905506"/>
            <a:ext cx="970126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«Споглядаючи розп’ятого </a:t>
            </a:r>
            <a:r>
              <a:rPr lang="uk-UA" sz="2600" b="1" dirty="0" err="1">
                <a:latin typeface="Constantia" panose="02030602050306030303" pitchFamily="18" charset="0"/>
              </a:rPr>
              <a:t>Викупителя</a:t>
            </a:r>
            <a:r>
              <a:rPr lang="uk-UA" sz="2600" b="1" dirty="0">
                <a:latin typeface="Constantia" panose="02030602050306030303" pitchFamily="18" charset="0"/>
              </a:rPr>
              <a:t>, ми повніше розуміємо велич і значення жертви, принесеної Величністю небес. План спасіння прославляється перед нами, і думка про Голгофу пробуджує яскраві та священні емоції в наших серцях. У наших серцях і на наших устах буде хвала Богові та Агнцю; бо гординя та </a:t>
            </a:r>
            <a:r>
              <a:rPr lang="uk-UA" sz="2600" b="1" dirty="0" err="1">
                <a:latin typeface="Constantia" panose="02030602050306030303" pitchFamily="18" charset="0"/>
              </a:rPr>
              <a:t>самопоклоніння</a:t>
            </a:r>
            <a:r>
              <a:rPr lang="uk-UA" sz="2600" b="1" dirty="0">
                <a:latin typeface="Constantia" panose="02030602050306030303" pitchFamily="18" charset="0"/>
              </a:rPr>
              <a:t> не можуть процвітати в душі, яка </a:t>
            </a:r>
            <a:r>
              <a:rPr lang="uk-UA" sz="2600" b="1" dirty="0" err="1">
                <a:latin typeface="Constantia" panose="02030602050306030303" pitchFamily="18" charset="0"/>
              </a:rPr>
              <a:t>свіжо</a:t>
            </a:r>
            <a:r>
              <a:rPr lang="uk-UA" sz="2600" b="1" dirty="0">
                <a:latin typeface="Constantia" panose="02030602050306030303" pitchFamily="18" charset="0"/>
              </a:rPr>
              <a:t> пам’ятає сцени Голгофи».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8203529" y="5808445"/>
            <a:ext cx="2853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uk-UA" sz="1600" b="1" dirty="0"/>
              <a:t>(Бажання віків, с. 616)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«Того, Хто не знав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гріха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за нас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гріхом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ми 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Ньому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стали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Божою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праведністю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».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uk-UA" sz="3200" dirty="0"/>
              <a:t>2 </a:t>
            </a:r>
            <a:r>
              <a:rPr lang="uk-UA" sz="3200" dirty="0" err="1"/>
              <a:t>Коринтян</a:t>
            </a:r>
            <a:r>
              <a:rPr lang="uk-UA" sz="3200" dirty="0"/>
              <a:t> 5:21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701779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Вказавши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хрест</a:t>
            </a:r>
            <a:r>
              <a:rPr lang="ru-RU" sz="2000" b="1" dirty="0"/>
              <a:t> Христа примирив Небо і Землю (Кол. 1:20), Павло переходить до </a:t>
            </a:r>
            <a:r>
              <a:rPr lang="ru-RU" sz="2000" b="1" dirty="0" err="1"/>
              <a:t>пояснення</a:t>
            </a:r>
            <a:r>
              <a:rPr lang="ru-RU" sz="2000" b="1" dirty="0"/>
              <a:t> </a:t>
            </a:r>
            <a:r>
              <a:rPr lang="ru-RU" sz="2000" b="1" dirty="0" err="1"/>
              <a:t>практичних</a:t>
            </a:r>
            <a:r>
              <a:rPr lang="ru-RU" sz="2000" b="1" dirty="0"/>
              <a:t> </a:t>
            </a:r>
            <a:r>
              <a:rPr lang="ru-RU" sz="2000" b="1" dirty="0" err="1"/>
              <a:t>наслідків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примирення</a:t>
            </a:r>
            <a:r>
              <a:rPr lang="ru-RU" sz="2000" b="1" dirty="0"/>
              <a:t> для нас.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змінило</a:t>
            </a:r>
            <a:r>
              <a:rPr lang="ru-RU" sz="2000" b="1" dirty="0"/>
              <a:t> нас? Як Бог </a:t>
            </a:r>
            <a:r>
              <a:rPr lang="ru-RU" sz="2000" b="1" dirty="0" err="1"/>
              <a:t>передбачив</a:t>
            </a:r>
            <a:r>
              <a:rPr lang="ru-RU" sz="2000" b="1" dirty="0"/>
              <a:t> усе </a:t>
            </a:r>
            <a:r>
              <a:rPr lang="ru-RU" sz="2000" b="1" dirty="0" err="1"/>
              <a:t>це</a:t>
            </a:r>
            <a:r>
              <a:rPr lang="ru-RU" sz="2000" b="1" dirty="0"/>
              <a:t>?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допомогти</a:t>
            </a:r>
            <a:r>
              <a:rPr lang="ru-RU" sz="2000" b="1" dirty="0"/>
              <a:t> </a:t>
            </a:r>
            <a:r>
              <a:rPr lang="ru-RU" sz="2000" b="1" dirty="0" err="1"/>
              <a:t>іншим</a:t>
            </a:r>
            <a:r>
              <a:rPr lang="ru-RU" sz="2000" b="1" dirty="0"/>
              <a:t> </a:t>
            </a:r>
            <a:r>
              <a:rPr lang="ru-RU" sz="2000" b="1" dirty="0" err="1"/>
              <a:t>розділити</a:t>
            </a:r>
            <a:r>
              <a:rPr lang="ru-RU" sz="2000" b="1" dirty="0"/>
              <a:t> </a:t>
            </a:r>
            <a:r>
              <a:rPr lang="ru-RU" sz="2000" b="1" dirty="0" err="1"/>
              <a:t>примирення</a:t>
            </a:r>
            <a:r>
              <a:rPr lang="ru-RU" sz="2000" b="1" dirty="0"/>
              <a:t> та </a:t>
            </a:r>
            <a:r>
              <a:rPr lang="ru-RU" sz="2000" b="1" dirty="0" err="1"/>
              <a:t>знайти</a:t>
            </a:r>
            <a:r>
              <a:rPr lang="ru-RU" sz="2000" b="1" dirty="0"/>
              <a:t> </a:t>
            </a:r>
            <a:r>
              <a:rPr lang="ru-RU" sz="2000" b="1" dirty="0" err="1"/>
              <a:t>надію</a:t>
            </a:r>
            <a:r>
              <a:rPr lang="ru-RU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19682"/>
            <a:ext cx="659468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uk-UA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НАСЛІДКИ ПРИМИРЕННЯ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ВІД ЗЛОЧИНЦІВ ДО СВЯТИХ</a:t>
            </a:r>
            <a:endParaRPr lang="es-ES" sz="4400" b="1" spc="600" dirty="0">
              <a:ln w="254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І вас, які колись були відчужені, непримиренні розумом в лукавих ділах,</a:t>
            </a:r>
          </a:p>
          <a:p>
            <a:pPr algn="ctr"/>
            <a:r>
              <a:rPr lang="uk-UA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 нині примирив Він смертю тіла Своєї плоті, щоби зробити вас святими, непорочними й невинними перед Собою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1:21-22)</a:t>
            </a:r>
            <a:endParaRPr lang="es-ES" sz="14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Питання</a:t>
            </a:r>
            <a:r>
              <a:rPr lang="ru-RU" sz="2000" b="1" dirty="0"/>
              <a:t> </a:t>
            </a:r>
            <a:r>
              <a:rPr lang="ru-RU" sz="2000" b="1" dirty="0" err="1"/>
              <a:t>просте</a:t>
            </a:r>
            <a:r>
              <a:rPr lang="ru-RU" sz="2000" b="1" dirty="0"/>
              <a:t>. Ми жили, </a:t>
            </a:r>
            <a:r>
              <a:rPr lang="ru-RU" sz="2000" b="1" dirty="0" err="1"/>
              <a:t>чинячи</a:t>
            </a:r>
            <a:r>
              <a:rPr lang="ru-RU" sz="2000" b="1" dirty="0"/>
              <a:t> зло, і тому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засуджені</a:t>
            </a:r>
            <a:r>
              <a:rPr lang="ru-RU" sz="2000" b="1" dirty="0"/>
              <a:t> на </a:t>
            </a:r>
            <a:r>
              <a:rPr lang="ru-RU" sz="2000" b="1" dirty="0" err="1"/>
              <a:t>вічну</a:t>
            </a:r>
            <a:r>
              <a:rPr lang="ru-RU" sz="2000" b="1" dirty="0"/>
              <a:t> смерть (Рим. 6:23; Об. 21:8).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746249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Але Бог </a:t>
            </a:r>
            <a:r>
              <a:rPr lang="ru-RU" sz="2000" b="1" dirty="0" err="1"/>
              <a:t>приготував</a:t>
            </a:r>
            <a:r>
              <a:rPr lang="ru-RU" sz="2000" b="1" dirty="0"/>
              <a:t> для нас великий план:</a:t>
            </a:r>
            <a:endParaRPr lang="es-E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4" y="2924719"/>
            <a:ext cx="3503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Самі</a:t>
            </a:r>
            <a:r>
              <a:rPr lang="ru-RU" sz="2000" b="1" dirty="0"/>
              <a:t> по </a:t>
            </a:r>
            <a:r>
              <a:rPr lang="ru-RU" sz="2000" b="1" dirty="0" err="1"/>
              <a:t>собі</a:t>
            </a:r>
            <a:r>
              <a:rPr lang="ru-RU" sz="2000" b="1" dirty="0"/>
              <a:t> ми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нездатні</a:t>
            </a:r>
            <a:r>
              <a:rPr lang="ru-RU" sz="2000" b="1" dirty="0"/>
              <a:t> </a:t>
            </a:r>
            <a:r>
              <a:rPr lang="ru-RU" sz="2000" b="1" dirty="0" err="1"/>
              <a:t>змінити</a:t>
            </a:r>
            <a:r>
              <a:rPr lang="ru-RU" sz="2000" b="1" dirty="0"/>
              <a:t> </a:t>
            </a:r>
            <a:r>
              <a:rPr lang="ru-RU" sz="2000" b="1" dirty="0" err="1"/>
              <a:t>цю</a:t>
            </a:r>
            <a:r>
              <a:rPr lang="ru-RU" sz="2000" b="1" dirty="0"/>
              <a:t> </a:t>
            </a:r>
            <a:r>
              <a:rPr lang="ru-RU" sz="2000" b="1" dirty="0" err="1"/>
              <a:t>ситуацію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заплатити</a:t>
            </a:r>
            <a:r>
              <a:rPr lang="ru-RU" sz="2000" b="1" dirty="0"/>
              <a:t> за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 (Псалом 49:7-8).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ЗАСНОВАНИЙ І НЕПОХИТНИЙ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 лише перебуваєте у вірі, тверді й непохитні, утверджені в надії Радісної Звістки, яку ви почули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1:23а)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виправдані</a:t>
            </a:r>
            <a:r>
              <a:rPr lang="ru-RU" sz="2000" b="1" dirty="0"/>
              <a:t>, ми </a:t>
            </a:r>
            <a:r>
              <a:rPr lang="ru-RU" sz="2000" b="1" dirty="0" err="1"/>
              <a:t>освячуємось</a:t>
            </a:r>
            <a:r>
              <a:rPr lang="ru-RU" sz="2000" b="1" dirty="0"/>
              <a:t>, але </a:t>
            </a:r>
            <a:r>
              <a:rPr lang="ru-RU" sz="2000" b="1" dirty="0" err="1"/>
              <a:t>подорож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не </a:t>
            </a:r>
            <a:r>
              <a:rPr lang="ru-RU" sz="2000" b="1" dirty="0" err="1"/>
              <a:t>закінчена</a:t>
            </a:r>
            <a:r>
              <a:rPr lang="ru-RU" sz="2000" b="1" dirty="0"/>
              <a:t>. Ми </a:t>
            </a:r>
            <a:r>
              <a:rPr lang="ru-RU" sz="2000" b="1" dirty="0" err="1"/>
              <a:t>ризикуємо</a:t>
            </a:r>
            <a:r>
              <a:rPr lang="ru-RU" sz="2000" b="1" dirty="0"/>
              <a:t> </a:t>
            </a:r>
            <a:r>
              <a:rPr lang="ru-RU" sz="2000" b="1" dirty="0" err="1"/>
              <a:t>збитися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шляху і не </a:t>
            </a:r>
            <a:r>
              <a:rPr lang="ru-RU" sz="2000" b="1" dirty="0" err="1"/>
              <a:t>досягти</a:t>
            </a:r>
            <a:r>
              <a:rPr lang="ru-RU" sz="2000" b="1" dirty="0"/>
              <a:t> мети. Ось </a:t>
            </a:r>
            <a:r>
              <a:rPr lang="ru-RU" sz="2000" b="1" dirty="0" err="1"/>
              <a:t>чому</a:t>
            </a:r>
            <a:r>
              <a:rPr lang="ru-RU" sz="2000" b="1" dirty="0"/>
              <a:t> Павло </a:t>
            </a:r>
            <a:r>
              <a:rPr lang="ru-RU" sz="2000" b="1" dirty="0" err="1"/>
              <a:t>радить</a:t>
            </a:r>
            <a:r>
              <a:rPr lang="ru-RU" sz="2000" b="1" dirty="0"/>
              <a:t> нам три </a:t>
            </a:r>
            <a:r>
              <a:rPr lang="ru-RU" sz="2000" b="1" dirty="0" err="1"/>
              <a:t>речі</a:t>
            </a:r>
            <a:r>
              <a:rPr lang="ru-RU" sz="2000" b="1" dirty="0"/>
              <a:t> (Кол. 1:23а):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931709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292020" y="684231"/>
            <a:ext cx="4718255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uk-UA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НАДІЯ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ПРИНОСИМО НАДІЮ</a:t>
            </a:r>
            <a:endParaRPr lang="es-ES" sz="4400" b="1" spc="300" dirty="0">
              <a:ln/>
              <a:solidFill>
                <a:srgbClr val="FFD03B"/>
              </a:solidFill>
              <a:effectLst>
                <a:outerShdw blurRad="38100" dist="25400" dir="2700000" algn="tl">
                  <a:schemeClr val="accent2">
                    <a:lumMod val="20000"/>
                    <a:lumOff val="80000"/>
                    <a:alpha val="8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 став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служителем за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Божим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дорученням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яке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дане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щодо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вас,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виконати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Боже Слово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1:25)</a:t>
            </a:r>
            <a:endParaRPr lang="es-ES" sz="1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 ми бачили, Божий план нашого спасіння ґрунтується на смерті Ісуса та включає наше виправдання та освячення. Але чогось важливого бракувало: якимось чином нам потрібно пізнати цей план, щоб прийняти його. Нам потрібен хтось, хто відкрив би нам його.</a:t>
            </a:r>
            <a:endParaRPr lang="es-ES" sz="2000" b="1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1" y="2664208"/>
            <a:ext cx="4635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Саме</a:t>
            </a:r>
            <a:r>
              <a:rPr lang="ru-RU" sz="2000" b="1" dirty="0"/>
              <a:t> тут і </a:t>
            </a:r>
            <a:r>
              <a:rPr lang="ru-RU" sz="2000" b="1" dirty="0" err="1"/>
              <a:t>починається</a:t>
            </a:r>
            <a:r>
              <a:rPr lang="ru-RU" sz="2000" b="1" dirty="0"/>
              <a:t> «Боже </a:t>
            </a:r>
            <a:r>
              <a:rPr lang="ru-RU" sz="2000" b="1" dirty="0" err="1"/>
              <a:t>управління</a:t>
            </a:r>
            <a:r>
              <a:rPr lang="ru-RU" sz="2000" b="1" dirty="0"/>
              <a:t>» [Божий </a:t>
            </a:r>
            <a:r>
              <a:rPr lang="ru-RU" sz="2000" b="1" dirty="0" err="1"/>
              <a:t>спосіб</a:t>
            </a:r>
            <a:r>
              <a:rPr lang="ru-RU" sz="2000" b="1" dirty="0"/>
              <a:t> </a:t>
            </a:r>
            <a:r>
              <a:rPr lang="ru-RU" sz="2000" b="1" dirty="0" err="1"/>
              <a:t>упорядкування</a:t>
            </a:r>
            <a:r>
              <a:rPr lang="ru-RU" sz="2000" b="1" dirty="0"/>
              <a:t> </a:t>
            </a:r>
            <a:r>
              <a:rPr lang="ru-RU" sz="2000" b="1" dirty="0" err="1"/>
              <a:t>обставин</a:t>
            </a:r>
            <a:r>
              <a:rPr lang="ru-RU" sz="2000" b="1" dirty="0"/>
              <a:t>, думок, людей </a:t>
            </a:r>
            <a:r>
              <a:rPr lang="ru-RU" sz="2000" b="1" dirty="0" err="1"/>
              <a:t>тощо</a:t>
            </a:r>
            <a:r>
              <a:rPr lang="ru-RU" sz="2000" b="1" dirty="0"/>
              <a:t>], служителем </a:t>
            </a:r>
            <a:r>
              <a:rPr lang="ru-RU" sz="2000" b="1" dirty="0" err="1"/>
              <a:t>якого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Павло (Кол. 1:25).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360990"/>
            <a:ext cx="8648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радів бути частиною цього плану, навіть попри те, що він передбачав страждання (</a:t>
            </a:r>
            <a:r>
              <a:rPr lang="uk-UA" sz="2000" b="1" dirty="0" err="1"/>
              <a:t>Кол</a:t>
            </a:r>
            <a:r>
              <a:rPr lang="uk-UA" sz="2000" b="1" dirty="0"/>
              <a:t>. 1:24). Від арешту в Римі до смерті він написав щонайменше сім із чотирнадцяти послань, що збереглися в Новому Завіті.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0" y="5749994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важливою</a:t>
            </a:r>
            <a:r>
              <a:rPr lang="ru-RU" sz="2000" b="1" dirty="0"/>
              <a:t> </a:t>
            </a:r>
            <a:r>
              <a:rPr lang="ru-RU" sz="2000" b="1" dirty="0" err="1"/>
              <a:t>частиною</a:t>
            </a:r>
            <a:r>
              <a:rPr lang="ru-RU" sz="2000" b="1" dirty="0"/>
              <a:t> </a:t>
            </a:r>
            <a:r>
              <a:rPr lang="ru-RU" sz="2000" b="1" dirty="0" err="1"/>
              <a:t>Божого</a:t>
            </a:r>
            <a:r>
              <a:rPr lang="ru-RU" sz="2000" b="1" dirty="0"/>
              <a:t> плану, і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радів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. Ми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можемо</a:t>
            </a:r>
            <a:r>
              <a:rPr lang="ru-RU" sz="2000" b="1" dirty="0"/>
              <a:t> бути </a:t>
            </a:r>
            <a:r>
              <a:rPr lang="ru-RU" sz="2000" b="1" dirty="0" err="1"/>
              <a:t>частиною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плану, </a:t>
            </a:r>
            <a:r>
              <a:rPr lang="ru-RU" sz="2000" b="1" dirty="0" err="1"/>
              <a:t>ведучи</a:t>
            </a:r>
            <a:r>
              <a:rPr lang="ru-RU" sz="2000" b="1" dirty="0"/>
              <a:t> </a:t>
            </a:r>
            <a:r>
              <a:rPr lang="ru-RU" sz="2000" b="1" dirty="0" err="1"/>
              <a:t>інших</a:t>
            </a:r>
            <a:r>
              <a:rPr lang="ru-RU" sz="2000" b="1" dirty="0"/>
              <a:t> до </a:t>
            </a:r>
            <a:r>
              <a:rPr lang="ru-RU" sz="2000" b="1" dirty="0" err="1"/>
              <a:t>пізнання</a:t>
            </a:r>
            <a:r>
              <a:rPr lang="ru-RU" sz="2000" b="1" dirty="0"/>
              <a:t> Христа. У </a:t>
            </a:r>
            <a:r>
              <a:rPr lang="ru-RU" sz="2000" b="1" dirty="0" err="1"/>
              <a:t>цьому</a:t>
            </a:r>
            <a:r>
              <a:rPr lang="ru-RU" sz="2000" b="1" dirty="0"/>
              <a:t> наша </a:t>
            </a:r>
            <a:r>
              <a:rPr lang="ru-RU" sz="2000" b="1" dirty="0" err="1"/>
              <a:t>радість</a:t>
            </a:r>
            <a:r>
              <a:rPr lang="ru-RU" sz="2000" b="1" dirty="0"/>
              <a:t>!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uk-UA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ТАЄМНИЦЯ БОГА</a:t>
            </a:r>
            <a:endParaRPr lang="es-ES" sz="4400" b="1" spc="300" dirty="0">
              <a:ln w="13462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25400" dir="2700000" algn="bl" rotWithShape="0">
                  <a:schemeClr val="accent3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584775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таємницю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заховану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віків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поколінь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відкриту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святим.</a:t>
            </a:r>
          </a:p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1:26)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говорить про </a:t>
            </a:r>
            <a:r>
              <a:rPr lang="ru-RU" sz="2000" b="1" dirty="0" err="1"/>
              <a:t>таємницю</a:t>
            </a:r>
            <a:r>
              <a:rPr lang="ru-RU" sz="2000" b="1" dirty="0"/>
              <a:t>, яка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відкрита</a:t>
            </a:r>
            <a:r>
              <a:rPr lang="ru-RU" sz="2000" b="1" dirty="0"/>
              <a:t> </a:t>
            </a:r>
            <a:r>
              <a:rPr lang="ru-RU" sz="2000" b="1" dirty="0" err="1"/>
              <a:t>церкві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воскресіння</a:t>
            </a:r>
            <a:r>
              <a:rPr lang="ru-RU" sz="2000" b="1" dirty="0"/>
              <a:t> Христа (Кол. 1:26). До того часу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короткі</a:t>
            </a:r>
            <a:r>
              <a:rPr lang="ru-RU" sz="2000" b="1" dirty="0"/>
              <a:t> </a:t>
            </a:r>
            <a:r>
              <a:rPr lang="ru-RU" sz="2000" b="1" dirty="0" err="1"/>
              <a:t>спогади</a:t>
            </a:r>
            <a:r>
              <a:rPr lang="ru-RU" sz="2000" b="1" dirty="0"/>
              <a:t>. Але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за </a:t>
            </a:r>
            <a:r>
              <a:rPr lang="ru-RU" sz="2000" b="1" dirty="0" err="1"/>
              <a:t>таємниця</a:t>
            </a:r>
            <a:r>
              <a:rPr lang="ru-RU" sz="2000" b="1" dirty="0"/>
              <a:t>? «Христос у вас, надія слави» </a:t>
            </a:r>
            <a:br>
              <a:rPr lang="es-ES" sz="2000" b="1" dirty="0"/>
            </a:br>
            <a:r>
              <a:rPr lang="ru-RU" sz="2000" b="1" dirty="0"/>
              <a:t>(Кол. 1:27).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15545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цій таємниці ще є етапи, які мають розкритися. Тепер ми живемо в надії на прославлення. Яка зміна! Яка таємниця! Грішні люди виправдані, освячені та прославлені викупною кров’ю Ісуса. Ця таємниця буде предметом вивчення протягом усієї вічності.</a:t>
            </a:r>
            <a:endParaRPr lang="es-ES" sz="2000" b="1" dirty="0"/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1058</Words>
  <Application>Microsoft Office PowerPoint</Application>
  <PresentationFormat>Panorámica</PresentationFormat>
  <Paragraphs>64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70</cp:revision>
  <dcterms:created xsi:type="dcterms:W3CDTF">2026-01-24T16:42:04Z</dcterms:created>
  <dcterms:modified xsi:type="dcterms:W3CDTF">2026-01-29T06:50:48Z</dcterms:modified>
</cp:coreProperties>
</file>