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9" d="100"/>
          <a:sy n="29" d="100"/>
        </p:scale>
        <p:origin x="66"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uk-UA" sz="2000" b="1" dirty="0">
              <a:effectLst>
                <a:outerShdw blurRad="38100" dist="38100" dir="2700000" algn="tl">
                  <a:srgbClr val="000000"/>
                </a:outerShdw>
              </a:effectLst>
            </a:rPr>
            <a:t>Мудрість Божа</a:t>
          </a:r>
          <a:endParaRPr lang="es-ES" sz="2000"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uk-UA" sz="2000" b="1" dirty="0">
              <a:effectLst>
                <a:outerShdw blurRad="38100" dist="38100" dir="2700000" algn="tl">
                  <a:srgbClr val="000000"/>
                </a:outerShdw>
              </a:effectLst>
            </a:rPr>
            <a:t>Безумство хреста</a:t>
          </a:r>
          <a:endParaRPr lang="es-ES" sz="2000"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uk-UA" sz="2000" b="1" dirty="0">
              <a:effectLst>
                <a:outerShdw blurRad="38100" dist="38100" dir="2700000" algn="tl">
                  <a:srgbClr val="000000"/>
                </a:outerShdw>
              </a:effectLst>
            </a:rPr>
            <a:t>Божа сила</a:t>
          </a: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uk-UA" sz="2000" b="1" dirty="0">
              <a:effectLst>
                <a:outerShdw blurRad="38100" dist="38100" dir="2700000" algn="tl">
                  <a:srgbClr val="000000"/>
                </a:outerShdw>
              </a:effectLst>
            </a:rPr>
            <a:t>Послання хреста</a:t>
          </a:r>
          <a:endParaRPr lang="es-ES" sz="2000" dirty="0">
            <a:effectLst>
              <a:outerShdw blurRad="38100" dist="38100" dir="2700000" algn="tl">
                <a:srgbClr val="000000"/>
              </a:outerShdw>
            </a:effectLst>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uk-UA" sz="2000" b="1" dirty="0" err="1">
              <a:effectLst>
                <a:outerShdw blurRad="38100" dist="38100" dir="2700000" algn="tl">
                  <a:srgbClr val="000000"/>
                </a:outerShdw>
              </a:effectLst>
            </a:rPr>
            <a:t>Глупота</a:t>
          </a:r>
          <a:r>
            <a:rPr lang="uk-UA" sz="2000" b="1" dirty="0">
              <a:effectLst>
                <a:outerShdw blurRad="38100" dist="38100" dir="2700000" algn="tl">
                  <a:srgbClr val="000000"/>
                </a:outerShdw>
              </a:effectLst>
            </a:rPr>
            <a:t> і слабкість Бога</a:t>
          </a:r>
          <a:endParaRPr lang="es-ES" sz="2000"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ru-RU" sz="1800" b="1" dirty="0"/>
            <a:t>«Слово про </a:t>
          </a:r>
          <a:r>
            <a:rPr lang="ru-RU" sz="1800" b="1" dirty="0" err="1"/>
            <a:t>хрест</a:t>
          </a:r>
          <a:r>
            <a:rPr lang="ru-RU" sz="1800" b="1" dirty="0"/>
            <a:t> — то безумство </a:t>
          </a:r>
          <a:r>
            <a:rPr lang="ru-RU" sz="1800" b="1" dirty="0" err="1"/>
            <a:t>тим</a:t>
          </a:r>
          <a:r>
            <a:rPr lang="ru-RU" sz="1800" b="1" dirty="0"/>
            <a:t>, </a:t>
          </a:r>
          <a:r>
            <a:rPr lang="ru-RU" sz="1800" b="1" dirty="0" err="1"/>
            <a:t>хто</a:t>
          </a:r>
          <a:r>
            <a:rPr lang="ru-RU" sz="1800" b="1" dirty="0"/>
            <a:t> </a:t>
          </a:r>
          <a:r>
            <a:rPr lang="ru-RU" sz="1800" b="1" dirty="0" err="1"/>
            <a:t>гине</a:t>
          </a:r>
          <a:r>
            <a:rPr lang="ru-RU" sz="1800" b="1" dirty="0"/>
            <a:t>» (1 </a:t>
          </a:r>
          <a:r>
            <a:rPr lang="ru-RU" sz="1800" b="1" dirty="0" err="1"/>
            <a:t>Коринтян</a:t>
          </a:r>
          <a:r>
            <a:rPr lang="ru-RU" sz="1800" b="1" dirty="0"/>
            <a:t> 1:18)</a:t>
          </a:r>
          <a:endParaRPr lang="es-ES" sz="1800" dirty="0"/>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ru-RU" sz="1800" b="1" dirty="0"/>
            <a:t>«Бог </a:t>
          </a:r>
          <a:r>
            <a:rPr lang="ru-RU" sz="1800" b="1" dirty="0" err="1"/>
            <a:t>вирішив</a:t>
          </a:r>
          <a:r>
            <a:rPr lang="ru-RU" sz="1800" b="1" dirty="0"/>
            <a:t> спасти </a:t>
          </a:r>
          <a:r>
            <a:rPr lang="ru-RU" sz="1800" b="1" dirty="0" err="1"/>
            <a:t>віруючих</a:t>
          </a:r>
          <a:r>
            <a:rPr lang="ru-RU" sz="1800" b="1" dirty="0"/>
            <a:t> через безумство </a:t>
          </a:r>
          <a:r>
            <a:rPr lang="ru-RU" sz="1800" b="1" dirty="0" err="1"/>
            <a:t>проповіді</a:t>
          </a:r>
          <a:r>
            <a:rPr lang="ru-RU" sz="1800" b="1" dirty="0"/>
            <a:t>» (1 Кор. 1:21)</a:t>
          </a:r>
          <a:endParaRPr lang="uk-UA" sz="1800" b="1" dirty="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ru-RU" sz="1800" b="1" dirty="0"/>
            <a:t>«Христос </a:t>
          </a:r>
          <a:r>
            <a:rPr lang="ru-RU" sz="1800" b="1" dirty="0" err="1"/>
            <a:t>розп’ятий</a:t>
          </a:r>
          <a:r>
            <a:rPr lang="ru-RU" sz="1800" b="1" dirty="0"/>
            <a:t>, […] для </a:t>
          </a:r>
          <a:r>
            <a:rPr lang="ru-RU" sz="1800" b="1" dirty="0" err="1"/>
            <a:t>поган</a:t>
          </a:r>
          <a:r>
            <a:rPr lang="ru-RU" sz="1800" b="1" dirty="0"/>
            <a:t> — безумство» (1 Кор. 1:23)</a:t>
          </a:r>
          <a:endParaRPr lang="uk-UA" sz="1800" b="1" dirty="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ru-RU" sz="1800" b="1" dirty="0"/>
            <a:t>«Для </a:t>
          </a:r>
          <a:r>
            <a:rPr lang="ru-RU" sz="1800" b="1" dirty="0" err="1"/>
            <a:t>тілесної</a:t>
          </a:r>
          <a:r>
            <a:rPr lang="ru-RU" sz="1800" b="1" dirty="0"/>
            <a:t> </a:t>
          </a:r>
          <a:r>
            <a:rPr lang="ru-RU" sz="1800" b="1" dirty="0" err="1"/>
            <a:t>людини</a:t>
          </a:r>
          <a:r>
            <a:rPr lang="ru-RU" sz="1800" b="1" dirty="0"/>
            <a:t> […] те, </a:t>
          </a:r>
          <a:r>
            <a:rPr lang="ru-RU" sz="1800" b="1" dirty="0" err="1"/>
            <a:t>що</a:t>
          </a:r>
          <a:r>
            <a:rPr lang="ru-RU" sz="1800" b="1" dirty="0"/>
            <a:t> </a:t>
          </a:r>
          <a:r>
            <a:rPr lang="ru-RU" sz="1800" b="1" dirty="0" err="1"/>
            <a:t>від</a:t>
          </a:r>
          <a:r>
            <a:rPr lang="ru-RU" sz="1800" b="1" dirty="0"/>
            <a:t> Духа </a:t>
          </a:r>
          <a:r>
            <a:rPr lang="ru-RU" sz="1800" b="1" dirty="0" err="1"/>
            <a:t>Божого</a:t>
          </a:r>
          <a:r>
            <a:rPr lang="ru-RU" sz="1800" b="1" dirty="0"/>
            <a:t> […] — </a:t>
          </a:r>
          <a:r>
            <a:rPr lang="ru-RU" sz="1800" b="1" dirty="0" err="1"/>
            <a:t>глупота</a:t>
          </a:r>
          <a:r>
            <a:rPr lang="ru-RU" sz="1800" b="1" dirty="0"/>
            <a:t>» (1 Кор. 2:14)</a:t>
          </a:r>
          <a:endParaRPr lang="es-ES" sz="180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ru-RU" sz="1800" b="1" dirty="0"/>
            <a:t>«</a:t>
          </a:r>
          <a:r>
            <a:rPr lang="ru-RU" sz="1800" b="1" dirty="0" err="1"/>
            <a:t>Бо</a:t>
          </a:r>
          <a:r>
            <a:rPr lang="ru-RU" sz="1800" b="1" dirty="0"/>
            <a:t> </a:t>
          </a:r>
          <a:r>
            <a:rPr lang="ru-RU" sz="1800" b="1" dirty="0" err="1"/>
            <a:t>мудрість</a:t>
          </a:r>
          <a:r>
            <a:rPr lang="ru-RU" sz="1800" b="1" dirty="0"/>
            <a:t> </a:t>
          </a:r>
          <a:r>
            <a:rPr lang="ru-RU" sz="1800" b="1" dirty="0" err="1"/>
            <a:t>світу</a:t>
          </a:r>
          <a:r>
            <a:rPr lang="ru-RU" sz="1800" b="1" dirty="0"/>
            <a:t> </a:t>
          </a:r>
          <a:r>
            <a:rPr lang="ru-RU" sz="1800" b="1" dirty="0" err="1"/>
            <a:t>цього</a:t>
          </a:r>
          <a:r>
            <a:rPr lang="ru-RU" sz="1800" b="1" dirty="0"/>
            <a:t> є </a:t>
          </a:r>
          <a:r>
            <a:rPr lang="ru-RU" sz="1800" b="1" dirty="0" err="1"/>
            <a:t>глупотою</a:t>
          </a:r>
          <a:r>
            <a:rPr lang="ru-RU" sz="1800" b="1" dirty="0"/>
            <a:t> перед Богом» (1 </a:t>
          </a:r>
          <a:r>
            <a:rPr lang="ru-RU" sz="1800" b="1" dirty="0" err="1"/>
            <a:t>Коринтян</a:t>
          </a:r>
          <a:r>
            <a:rPr lang="ru-RU" sz="1800" b="1" dirty="0"/>
            <a:t> 3:19)</a:t>
          </a:r>
          <a:endParaRPr lang="es-ES" sz="1800"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uk-UA" sz="2000" b="1" kern="1200" dirty="0">
              <a:solidFill>
                <a:prstClr val="black">
                  <a:hueOff val="0"/>
                  <a:satOff val="0"/>
                  <a:lumOff val="0"/>
                  <a:alphaOff val="0"/>
                </a:prstClr>
              </a:solidFill>
              <a:latin typeface="Aptos" panose="02110004020202020204"/>
              <a:ea typeface="+mn-ea"/>
              <a:cs typeface="+mn-cs"/>
            </a:rPr>
            <a:t>Найгірше в людині</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pPr marL="0" lvl="0" indent="0" algn="l" defTabSz="889000">
            <a:lnSpc>
              <a:spcPct val="90000"/>
            </a:lnSpc>
            <a:spcBef>
              <a:spcPct val="0"/>
            </a:spcBef>
            <a:spcAft>
              <a:spcPct val="35000"/>
            </a:spcAft>
            <a:buNone/>
          </a:pPr>
          <a:r>
            <a:rPr lang="ru-RU" sz="2000" b="1" kern="1200" dirty="0">
              <a:solidFill>
                <a:prstClr val="black">
                  <a:hueOff val="0"/>
                  <a:satOff val="0"/>
                  <a:lumOff val="0"/>
                  <a:alphaOff val="0"/>
                </a:prstClr>
              </a:solidFill>
              <a:latin typeface="Aptos" panose="02110004020202020204"/>
              <a:ea typeface="+mn-ea"/>
              <a:cs typeface="+mn-cs"/>
            </a:rPr>
            <a:t>безумство</a:t>
          </a:r>
          <a:endParaRPr lang="es-ES" sz="2000" b="1" kern="1200" dirty="0">
            <a:solidFill>
              <a:prstClr val="black">
                <a:hueOff val="0"/>
                <a:satOff val="0"/>
                <a:lumOff val="0"/>
                <a:alphaOff val="0"/>
              </a:prstClr>
            </a:solidFill>
            <a:latin typeface="Aptos" panose="02110004020202020204"/>
            <a:ea typeface="+mn-ea"/>
            <a:cs typeface="+mn-cs"/>
          </a:endParaRP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uk-UA" sz="2000" b="1" dirty="0"/>
            <a:t>Самознищення</a:t>
          </a:r>
          <a:endParaRPr lang="es-ES" sz="2000" b="1" dirty="0"/>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uk-UA" sz="2000" b="1" kern="1200" dirty="0">
              <a:solidFill>
                <a:prstClr val="black">
                  <a:hueOff val="0"/>
                  <a:satOff val="0"/>
                  <a:lumOff val="0"/>
                  <a:alphaOff val="0"/>
                </a:prstClr>
              </a:solidFill>
              <a:latin typeface="Aptos" panose="02110004020202020204"/>
              <a:ea typeface="+mn-ea"/>
              <a:cs typeface="+mn-cs"/>
            </a:rPr>
            <a:t>Найкраще в Бога</a:t>
          </a:r>
          <a:endParaRPr lang="es-ES" sz="2000" b="1" kern="1200" dirty="0">
            <a:solidFill>
              <a:prstClr val="black">
                <a:hueOff val="0"/>
                <a:satOff val="0"/>
                <a:lumOff val="0"/>
                <a:alphaOff val="0"/>
              </a:prstClr>
            </a:solidFill>
            <a:latin typeface="Aptos" panose="02110004020202020204"/>
            <a:ea typeface="+mn-ea"/>
            <a:cs typeface="+mn-cs"/>
          </a:endParaRP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uk-UA" sz="2000" b="1" dirty="0"/>
            <a:t>Сила</a:t>
          </a:r>
          <a:endParaRPr lang="es-ES" sz="2000" b="1" dirty="0"/>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uk-UA" sz="2000" b="1" dirty="0"/>
            <a:t>Прощення</a:t>
          </a:r>
          <a:endParaRPr lang="es-ES" sz="2000" b="1" dirty="0"/>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uk-UA" sz="2000" b="1" dirty="0"/>
            <a:t>Загибель</a:t>
          </a:r>
          <a:endParaRPr lang="es-ES" sz="2000" b="1" dirty="0"/>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uk-UA" sz="2000" b="1" dirty="0"/>
            <a:t>Спасіння</a:t>
          </a:r>
          <a:endParaRPr lang="es-ES" sz="2000" b="1" dirty="0"/>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uk-UA" sz="2000" b="1" dirty="0"/>
            <a:t>Відмова</a:t>
          </a:r>
          <a:endParaRPr lang="es-ES" sz="2000" b="1" dirty="0"/>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uk-UA" sz="2000" b="1" dirty="0"/>
            <a:t>Прийняття</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uk-UA" sz="2000" b="1" kern="1200" dirty="0">
              <a:effectLst>
                <a:outerShdw blurRad="38100" dist="38100" dir="2700000" algn="tl">
                  <a:srgbClr val="000000"/>
                </a:outerShdw>
              </a:effectLst>
            </a:rPr>
            <a:t>Мудрість Божа</a:t>
          </a:r>
          <a:endParaRPr lang="es-ES" sz="2000" kern="120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uk-UA" sz="2000" b="1" kern="1200" dirty="0">
              <a:effectLst>
                <a:outerShdw blurRad="38100" dist="38100" dir="2700000" algn="tl">
                  <a:srgbClr val="000000"/>
                </a:outerShdw>
              </a:effectLst>
            </a:rPr>
            <a:t>Безумство хреста</a:t>
          </a:r>
          <a:endParaRPr lang="es-ES" sz="2000" kern="120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uk-UA" sz="2000" b="1" kern="1200" dirty="0">
              <a:effectLst>
                <a:outerShdw blurRad="38100" dist="38100" dir="2700000" algn="tl">
                  <a:srgbClr val="000000"/>
                </a:outerShdw>
              </a:effectLst>
            </a:rPr>
            <a:t>Божа сила</a:t>
          </a: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uk-UA" sz="2000" b="1" kern="1200" dirty="0">
              <a:effectLst>
                <a:outerShdw blurRad="38100" dist="38100" dir="2700000" algn="tl">
                  <a:srgbClr val="000000"/>
                </a:outerShdw>
              </a:effectLst>
            </a:rPr>
            <a:t>Послання хреста</a:t>
          </a:r>
          <a:endParaRPr lang="es-ES" sz="2000" kern="1200" dirty="0">
            <a:effectLst>
              <a:outerShdw blurRad="38100" dist="38100" dir="2700000" algn="tl">
                <a:srgbClr val="000000"/>
              </a:outerShdw>
            </a:effectLst>
          </a:endParaRP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uk-UA" sz="2000" b="1" kern="1200" dirty="0" err="1">
              <a:effectLst>
                <a:outerShdw blurRad="38100" dist="38100" dir="2700000" algn="tl">
                  <a:srgbClr val="000000"/>
                </a:outerShdw>
              </a:effectLst>
            </a:rPr>
            <a:t>Глупота</a:t>
          </a:r>
          <a:r>
            <a:rPr lang="uk-UA" sz="2000" b="1" kern="1200" dirty="0">
              <a:effectLst>
                <a:outerShdw blurRad="38100" dist="38100" dir="2700000" algn="tl">
                  <a:srgbClr val="000000"/>
                </a:outerShdw>
              </a:effectLst>
            </a:rPr>
            <a:t> і слабкість Бога</a:t>
          </a:r>
          <a:endParaRPr lang="es-ES" sz="2000" kern="120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2579"/>
          <a:ext cx="5255981" cy="490592"/>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6338" tIns="68580" rIns="128016"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t>«Слово про </a:t>
          </a:r>
          <a:r>
            <a:rPr lang="ru-RU" sz="1800" b="1" kern="1200" dirty="0" err="1"/>
            <a:t>хрест</a:t>
          </a:r>
          <a:r>
            <a:rPr lang="ru-RU" sz="1800" b="1" kern="1200" dirty="0"/>
            <a:t> — то безумство </a:t>
          </a:r>
          <a:r>
            <a:rPr lang="ru-RU" sz="1800" b="1" kern="1200" dirty="0" err="1"/>
            <a:t>тим</a:t>
          </a:r>
          <a:r>
            <a:rPr lang="ru-RU" sz="1800" b="1" kern="1200" dirty="0"/>
            <a:t>, </a:t>
          </a:r>
          <a:r>
            <a:rPr lang="ru-RU" sz="1800" b="1" kern="1200" dirty="0" err="1"/>
            <a:t>хто</a:t>
          </a:r>
          <a:r>
            <a:rPr lang="ru-RU" sz="1800" b="1" kern="1200" dirty="0"/>
            <a:t> </a:t>
          </a:r>
          <a:r>
            <a:rPr lang="ru-RU" sz="1800" b="1" kern="1200" dirty="0" err="1"/>
            <a:t>гине</a:t>
          </a:r>
          <a:r>
            <a:rPr lang="ru-RU" sz="1800" b="1" kern="1200" dirty="0"/>
            <a:t>» (1 </a:t>
          </a:r>
          <a:r>
            <a:rPr lang="ru-RU" sz="1800" b="1" kern="1200" dirty="0" err="1"/>
            <a:t>Коринтян</a:t>
          </a:r>
          <a:r>
            <a:rPr lang="ru-RU" sz="1800" b="1" kern="1200" dirty="0"/>
            <a:t> 1:18)</a:t>
          </a:r>
          <a:endParaRPr lang="es-ES" sz="1800" kern="1200" dirty="0"/>
        </a:p>
      </dsp:txBody>
      <dsp:txXfrm rot="10800000">
        <a:off x="420745" y="2579"/>
        <a:ext cx="5133333" cy="490592"/>
      </dsp:txXfrm>
    </dsp:sp>
    <dsp:sp modelId="{7942F575-A43E-45B0-9800-AD4DDCBA2EBD}">
      <dsp:nvSpPr>
        <dsp:cNvPr id="0" name=""/>
        <dsp:cNvSpPr/>
      </dsp:nvSpPr>
      <dsp:spPr>
        <a:xfrm>
          <a:off x="139792" y="2579"/>
          <a:ext cx="490592" cy="490592"/>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639617"/>
          <a:ext cx="5255981" cy="490592"/>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6338" tIns="68580" rIns="128016"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t>«Бог </a:t>
          </a:r>
          <a:r>
            <a:rPr lang="ru-RU" sz="1800" b="1" kern="1200" dirty="0" err="1"/>
            <a:t>вирішив</a:t>
          </a:r>
          <a:r>
            <a:rPr lang="ru-RU" sz="1800" b="1" kern="1200" dirty="0"/>
            <a:t> спасти </a:t>
          </a:r>
          <a:r>
            <a:rPr lang="ru-RU" sz="1800" b="1" kern="1200" dirty="0" err="1"/>
            <a:t>віруючих</a:t>
          </a:r>
          <a:r>
            <a:rPr lang="ru-RU" sz="1800" b="1" kern="1200" dirty="0"/>
            <a:t> через безумство </a:t>
          </a:r>
          <a:r>
            <a:rPr lang="ru-RU" sz="1800" b="1" kern="1200" dirty="0" err="1"/>
            <a:t>проповіді</a:t>
          </a:r>
          <a:r>
            <a:rPr lang="ru-RU" sz="1800" b="1" kern="1200" dirty="0"/>
            <a:t>» (1 Кор. 1:21)</a:t>
          </a:r>
          <a:endParaRPr lang="uk-UA" sz="1800" b="1" kern="1200" dirty="0"/>
        </a:p>
      </dsp:txBody>
      <dsp:txXfrm rot="10800000">
        <a:off x="420745" y="639617"/>
        <a:ext cx="5133333" cy="490592"/>
      </dsp:txXfrm>
    </dsp:sp>
    <dsp:sp modelId="{AACB4B34-B920-43F8-A145-6153CD808008}">
      <dsp:nvSpPr>
        <dsp:cNvPr id="0" name=""/>
        <dsp:cNvSpPr/>
      </dsp:nvSpPr>
      <dsp:spPr>
        <a:xfrm>
          <a:off x="139792" y="639617"/>
          <a:ext cx="490592" cy="490592"/>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276654"/>
          <a:ext cx="5255981" cy="490592"/>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6338" tIns="68580" rIns="128016"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t>«Христос </a:t>
          </a:r>
          <a:r>
            <a:rPr lang="ru-RU" sz="1800" b="1" kern="1200" dirty="0" err="1"/>
            <a:t>розп’ятий</a:t>
          </a:r>
          <a:r>
            <a:rPr lang="ru-RU" sz="1800" b="1" kern="1200" dirty="0"/>
            <a:t>, […] для </a:t>
          </a:r>
          <a:r>
            <a:rPr lang="ru-RU" sz="1800" b="1" kern="1200" dirty="0" err="1"/>
            <a:t>поган</a:t>
          </a:r>
          <a:r>
            <a:rPr lang="ru-RU" sz="1800" b="1" kern="1200" dirty="0"/>
            <a:t> — безумство» (1 Кор. 1:23)</a:t>
          </a:r>
          <a:endParaRPr lang="uk-UA" sz="1800" b="1" kern="1200" dirty="0"/>
        </a:p>
      </dsp:txBody>
      <dsp:txXfrm rot="10800000">
        <a:off x="420745" y="1276654"/>
        <a:ext cx="5133333" cy="490592"/>
      </dsp:txXfrm>
    </dsp:sp>
    <dsp:sp modelId="{39D982C7-D34F-432B-B9F2-59999BDDC9C0}">
      <dsp:nvSpPr>
        <dsp:cNvPr id="0" name=""/>
        <dsp:cNvSpPr/>
      </dsp:nvSpPr>
      <dsp:spPr>
        <a:xfrm>
          <a:off x="139792" y="1276654"/>
          <a:ext cx="490592" cy="490592"/>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1913692"/>
          <a:ext cx="5255981" cy="715185"/>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6338" tIns="68580" rIns="128016"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t>«Для </a:t>
          </a:r>
          <a:r>
            <a:rPr lang="ru-RU" sz="1800" b="1" kern="1200" dirty="0" err="1"/>
            <a:t>тілесної</a:t>
          </a:r>
          <a:r>
            <a:rPr lang="ru-RU" sz="1800" b="1" kern="1200" dirty="0"/>
            <a:t> </a:t>
          </a:r>
          <a:r>
            <a:rPr lang="ru-RU" sz="1800" b="1" kern="1200" dirty="0" err="1"/>
            <a:t>людини</a:t>
          </a:r>
          <a:r>
            <a:rPr lang="ru-RU" sz="1800" b="1" kern="1200" dirty="0"/>
            <a:t> […] те, </a:t>
          </a:r>
          <a:r>
            <a:rPr lang="ru-RU" sz="1800" b="1" kern="1200" dirty="0" err="1"/>
            <a:t>що</a:t>
          </a:r>
          <a:r>
            <a:rPr lang="ru-RU" sz="1800" b="1" kern="1200" dirty="0"/>
            <a:t> </a:t>
          </a:r>
          <a:r>
            <a:rPr lang="ru-RU" sz="1800" b="1" kern="1200" dirty="0" err="1"/>
            <a:t>від</a:t>
          </a:r>
          <a:r>
            <a:rPr lang="ru-RU" sz="1800" b="1" kern="1200" dirty="0"/>
            <a:t> Духа </a:t>
          </a:r>
          <a:r>
            <a:rPr lang="ru-RU" sz="1800" b="1" kern="1200" dirty="0" err="1"/>
            <a:t>Божого</a:t>
          </a:r>
          <a:r>
            <a:rPr lang="ru-RU" sz="1800" b="1" kern="1200" dirty="0"/>
            <a:t> […] — </a:t>
          </a:r>
          <a:r>
            <a:rPr lang="ru-RU" sz="1800" b="1" kern="1200" dirty="0" err="1"/>
            <a:t>глупота</a:t>
          </a:r>
          <a:r>
            <a:rPr lang="ru-RU" sz="1800" b="1" kern="1200" dirty="0"/>
            <a:t>» (1 Кор. 2:14)</a:t>
          </a:r>
          <a:endParaRPr lang="es-ES" sz="1800" kern="1200" dirty="0"/>
        </a:p>
      </dsp:txBody>
      <dsp:txXfrm rot="10800000">
        <a:off x="476893" y="1913692"/>
        <a:ext cx="5077185" cy="715185"/>
      </dsp:txXfrm>
    </dsp:sp>
    <dsp:sp modelId="{66A9998C-B03C-4000-A764-1A37BBE8B347}">
      <dsp:nvSpPr>
        <dsp:cNvPr id="0" name=""/>
        <dsp:cNvSpPr/>
      </dsp:nvSpPr>
      <dsp:spPr>
        <a:xfrm>
          <a:off x="139792" y="2025989"/>
          <a:ext cx="490592" cy="490592"/>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2775323"/>
          <a:ext cx="5255981" cy="490592"/>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6338" tIns="68580" rIns="128016"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t>«</a:t>
          </a:r>
          <a:r>
            <a:rPr lang="ru-RU" sz="1800" b="1" kern="1200" dirty="0" err="1"/>
            <a:t>Бо</a:t>
          </a:r>
          <a:r>
            <a:rPr lang="ru-RU" sz="1800" b="1" kern="1200" dirty="0"/>
            <a:t> </a:t>
          </a:r>
          <a:r>
            <a:rPr lang="ru-RU" sz="1800" b="1" kern="1200" dirty="0" err="1"/>
            <a:t>мудрість</a:t>
          </a:r>
          <a:r>
            <a:rPr lang="ru-RU" sz="1800" b="1" kern="1200" dirty="0"/>
            <a:t> </a:t>
          </a:r>
          <a:r>
            <a:rPr lang="ru-RU" sz="1800" b="1" kern="1200" dirty="0" err="1"/>
            <a:t>світу</a:t>
          </a:r>
          <a:r>
            <a:rPr lang="ru-RU" sz="1800" b="1" kern="1200" dirty="0"/>
            <a:t> </a:t>
          </a:r>
          <a:r>
            <a:rPr lang="ru-RU" sz="1800" b="1" kern="1200" dirty="0" err="1"/>
            <a:t>цього</a:t>
          </a:r>
          <a:r>
            <a:rPr lang="ru-RU" sz="1800" b="1" kern="1200" dirty="0"/>
            <a:t> є </a:t>
          </a:r>
          <a:r>
            <a:rPr lang="ru-RU" sz="1800" b="1" kern="1200" dirty="0" err="1"/>
            <a:t>глупотою</a:t>
          </a:r>
          <a:r>
            <a:rPr lang="ru-RU" sz="1800" b="1" kern="1200" dirty="0"/>
            <a:t> перед Богом» (1 </a:t>
          </a:r>
          <a:r>
            <a:rPr lang="ru-RU" sz="1800" b="1" kern="1200" dirty="0" err="1"/>
            <a:t>Коринтян</a:t>
          </a:r>
          <a:r>
            <a:rPr lang="ru-RU" sz="1800" b="1" kern="1200" dirty="0"/>
            <a:t> 3:19)</a:t>
          </a:r>
          <a:endParaRPr lang="es-ES" sz="1800" kern="1200" dirty="0"/>
        </a:p>
      </dsp:txBody>
      <dsp:txXfrm rot="10800000">
        <a:off x="420745" y="2775323"/>
        <a:ext cx="5133333" cy="490592"/>
      </dsp:txXfrm>
    </dsp:sp>
    <dsp:sp modelId="{B7F53545-1615-4EC4-91E7-460EA1C6E685}">
      <dsp:nvSpPr>
        <dsp:cNvPr id="0" name=""/>
        <dsp:cNvSpPr/>
      </dsp:nvSpPr>
      <dsp:spPr>
        <a:xfrm>
          <a:off x="139792" y="2775323"/>
          <a:ext cx="490592" cy="490592"/>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prstClr val="black">
                  <a:hueOff val="0"/>
                  <a:satOff val="0"/>
                  <a:lumOff val="0"/>
                  <a:alphaOff val="0"/>
                </a:prstClr>
              </a:solidFill>
              <a:latin typeface="Aptos" panose="02110004020202020204"/>
              <a:ea typeface="+mn-ea"/>
              <a:cs typeface="+mn-cs"/>
            </a:rPr>
            <a:t>Найгірше в людині</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ru-RU" sz="2000" b="1" kern="1200" dirty="0">
              <a:solidFill>
                <a:prstClr val="black">
                  <a:hueOff val="0"/>
                  <a:satOff val="0"/>
                  <a:lumOff val="0"/>
                  <a:alphaOff val="0"/>
                </a:prstClr>
              </a:solidFill>
              <a:latin typeface="Aptos" panose="02110004020202020204"/>
              <a:ea typeface="+mn-ea"/>
              <a:cs typeface="+mn-cs"/>
            </a:rPr>
            <a:t>безумство</a:t>
          </a:r>
          <a:endParaRPr lang="es-ES" sz="2000" b="1" kern="1200" dirty="0">
            <a:solidFill>
              <a:prstClr val="black">
                <a:hueOff val="0"/>
                <a:satOff val="0"/>
                <a:lumOff val="0"/>
                <a:alphaOff val="0"/>
              </a:prstClr>
            </a:solidFill>
            <a:latin typeface="Aptos" panose="02110004020202020204"/>
            <a:ea typeface="+mn-ea"/>
            <a:cs typeface="+mn-cs"/>
          </a:endParaRPr>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Відмова</a:t>
          </a:r>
          <a:endParaRPr lang="es-ES" sz="2000" b="1" kern="1200" dirty="0"/>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Самознищення</a:t>
          </a:r>
          <a:endParaRPr lang="es-ES" sz="2000" b="1" kern="1200" dirty="0"/>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Загибель</a:t>
          </a:r>
          <a:endParaRPr lang="es-ES" sz="2000" b="1" kern="1200" dirty="0"/>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prstClr val="black">
                  <a:hueOff val="0"/>
                  <a:satOff val="0"/>
                  <a:lumOff val="0"/>
                  <a:alphaOff val="0"/>
                </a:prstClr>
              </a:solidFill>
              <a:latin typeface="Aptos" panose="02110004020202020204"/>
              <a:ea typeface="+mn-ea"/>
              <a:cs typeface="+mn-cs"/>
            </a:rPr>
            <a:t>Найкраще в Бога</a:t>
          </a:r>
          <a:endParaRPr lang="es-ES" sz="2000" b="1" kern="1200" dirty="0">
            <a:solidFill>
              <a:prstClr val="black">
                <a:hueOff val="0"/>
                <a:satOff val="0"/>
                <a:lumOff val="0"/>
                <a:alphaOff val="0"/>
              </a:prstClr>
            </a:solidFill>
            <a:latin typeface="Aptos" panose="02110004020202020204"/>
            <a:ea typeface="+mn-ea"/>
            <a:cs typeface="+mn-cs"/>
          </a:endParaRP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Сила</a:t>
          </a:r>
          <a:endParaRPr lang="es-ES" sz="2000" b="1" kern="1200" dirty="0"/>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Прийняття</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Прощення</a:t>
          </a:r>
          <a:endParaRPr lang="es-ES" sz="2000" b="1" kern="1200" dirty="0"/>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uk-UA" sz="2000" b="1" kern="1200" dirty="0"/>
            <a:t>Спасіння</a:t>
          </a:r>
          <a:endParaRPr lang="es-ES" sz="2000" b="1" kern="1200" dirty="0"/>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29/06/2026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29/06/2026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29/06/2026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29/06/2026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uk-UA"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ЗВІСТКА ПРО ХРЕСТ</a:t>
            </a:r>
            <a:endPar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uk-UA" sz="1600" b="1" dirty="0">
                <a:solidFill>
                  <a:srgbClr val="EBD4B3"/>
                </a:solidFill>
                <a:effectLst>
                  <a:outerShdw blurRad="38100" dist="38100" dir="2700000" algn="tl">
                    <a:srgbClr val="000000"/>
                  </a:outerShdw>
                </a:effectLst>
              </a:rPr>
              <a:t>Урок</a:t>
            </a:r>
            <a:r>
              <a:rPr lang="es-ES" sz="1600" b="1" dirty="0">
                <a:solidFill>
                  <a:srgbClr val="EBD4B3"/>
                </a:solidFill>
                <a:effectLst>
                  <a:outerShdw blurRad="38100" dist="38100" dir="2700000" algn="tl">
                    <a:srgbClr val="000000"/>
                  </a:outerShdw>
                </a:effectLst>
              </a:rPr>
              <a:t> 2 </a:t>
            </a:r>
            <a:r>
              <a:rPr lang="uk-UA" sz="1600" b="1" dirty="0">
                <a:solidFill>
                  <a:srgbClr val="EBD4B3"/>
                </a:solidFill>
                <a:effectLst>
                  <a:outerShdw blurRad="38100" dist="38100" dir="2700000" algn="tl">
                    <a:srgbClr val="000000"/>
                  </a:outerShdw>
                </a:effectLst>
              </a:rPr>
              <a:t>за </a:t>
            </a:r>
            <a:r>
              <a:rPr lang="es-ES" sz="1600" b="1" dirty="0">
                <a:solidFill>
                  <a:srgbClr val="EBD4B3"/>
                </a:solidFill>
                <a:effectLst>
                  <a:outerShdw blurRad="38100" dist="38100" dir="2700000" algn="tl">
                    <a:srgbClr val="000000"/>
                  </a:outerShdw>
                </a:effectLst>
              </a:rPr>
              <a:t>11 </a:t>
            </a:r>
            <a:r>
              <a:rPr lang="uk-UA" sz="1600" b="1" dirty="0">
                <a:solidFill>
                  <a:srgbClr val="EBD4B3"/>
                </a:solidFill>
                <a:effectLst>
                  <a:outerShdw blurRad="38100" dist="38100" dir="2700000" algn="tl">
                    <a:srgbClr val="000000"/>
                  </a:outerShdw>
                </a:effectLst>
              </a:rPr>
              <a:t>липня </a:t>
            </a:r>
            <a:r>
              <a:rPr lang="es-ES" sz="1600" b="1" dirty="0">
                <a:solidFill>
                  <a:srgbClr val="EBD4B3"/>
                </a:solidFill>
                <a:effectLst>
                  <a:outerShdw blurRad="38100" dist="38100" dir="2700000" algn="tl">
                    <a:srgbClr val="000000"/>
                  </a:outerShdw>
                </a:effectLst>
              </a:rPr>
              <a:t>2026</a:t>
            </a: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569660"/>
          </a:xfrm>
          <a:prstGeom prst="rect">
            <a:avLst/>
          </a:prstGeom>
          <a:noFill/>
        </p:spPr>
        <p:txBody>
          <a:bodyPr wrap="square">
            <a:spAutoFit/>
          </a:bodyPr>
          <a:lstStyle/>
          <a:p>
            <a:pPr algn="ctr"/>
            <a:r>
              <a:rPr lang="es-ES" sz="2400" b="1" dirty="0">
                <a:solidFill>
                  <a:srgbClr val="FCE996"/>
                </a:solidFill>
                <a:effectLst>
                  <a:glow rad="127000">
                    <a:srgbClr val="030303"/>
                  </a:glow>
                </a:effectLst>
                <a:latin typeface="Comic Sans MS" panose="030F0702030302020204" pitchFamily="66" charset="0"/>
              </a:rPr>
              <a:t>«</a:t>
            </a:r>
            <a:r>
              <a:rPr lang="ru-RU" sz="2400" b="1" dirty="0">
                <a:solidFill>
                  <a:srgbClr val="FCE996"/>
                </a:solidFill>
                <a:effectLst>
                  <a:glow rad="127000">
                    <a:srgbClr val="030303"/>
                  </a:glow>
                </a:effectLst>
                <a:latin typeface="Comic Sans MS" panose="030F0702030302020204" pitchFamily="66" charset="0"/>
              </a:rPr>
              <a:t>Тому </a:t>
            </a:r>
            <a:r>
              <a:rPr lang="ru-RU" sz="2400" b="1" dirty="0" err="1">
                <a:solidFill>
                  <a:srgbClr val="FCE996"/>
                </a:solidFill>
                <a:effectLst>
                  <a:glow rad="127000">
                    <a:srgbClr val="030303"/>
                  </a:glow>
                </a:effectLst>
                <a:latin typeface="Comic Sans MS" panose="030F0702030302020204" pitchFamily="66" charset="0"/>
              </a:rPr>
              <a:t>що</a:t>
            </a:r>
            <a:r>
              <a:rPr lang="ru-RU" sz="2400" b="1" dirty="0">
                <a:solidFill>
                  <a:srgbClr val="FCE996"/>
                </a:solidFill>
                <a:effectLst>
                  <a:glow rad="127000">
                    <a:srgbClr val="030303"/>
                  </a:glow>
                </a:effectLst>
                <a:latin typeface="Comic Sans MS" panose="030F0702030302020204" pitchFamily="66" charset="0"/>
              </a:rPr>
              <a:t> слово про </a:t>
            </a:r>
            <a:r>
              <a:rPr lang="ru-RU" sz="2400" b="1" dirty="0" err="1">
                <a:solidFill>
                  <a:srgbClr val="FCE996"/>
                </a:solidFill>
                <a:effectLst>
                  <a:glow rad="127000">
                    <a:srgbClr val="030303"/>
                  </a:glow>
                </a:effectLst>
                <a:latin typeface="Comic Sans MS" panose="030F0702030302020204" pitchFamily="66" charset="0"/>
              </a:rPr>
              <a:t>хрест</a:t>
            </a:r>
            <a:r>
              <a:rPr lang="ru-RU" sz="2400" b="1" dirty="0">
                <a:solidFill>
                  <a:srgbClr val="FCE996"/>
                </a:solidFill>
                <a:effectLst>
                  <a:glow rad="127000">
                    <a:srgbClr val="030303"/>
                  </a:glow>
                </a:effectLst>
                <a:latin typeface="Comic Sans MS" panose="030F0702030302020204" pitchFamily="66" charset="0"/>
              </a:rPr>
              <a:t> є безумством для тих, </a:t>
            </a:r>
            <a:r>
              <a:rPr lang="ru-RU" sz="2400" b="1" dirty="0" err="1">
                <a:solidFill>
                  <a:srgbClr val="FCE996"/>
                </a:solidFill>
                <a:effectLst>
                  <a:glow rad="127000">
                    <a:srgbClr val="030303"/>
                  </a:glow>
                </a:effectLst>
                <a:latin typeface="Comic Sans MS" panose="030F0702030302020204" pitchFamily="66" charset="0"/>
              </a:rPr>
              <a:t>хто</a:t>
            </a:r>
            <a:r>
              <a:rPr lang="ru-RU" sz="2400" b="1" dirty="0">
                <a:solidFill>
                  <a:srgbClr val="FCE996"/>
                </a:solidFill>
                <a:effectLst>
                  <a:glow rad="127000">
                    <a:srgbClr val="030303"/>
                  </a:glow>
                </a:effectLst>
                <a:latin typeface="Comic Sans MS" panose="030F0702030302020204" pitchFamily="66" charset="0"/>
              </a:rPr>
              <a:t> </a:t>
            </a:r>
            <a:r>
              <a:rPr lang="ru-RU" sz="2400" b="1" dirty="0" err="1">
                <a:solidFill>
                  <a:srgbClr val="FCE996"/>
                </a:solidFill>
                <a:effectLst>
                  <a:glow rad="127000">
                    <a:srgbClr val="030303"/>
                  </a:glow>
                </a:effectLst>
                <a:latin typeface="Comic Sans MS" panose="030F0702030302020204" pitchFamily="66" charset="0"/>
              </a:rPr>
              <a:t>гине</a:t>
            </a:r>
            <a:r>
              <a:rPr lang="ru-RU" sz="2400" b="1" dirty="0">
                <a:solidFill>
                  <a:srgbClr val="FCE996"/>
                </a:solidFill>
                <a:effectLst>
                  <a:glow rad="127000">
                    <a:srgbClr val="030303"/>
                  </a:glow>
                </a:effectLst>
                <a:latin typeface="Comic Sans MS" panose="030F0702030302020204" pitchFamily="66" charset="0"/>
              </a:rPr>
              <a:t>, а для нас, </a:t>
            </a:r>
            <a:r>
              <a:rPr lang="ru-RU" sz="2400" b="1" dirty="0" err="1">
                <a:solidFill>
                  <a:srgbClr val="FCE996"/>
                </a:solidFill>
                <a:effectLst>
                  <a:glow rad="127000">
                    <a:srgbClr val="030303"/>
                  </a:glow>
                </a:effectLst>
                <a:latin typeface="Comic Sans MS" panose="030F0702030302020204" pitchFamily="66" charset="0"/>
              </a:rPr>
              <a:t>які</a:t>
            </a:r>
            <a:r>
              <a:rPr lang="ru-RU" sz="2400" b="1" dirty="0">
                <a:solidFill>
                  <a:srgbClr val="FCE996"/>
                </a:solidFill>
                <a:effectLst>
                  <a:glow rad="127000">
                    <a:srgbClr val="030303"/>
                  </a:glow>
                </a:effectLst>
                <a:latin typeface="Comic Sans MS" panose="030F0702030302020204" pitchFamily="66" charset="0"/>
              </a:rPr>
              <a:t> </a:t>
            </a:r>
            <a:r>
              <a:rPr lang="ru-RU" sz="2400" b="1" dirty="0" err="1">
                <a:solidFill>
                  <a:srgbClr val="FCE996"/>
                </a:solidFill>
                <a:effectLst>
                  <a:glow rad="127000">
                    <a:srgbClr val="030303"/>
                  </a:glow>
                </a:effectLst>
                <a:latin typeface="Comic Sans MS" panose="030F0702030302020204" pitchFamily="66" charset="0"/>
              </a:rPr>
              <a:t>спасаємося</a:t>
            </a:r>
            <a:r>
              <a:rPr lang="ru-RU" sz="2400" b="1" dirty="0">
                <a:solidFill>
                  <a:srgbClr val="FCE996"/>
                </a:solidFill>
                <a:effectLst>
                  <a:glow rad="127000">
                    <a:srgbClr val="030303"/>
                  </a:glow>
                </a:effectLst>
                <a:latin typeface="Comic Sans MS" panose="030F0702030302020204" pitchFamily="66" charset="0"/>
              </a:rPr>
              <a:t>, </a:t>
            </a:r>
            <a:r>
              <a:rPr lang="ru-RU" sz="2400" b="1" dirty="0" err="1">
                <a:solidFill>
                  <a:srgbClr val="FCE996"/>
                </a:solidFill>
                <a:effectLst>
                  <a:glow rad="127000">
                    <a:srgbClr val="030303"/>
                  </a:glow>
                </a:effectLst>
                <a:latin typeface="Comic Sans MS" panose="030F0702030302020204" pitchFamily="66" charset="0"/>
              </a:rPr>
              <a:t>це</a:t>
            </a:r>
            <a:r>
              <a:rPr lang="ru-RU" sz="2400" b="1" dirty="0">
                <a:solidFill>
                  <a:srgbClr val="FCE996"/>
                </a:solidFill>
                <a:effectLst>
                  <a:glow rad="127000">
                    <a:srgbClr val="030303"/>
                  </a:glow>
                </a:effectLst>
                <a:latin typeface="Comic Sans MS" panose="030F0702030302020204" pitchFamily="66" charset="0"/>
              </a:rPr>
              <a:t> – </a:t>
            </a:r>
            <a:r>
              <a:rPr lang="ru-RU" sz="2400" b="1" dirty="0" err="1">
                <a:solidFill>
                  <a:srgbClr val="FCE996"/>
                </a:solidFill>
                <a:effectLst>
                  <a:glow rad="127000">
                    <a:srgbClr val="030303"/>
                  </a:glow>
                </a:effectLst>
                <a:latin typeface="Comic Sans MS" panose="030F0702030302020204" pitchFamily="66" charset="0"/>
              </a:rPr>
              <a:t>Божа</a:t>
            </a:r>
            <a:r>
              <a:rPr lang="ru-RU" sz="2400" b="1" dirty="0">
                <a:solidFill>
                  <a:srgbClr val="FCE996"/>
                </a:solidFill>
                <a:effectLst>
                  <a:glow rad="127000">
                    <a:srgbClr val="030303"/>
                  </a:glow>
                </a:effectLst>
                <a:latin typeface="Comic Sans MS" panose="030F0702030302020204" pitchFamily="66" charset="0"/>
              </a:rPr>
              <a:t> сила.</a:t>
            </a:r>
            <a:r>
              <a:rPr lang="es-ES" sz="2400" b="1" dirty="0">
                <a:solidFill>
                  <a:srgbClr val="FCE996"/>
                </a:solidFill>
                <a:effectLst>
                  <a:glow rad="127000">
                    <a:srgbClr val="030303"/>
                  </a:glow>
                </a:effectLst>
                <a:latin typeface="Comic Sans MS" panose="030F0702030302020204" pitchFamily="66" charset="0"/>
              </a:rPr>
              <a:t>» (1 </a:t>
            </a:r>
            <a:r>
              <a:rPr lang="uk-UA" sz="2400" b="1" dirty="0" err="1">
                <a:solidFill>
                  <a:srgbClr val="FCE996"/>
                </a:solidFill>
                <a:effectLst>
                  <a:glow rad="127000">
                    <a:srgbClr val="030303"/>
                  </a:glow>
                </a:effectLst>
                <a:latin typeface="Comic Sans MS" panose="030F0702030302020204" pitchFamily="66" charset="0"/>
              </a:rPr>
              <a:t>Коринтян</a:t>
            </a:r>
            <a:r>
              <a:rPr lang="es-ES" sz="2400" b="1" dirty="0">
                <a:solidFill>
                  <a:srgbClr val="FCE996"/>
                </a:solidFill>
                <a:effectLst>
                  <a:glow rad="127000">
                    <a:srgbClr val="030303"/>
                  </a:glow>
                </a:effectLst>
                <a:latin typeface="Comic Sans MS" panose="030F0702030302020204" pitchFamily="66" charset="0"/>
              </a:rPr>
              <a:t> 1:18)</a:t>
            </a: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4177597958"/>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ru-RU" sz="2000" b="1" dirty="0"/>
              <a:t>У 1-му </a:t>
            </a:r>
            <a:r>
              <a:rPr lang="ru-RU" sz="2000" b="1" dirty="0" err="1"/>
              <a:t>листі</a:t>
            </a:r>
            <a:r>
              <a:rPr lang="ru-RU" sz="2000" b="1" dirty="0"/>
              <a:t> до </a:t>
            </a:r>
            <a:r>
              <a:rPr lang="ru-RU" sz="2000" b="1" dirty="0" err="1"/>
              <a:t>Коринтян</a:t>
            </a:r>
            <a:r>
              <a:rPr lang="ru-RU" sz="2000" b="1" dirty="0"/>
              <a:t> 1:17-31 </a:t>
            </a:r>
            <a:r>
              <a:rPr lang="ru-RU" sz="2000" b="1" dirty="0" err="1"/>
              <a:t>йдеться</a:t>
            </a:r>
            <a:r>
              <a:rPr lang="ru-RU" sz="2000" b="1" dirty="0"/>
              <a:t> про те, як </a:t>
            </a:r>
            <a:r>
              <a:rPr lang="ru-RU" sz="2000" b="1" dirty="0" err="1"/>
              <a:t>хрест</a:t>
            </a:r>
            <a:r>
              <a:rPr lang="ru-RU" sz="2000" b="1" dirty="0"/>
              <a:t> </a:t>
            </a:r>
            <a:r>
              <a:rPr lang="ru-RU" sz="2000" b="1" dirty="0" err="1"/>
              <a:t>впливає</a:t>
            </a:r>
            <a:r>
              <a:rPr lang="ru-RU" sz="2000" b="1" dirty="0"/>
              <a:t> на </a:t>
            </a:r>
            <a:r>
              <a:rPr lang="ru-RU" sz="2000" b="1" dirty="0" err="1"/>
              <a:t>життя</a:t>
            </a:r>
            <a:r>
              <a:rPr lang="ru-RU" sz="2000" b="1" dirty="0"/>
              <a:t> людей.</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324726" cy="1631216"/>
          </a:xfrm>
          <a:prstGeom prst="rect">
            <a:avLst/>
          </a:prstGeom>
          <a:noFill/>
        </p:spPr>
        <p:txBody>
          <a:bodyPr wrap="square">
            <a:spAutoFit/>
          </a:bodyPr>
          <a:lstStyle/>
          <a:p>
            <a:pPr lvl="0">
              <a:spcBef>
                <a:spcPts val="600"/>
              </a:spcBef>
              <a:defRPr/>
            </a:pPr>
            <a:r>
              <a:rPr lang="uk-UA" sz="2000" b="1" dirty="0">
                <a:solidFill>
                  <a:prstClr val="black"/>
                </a:solidFill>
              </a:rPr>
              <a:t>Чи врятував нас Той, хто помер на хресті, а потім воскрес? Для людей це божевілля, дурість і слабкість. Але для тих з нас, хто відкрив своє серце на заклик Святого Духа, хрест є «силою Божою, […] мудрістю, виправданням, освяченням і спасінням» (1 </a:t>
            </a:r>
            <a:r>
              <a:rPr lang="uk-UA" sz="2000" b="1" dirty="0" err="1">
                <a:solidFill>
                  <a:prstClr val="black"/>
                </a:solidFill>
              </a:rPr>
              <a:t>Кор</a:t>
            </a:r>
            <a:r>
              <a:rPr lang="uk-UA" sz="2000" b="1" dirty="0">
                <a:solidFill>
                  <a:prstClr val="black"/>
                </a:solidFill>
              </a:rPr>
              <a:t>. 1:18, 30).</a:t>
            </a: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707886"/>
          </a:xfrm>
          <a:prstGeom prst="rect">
            <a:avLst/>
          </a:prstGeom>
          <a:noFill/>
        </p:spPr>
        <p:txBody>
          <a:bodyPr wrap="square">
            <a:spAutoFit/>
          </a:bodyPr>
          <a:lstStyle/>
          <a:p>
            <a:pPr lvl="0">
              <a:spcBef>
                <a:spcPts val="600"/>
              </a:spcBef>
              <a:defRPr/>
            </a:pPr>
            <a:r>
              <a:rPr lang="ru-RU" sz="2000" b="1" dirty="0">
                <a:solidFill>
                  <a:prstClr val="black"/>
                </a:solidFill>
              </a:rPr>
              <a:t>Для </a:t>
            </a:r>
            <a:r>
              <a:rPr lang="ru-RU" sz="2000" b="1" dirty="0" err="1">
                <a:solidFill>
                  <a:prstClr val="black"/>
                </a:solidFill>
              </a:rPr>
              <a:t>віруючих</a:t>
            </a:r>
            <a:r>
              <a:rPr lang="ru-RU" sz="2000" b="1" dirty="0">
                <a:solidFill>
                  <a:prstClr val="black"/>
                </a:solidFill>
              </a:rPr>
              <a:t> </a:t>
            </a:r>
            <a:r>
              <a:rPr lang="ru-RU" sz="2000" b="1" dirty="0" err="1">
                <a:solidFill>
                  <a:prstClr val="black"/>
                </a:solidFill>
              </a:rPr>
              <a:t>хрест</a:t>
            </a:r>
            <a:r>
              <a:rPr lang="ru-RU" sz="2000" b="1" dirty="0">
                <a:solidFill>
                  <a:prstClr val="black"/>
                </a:solidFill>
              </a:rPr>
              <a:t> є символом </a:t>
            </a:r>
            <a:r>
              <a:rPr lang="ru-RU" sz="2000" b="1" dirty="0" err="1">
                <a:solidFill>
                  <a:prstClr val="black"/>
                </a:solidFill>
              </a:rPr>
              <a:t>спасіння</a:t>
            </a:r>
            <a:r>
              <a:rPr lang="ru-RU" sz="2000" b="1" dirty="0">
                <a:solidFill>
                  <a:prstClr val="black"/>
                </a:solidFill>
              </a:rPr>
              <a:t>. Але для людей, </a:t>
            </a:r>
            <a:r>
              <a:rPr lang="ru-RU" sz="2000" b="1" dirty="0" err="1">
                <a:solidFill>
                  <a:prstClr val="black"/>
                </a:solidFill>
              </a:rPr>
              <a:t>які</a:t>
            </a:r>
            <a:r>
              <a:rPr lang="ru-RU" sz="2000" b="1" dirty="0">
                <a:solidFill>
                  <a:prstClr val="black"/>
                </a:solidFill>
              </a:rPr>
              <a:t> жили в I </a:t>
            </a:r>
            <a:r>
              <a:rPr lang="ru-RU" sz="2000" b="1" dirty="0" err="1">
                <a:solidFill>
                  <a:prstClr val="black"/>
                </a:solidFill>
              </a:rPr>
              <a:t>столітті</a:t>
            </a:r>
            <a:r>
              <a:rPr lang="ru-RU" sz="2000" b="1" dirty="0">
                <a:solidFill>
                  <a:prstClr val="black"/>
                </a:solidFill>
              </a:rPr>
              <a:t>, </a:t>
            </a:r>
            <a:r>
              <a:rPr lang="ru-RU" sz="2000" b="1" dirty="0" err="1">
                <a:solidFill>
                  <a:prstClr val="black"/>
                </a:solidFill>
              </a:rPr>
              <a:t>хрест</a:t>
            </a:r>
            <a:r>
              <a:rPr lang="ru-RU" sz="2000" b="1" dirty="0">
                <a:solidFill>
                  <a:prstClr val="black"/>
                </a:solidFill>
              </a:rPr>
              <a:t> означав </a:t>
            </a:r>
            <a:r>
              <a:rPr lang="ru-RU" sz="2000" b="1" dirty="0" err="1">
                <a:solidFill>
                  <a:prstClr val="black"/>
                </a:solidFill>
              </a:rPr>
              <a:t>лише</a:t>
            </a:r>
            <a:r>
              <a:rPr lang="ru-RU" sz="2000" b="1" dirty="0">
                <a:solidFill>
                  <a:prstClr val="black"/>
                </a:solidFill>
              </a:rPr>
              <a:t> </a:t>
            </a:r>
            <a:r>
              <a:rPr lang="ru-RU" sz="2000" b="1" dirty="0" err="1">
                <a:solidFill>
                  <a:prstClr val="black"/>
                </a:solidFill>
              </a:rPr>
              <a:t>ганебну</a:t>
            </a:r>
            <a:r>
              <a:rPr lang="ru-RU" sz="2000" b="1" dirty="0">
                <a:solidFill>
                  <a:prstClr val="black"/>
                </a:solidFill>
              </a:rPr>
              <a:t> смерть </a:t>
            </a:r>
            <a:r>
              <a:rPr lang="ru-RU" sz="2000" b="1" dirty="0" err="1">
                <a:solidFill>
                  <a:prstClr val="black"/>
                </a:solidFill>
              </a:rPr>
              <a:t>злочинця</a:t>
            </a:r>
            <a:r>
              <a:rPr lang="ru-RU" sz="2000" b="1" dirty="0">
                <a:solidFill>
                  <a:prstClr val="black"/>
                </a:solidFill>
              </a:rPr>
              <a:t>.</a:t>
            </a: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uk-UA"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МУДРІСТЬ БОЖА</a:t>
            </a:r>
            <a:endPar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861774"/>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es-ES" b="1" dirty="0">
                <a:solidFill>
                  <a:schemeClr val="accent4">
                    <a:lumMod val="50000"/>
                  </a:schemeClr>
                </a:solidFill>
                <a:latin typeface="Comic Sans MS" panose="030F0702030302020204" pitchFamily="66" charset="0"/>
              </a:rPr>
              <a:t>“</a:t>
            </a:r>
            <a:r>
              <a:rPr lang="ru-RU" b="1" dirty="0">
                <a:solidFill>
                  <a:schemeClr val="accent4">
                    <a:lumMod val="50000"/>
                  </a:schemeClr>
                </a:solidFill>
                <a:latin typeface="Comic Sans MS" panose="030F0702030302020204" pitchFamily="66" charset="0"/>
              </a:rPr>
              <a:t>А </a:t>
            </a:r>
            <a:r>
              <a:rPr lang="ru-RU" b="1" dirty="0" err="1">
                <a:solidFill>
                  <a:schemeClr val="accent4">
                    <a:lumMod val="50000"/>
                  </a:schemeClr>
                </a:solidFill>
                <a:latin typeface="Comic Sans MS" panose="030F0702030302020204" pitchFamily="66" charset="0"/>
              </a:rPr>
              <a:t>саме</a:t>
            </a:r>
            <a:r>
              <a:rPr lang="ru-RU" b="1" dirty="0">
                <a:solidFill>
                  <a:schemeClr val="accent4">
                    <a:lumMod val="50000"/>
                  </a:schemeClr>
                </a:solidFill>
                <a:latin typeface="Comic Sans MS" panose="030F0702030302020204" pitchFamily="66" charset="0"/>
              </a:rPr>
              <a:t> для </a:t>
            </a:r>
            <a:r>
              <a:rPr lang="ru-RU" b="1" dirty="0" err="1">
                <a:solidFill>
                  <a:schemeClr val="accent4">
                    <a:lumMod val="50000"/>
                  </a:schemeClr>
                </a:solidFill>
                <a:latin typeface="Comic Sans MS" panose="030F0702030302020204" pitchFamily="66" charset="0"/>
              </a:rPr>
              <a:t>покликаних</a:t>
            </a:r>
            <a:r>
              <a:rPr lang="ru-RU" b="1" dirty="0">
                <a:solidFill>
                  <a:schemeClr val="accent4">
                    <a:lumMod val="50000"/>
                  </a:schemeClr>
                </a:solidFill>
                <a:latin typeface="Comic Sans MS" panose="030F0702030302020204" pitchFamily="66" charset="0"/>
              </a:rPr>
              <a:t> – і </a:t>
            </a:r>
            <a:r>
              <a:rPr lang="ru-RU" b="1" dirty="0" err="1">
                <a:solidFill>
                  <a:schemeClr val="accent4">
                    <a:lumMod val="50000"/>
                  </a:schemeClr>
                </a:solidFill>
                <a:latin typeface="Comic Sans MS" panose="030F0702030302020204" pitchFamily="66" charset="0"/>
              </a:rPr>
              <a:t>юдеїв</a:t>
            </a:r>
            <a:r>
              <a:rPr lang="ru-RU" b="1" dirty="0">
                <a:solidFill>
                  <a:schemeClr val="accent4">
                    <a:lumMod val="50000"/>
                  </a:schemeClr>
                </a:solidFill>
                <a:latin typeface="Comic Sans MS" panose="030F0702030302020204" pitchFamily="66" charset="0"/>
              </a:rPr>
              <a:t>, і </a:t>
            </a:r>
            <a:r>
              <a:rPr lang="ru-RU" b="1" dirty="0" err="1">
                <a:solidFill>
                  <a:schemeClr val="accent4">
                    <a:lumMod val="50000"/>
                  </a:schemeClr>
                </a:solidFill>
                <a:latin typeface="Comic Sans MS" panose="030F0702030302020204" pitchFamily="66" charset="0"/>
              </a:rPr>
              <a:t>греків</a:t>
            </a:r>
            <a:r>
              <a:rPr lang="ru-RU" b="1" dirty="0">
                <a:solidFill>
                  <a:schemeClr val="accent4">
                    <a:lumMod val="50000"/>
                  </a:schemeClr>
                </a:solidFill>
                <a:latin typeface="Comic Sans MS" panose="030F0702030302020204" pitchFamily="66" charset="0"/>
              </a:rPr>
              <a:t> – Христа, </a:t>
            </a:r>
            <a:r>
              <a:rPr lang="ru-RU" b="1" dirty="0" err="1">
                <a:solidFill>
                  <a:schemeClr val="accent4">
                    <a:lumMod val="50000"/>
                  </a:schemeClr>
                </a:solidFill>
                <a:latin typeface="Comic Sans MS" panose="030F0702030302020204" pitchFamily="66" charset="0"/>
              </a:rPr>
              <a:t>Божу</a:t>
            </a:r>
            <a:r>
              <a:rPr lang="ru-RU" b="1" dirty="0">
                <a:solidFill>
                  <a:schemeClr val="accent4">
                    <a:lumMod val="50000"/>
                  </a:schemeClr>
                </a:solidFill>
                <a:latin typeface="Comic Sans MS" panose="030F0702030302020204" pitchFamily="66" charset="0"/>
              </a:rPr>
              <a:t> силу й </a:t>
            </a:r>
            <a:r>
              <a:rPr lang="ru-RU" b="1" dirty="0" err="1">
                <a:solidFill>
                  <a:schemeClr val="accent4">
                    <a:lumMod val="50000"/>
                  </a:schemeClr>
                </a:solidFill>
                <a:latin typeface="Comic Sans MS" panose="030F0702030302020204" pitchFamily="66" charset="0"/>
              </a:rPr>
              <a:t>Божу</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премудрість</a:t>
            </a:r>
            <a:r>
              <a:rPr lang="ru-RU" b="1" dirty="0">
                <a:solidFill>
                  <a:schemeClr val="accent4">
                    <a:lumMod val="50000"/>
                  </a:schemeClr>
                </a:solidFill>
                <a:latin typeface="Comic Sans MS" panose="030F0702030302020204" pitchFamily="66" charset="0"/>
              </a:rPr>
              <a:t>.</a:t>
            </a:r>
            <a:r>
              <a:rPr lang="es-ES" b="1" dirty="0">
                <a:solidFill>
                  <a:schemeClr val="accent4">
                    <a:lumMod val="50000"/>
                  </a:schemeClr>
                </a:solidFill>
                <a:latin typeface="Comic Sans MS" panose="030F0702030302020204" pitchFamily="66" charset="0"/>
              </a:rPr>
              <a:t>”</a:t>
            </a:r>
          </a:p>
          <a:p>
            <a:pPr algn="ctr"/>
            <a:r>
              <a:rPr lang="es-ES" sz="1400" b="1" dirty="0">
                <a:solidFill>
                  <a:schemeClr val="accent4">
                    <a:lumMod val="50000"/>
                  </a:schemeClr>
                </a:solidFill>
                <a:latin typeface="Comic Sans MS" panose="030F0702030302020204" pitchFamily="66" charset="0"/>
              </a:rPr>
              <a:t>(1 </a:t>
            </a:r>
            <a:r>
              <a:rPr lang="uk-UA" sz="1400" b="1" dirty="0" err="1">
                <a:solidFill>
                  <a:schemeClr val="accent4">
                    <a:lumMod val="50000"/>
                  </a:schemeClr>
                </a:solidFill>
                <a:latin typeface="Comic Sans MS" panose="030F0702030302020204" pitchFamily="66" charset="0"/>
              </a:rPr>
              <a:t>Коринтянам</a:t>
            </a:r>
            <a:r>
              <a:rPr lang="uk-UA" sz="1400"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323439"/>
          </a:xfrm>
          <a:prstGeom prst="rect">
            <a:avLst/>
          </a:prstGeom>
          <a:noFill/>
        </p:spPr>
        <p:txBody>
          <a:bodyPr wrap="square" rtlCol="0">
            <a:spAutoFit/>
          </a:bodyPr>
          <a:lstStyle/>
          <a:p>
            <a:pPr>
              <a:spcBef>
                <a:spcPts val="600"/>
              </a:spcBef>
            </a:pPr>
            <a:r>
              <a:rPr lang="ru-RU" sz="2000" b="1" dirty="0"/>
              <a:t>В </a:t>
            </a:r>
            <a:r>
              <a:rPr lang="ru-RU" sz="2000" b="1" dirty="0" err="1"/>
              <a:t>Афінах</a:t>
            </a:r>
            <a:r>
              <a:rPr lang="ru-RU" sz="2000" b="1" dirty="0"/>
              <a:t> Павло </a:t>
            </a:r>
            <a:r>
              <a:rPr lang="ru-RU" sz="2000" b="1" dirty="0" err="1"/>
              <a:t>використовував</a:t>
            </a:r>
            <a:r>
              <a:rPr lang="ru-RU" sz="2000" b="1" dirty="0"/>
              <a:t> </a:t>
            </a:r>
            <a:r>
              <a:rPr lang="ru-RU" sz="2000" b="1" dirty="0" err="1"/>
              <a:t>людську</a:t>
            </a:r>
            <a:r>
              <a:rPr lang="ru-RU" sz="2000" b="1" dirty="0"/>
              <a:t> </a:t>
            </a:r>
            <a:r>
              <a:rPr lang="ru-RU" sz="2000" b="1" dirty="0" err="1"/>
              <a:t>мудрість</a:t>
            </a:r>
            <a:r>
              <a:rPr lang="ru-RU" sz="2000" b="1" dirty="0"/>
              <a:t>, </a:t>
            </a:r>
            <a:r>
              <a:rPr lang="ru-RU" sz="2000" b="1" dirty="0" err="1"/>
              <a:t>намагаючись</a:t>
            </a:r>
            <a:r>
              <a:rPr lang="ru-RU" sz="2000" b="1" dirty="0"/>
              <a:t> </a:t>
            </a:r>
            <a:r>
              <a:rPr lang="ru-RU" sz="2000" b="1" dirty="0" err="1"/>
              <a:t>переконати</a:t>
            </a:r>
            <a:r>
              <a:rPr lang="ru-RU" sz="2000" b="1" dirty="0"/>
              <a:t> </a:t>
            </a:r>
            <a:r>
              <a:rPr lang="ru-RU" sz="2000" b="1" dirty="0" err="1"/>
              <a:t>мудреців</a:t>
            </a:r>
            <a:r>
              <a:rPr lang="ru-RU" sz="2000" b="1" dirty="0"/>
              <a:t>. </a:t>
            </a:r>
            <a:r>
              <a:rPr lang="ru-RU" sz="2000" b="1" dirty="0" err="1"/>
              <a:t>Після</a:t>
            </a:r>
            <a:r>
              <a:rPr lang="ru-RU" sz="2000" b="1" dirty="0"/>
              <a:t> </a:t>
            </a:r>
            <a:r>
              <a:rPr lang="ru-RU" sz="2000" b="1" dirty="0" err="1"/>
              <a:t>цього</a:t>
            </a:r>
            <a:r>
              <a:rPr lang="ru-RU" sz="2000" b="1" dirty="0"/>
              <a:t> </a:t>
            </a:r>
            <a:r>
              <a:rPr lang="ru-RU" sz="2000" b="1" dirty="0" err="1"/>
              <a:t>він</a:t>
            </a:r>
            <a:r>
              <a:rPr lang="ru-RU" sz="2000" b="1" dirty="0"/>
              <a:t> </a:t>
            </a:r>
            <a:r>
              <a:rPr lang="ru-RU" sz="2000" b="1" dirty="0" err="1"/>
              <a:t>вирішив</a:t>
            </a:r>
            <a:r>
              <a:rPr lang="ru-RU" sz="2000" b="1" dirty="0"/>
              <a:t> </a:t>
            </a:r>
            <a:r>
              <a:rPr lang="ru-RU" sz="2000" b="1" dirty="0" err="1"/>
              <a:t>покладатися</a:t>
            </a:r>
            <a:r>
              <a:rPr lang="ru-RU" sz="2000" b="1" dirty="0"/>
              <a:t> </a:t>
            </a:r>
            <a:r>
              <a:rPr lang="ru-RU" sz="2000" b="1" dirty="0" err="1"/>
              <a:t>виключно</a:t>
            </a:r>
            <a:r>
              <a:rPr lang="ru-RU" sz="2000" b="1" dirty="0"/>
              <a:t> на </a:t>
            </a:r>
            <a:r>
              <a:rPr lang="ru-RU" sz="2000" b="1" dirty="0" err="1"/>
              <a:t>божественну</a:t>
            </a:r>
            <a:r>
              <a:rPr lang="ru-RU" sz="2000" b="1" dirty="0"/>
              <a:t> </a:t>
            </a:r>
            <a:r>
              <a:rPr lang="ru-RU" sz="2000" b="1" dirty="0" err="1"/>
              <a:t>мудрість</a:t>
            </a:r>
            <a:r>
              <a:rPr lang="ru-RU" sz="2000" b="1" dirty="0"/>
              <a:t>.</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4" y="4752858"/>
            <a:ext cx="6980320" cy="1015663"/>
          </a:xfrm>
          <a:prstGeom prst="rect">
            <a:avLst/>
          </a:prstGeom>
          <a:noFill/>
        </p:spPr>
        <p:txBody>
          <a:bodyPr wrap="square">
            <a:spAutoFit/>
          </a:bodyPr>
          <a:lstStyle/>
          <a:p>
            <a:pPr>
              <a:spcBef>
                <a:spcPts val="600"/>
              </a:spcBef>
            </a:pPr>
            <a:r>
              <a:rPr lang="uk-UA" sz="2000" b="1" dirty="0"/>
              <a:t>Божа мудрість знищує «мудрість мудрих»; вона відкидає «розум мудрих» (1 </a:t>
            </a:r>
            <a:r>
              <a:rPr lang="uk-UA" sz="2000" b="1" dirty="0" err="1"/>
              <a:t>Кор</a:t>
            </a:r>
            <a:r>
              <a:rPr lang="uk-UA" sz="2000" b="1" dirty="0"/>
              <a:t>. 1:19); та «зробила безумною… мудрість світу цього» (1 </a:t>
            </a:r>
            <a:r>
              <a:rPr lang="uk-UA" sz="2000" b="1" dirty="0" err="1"/>
              <a:t>Кор</a:t>
            </a:r>
            <a:r>
              <a:rPr lang="uk-UA" sz="2000" b="1" dirty="0"/>
              <a:t>. 1:20).</a:t>
            </a:r>
            <a:endParaRPr lang="es-ES" sz="2000" b="1" dirty="0"/>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707886"/>
          </a:xfrm>
          <a:prstGeom prst="rect">
            <a:avLst/>
          </a:prstGeom>
          <a:noFill/>
        </p:spPr>
        <p:txBody>
          <a:bodyPr wrap="square">
            <a:spAutoFit/>
          </a:bodyPr>
          <a:lstStyle/>
          <a:p>
            <a:pPr>
              <a:spcBef>
                <a:spcPts val="600"/>
              </a:spcBef>
            </a:pPr>
            <a:r>
              <a:rPr lang="ru-RU" sz="2000" b="1" dirty="0"/>
              <a:t>У </a:t>
            </a:r>
            <a:r>
              <a:rPr lang="ru-RU" sz="2000" b="1" dirty="0" err="1"/>
              <a:t>чому</a:t>
            </a:r>
            <a:r>
              <a:rPr lang="ru-RU" sz="2000" b="1" dirty="0"/>
              <a:t> </a:t>
            </a:r>
            <a:r>
              <a:rPr lang="ru-RU" sz="2000" b="1" dirty="0" err="1"/>
              <a:t>полягає</a:t>
            </a:r>
            <a:r>
              <a:rPr lang="ru-RU" sz="2000" b="1" dirty="0"/>
              <a:t> божественна </a:t>
            </a:r>
            <a:r>
              <a:rPr lang="ru-RU" sz="2000" b="1" dirty="0" err="1"/>
              <a:t>мудрість</a:t>
            </a:r>
            <a:r>
              <a:rPr lang="ru-RU" sz="2000" b="1" dirty="0"/>
              <a:t>, про яку </a:t>
            </a:r>
            <a:r>
              <a:rPr lang="ru-RU" sz="2000" b="1" dirty="0" err="1"/>
              <a:t>проповідував</a:t>
            </a:r>
            <a:r>
              <a:rPr lang="ru-RU" sz="2000" b="1" dirty="0"/>
              <a:t> Павло?</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066045" cy="1015663"/>
          </a:xfrm>
          <a:prstGeom prst="rect">
            <a:avLst/>
          </a:prstGeom>
          <a:noFill/>
        </p:spPr>
        <p:txBody>
          <a:bodyPr wrap="square">
            <a:spAutoFit/>
          </a:bodyPr>
          <a:lstStyle/>
          <a:p>
            <a:pPr>
              <a:spcBef>
                <a:spcPts val="600"/>
              </a:spcBef>
            </a:pPr>
            <a:r>
              <a:rPr lang="ru-RU" sz="2000" b="1" dirty="0" err="1"/>
              <a:t>Всупереч</a:t>
            </a:r>
            <a:r>
              <a:rPr lang="ru-RU" sz="2000" b="1" dirty="0"/>
              <a:t> будь-</a:t>
            </a:r>
            <a:r>
              <a:rPr lang="ru-RU" sz="2000" b="1" dirty="0" err="1"/>
              <a:t>якій</a:t>
            </a:r>
            <a:r>
              <a:rPr lang="ru-RU" sz="2000" b="1" dirty="0"/>
              <a:t> </a:t>
            </a:r>
            <a:r>
              <a:rPr lang="ru-RU" sz="2000" b="1" dirty="0" err="1"/>
              <a:t>людській</a:t>
            </a:r>
            <a:r>
              <a:rPr lang="ru-RU" sz="2000" b="1" dirty="0"/>
              <a:t> </a:t>
            </a:r>
            <a:r>
              <a:rPr lang="ru-RU" sz="2000" b="1" dirty="0" err="1"/>
              <a:t>логіці</a:t>
            </a:r>
            <a:r>
              <a:rPr lang="ru-RU" sz="2000" b="1" dirty="0"/>
              <a:t>, </a:t>
            </a:r>
            <a:r>
              <a:rPr lang="ru-RU" sz="2000" b="1" dirty="0" err="1"/>
              <a:t>Божа</a:t>
            </a:r>
            <a:r>
              <a:rPr lang="ru-RU" sz="2000" b="1" dirty="0"/>
              <a:t> </a:t>
            </a:r>
            <a:r>
              <a:rPr lang="ru-RU" sz="2000" b="1" dirty="0" err="1"/>
              <a:t>мудрість</a:t>
            </a:r>
            <a:r>
              <a:rPr lang="ru-RU" sz="2000" b="1" dirty="0"/>
              <a:t> </a:t>
            </a:r>
            <a:r>
              <a:rPr lang="ru-RU" sz="2000" b="1" dirty="0" err="1"/>
              <a:t>полягає</a:t>
            </a:r>
            <a:r>
              <a:rPr lang="ru-RU" sz="2000" b="1" dirty="0"/>
              <a:t> в тому, </a:t>
            </a:r>
            <a:r>
              <a:rPr lang="ru-RU" sz="2000" b="1" dirty="0" err="1"/>
              <a:t>щоб</a:t>
            </a:r>
            <a:r>
              <a:rPr lang="ru-RU" sz="2000" b="1" dirty="0"/>
              <a:t> «спасти </a:t>
            </a:r>
            <a:r>
              <a:rPr lang="ru-RU" sz="2000" b="1" dirty="0" err="1"/>
              <a:t>віруючих</a:t>
            </a:r>
            <a:r>
              <a:rPr lang="ru-RU" sz="2000" b="1" dirty="0"/>
              <a:t> через безумство </a:t>
            </a:r>
            <a:r>
              <a:rPr lang="ru-RU" sz="2000" b="1" dirty="0" err="1"/>
              <a:t>проповіді</a:t>
            </a:r>
            <a:r>
              <a:rPr lang="ru-RU" sz="2000" b="1" dirty="0"/>
              <a:t>» (1-е до </a:t>
            </a:r>
            <a:r>
              <a:rPr lang="ru-RU" sz="2000" b="1" dirty="0" err="1"/>
              <a:t>Коринтян</a:t>
            </a:r>
            <a:r>
              <a:rPr lang="ru-RU" sz="2000" b="1" dirty="0"/>
              <a:t> 1:21). </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969664"/>
            <a:ext cx="5683881" cy="1323439"/>
          </a:xfrm>
          <a:prstGeom prst="rect">
            <a:avLst/>
          </a:prstGeom>
          <a:noFill/>
        </p:spPr>
        <p:txBody>
          <a:bodyPr wrap="square">
            <a:spAutoFit/>
          </a:bodyPr>
          <a:lstStyle/>
          <a:p>
            <a:pPr lvl="0">
              <a:spcBef>
                <a:spcPts val="600"/>
              </a:spcBef>
              <a:defRPr/>
            </a:pPr>
            <a:r>
              <a:rPr lang="ru-RU" sz="2000" b="1" dirty="0">
                <a:solidFill>
                  <a:prstClr val="black"/>
                </a:solidFill>
              </a:rPr>
              <a:t>Сам Бог послав </a:t>
            </a:r>
            <a:r>
              <a:rPr lang="ru-RU" sz="2000" b="1" dirty="0" err="1">
                <a:solidFill>
                  <a:prstClr val="black"/>
                </a:solidFill>
              </a:rPr>
              <a:t>його</a:t>
            </a:r>
            <a:r>
              <a:rPr lang="ru-RU" sz="2000" b="1" dirty="0">
                <a:solidFill>
                  <a:prstClr val="black"/>
                </a:solidFill>
              </a:rPr>
              <a:t> </a:t>
            </a:r>
            <a:r>
              <a:rPr lang="ru-RU" sz="2000" b="1" dirty="0" err="1">
                <a:solidFill>
                  <a:prstClr val="black"/>
                </a:solidFill>
              </a:rPr>
              <a:t>проповідувати</a:t>
            </a:r>
            <a:r>
              <a:rPr lang="ru-RU" sz="2000" b="1" dirty="0">
                <a:solidFill>
                  <a:prstClr val="black"/>
                </a:solidFill>
              </a:rPr>
              <a:t> </a:t>
            </a:r>
            <a:r>
              <a:rPr lang="ru-RU" sz="2000" b="1" dirty="0" err="1">
                <a:solidFill>
                  <a:prstClr val="black"/>
                </a:solidFill>
              </a:rPr>
              <a:t>Своє</a:t>
            </a:r>
            <a:r>
              <a:rPr lang="ru-RU" sz="2000" b="1" dirty="0">
                <a:solidFill>
                  <a:prstClr val="black"/>
                </a:solidFill>
              </a:rPr>
              <a:t> </a:t>
            </a:r>
            <a:r>
              <a:rPr lang="ru-RU" sz="2000" b="1" dirty="0" err="1">
                <a:solidFill>
                  <a:prstClr val="black"/>
                </a:solidFill>
              </a:rPr>
              <a:t>послання</a:t>
            </a:r>
            <a:r>
              <a:rPr lang="ru-RU" sz="2000" b="1" dirty="0">
                <a:solidFill>
                  <a:prstClr val="black"/>
                </a:solidFill>
              </a:rPr>
              <a:t> «не в словах </a:t>
            </a:r>
            <a:r>
              <a:rPr lang="ru-RU" sz="2000" b="1" dirty="0" err="1">
                <a:solidFill>
                  <a:prstClr val="black"/>
                </a:solidFill>
              </a:rPr>
              <a:t>людської</a:t>
            </a:r>
            <a:r>
              <a:rPr lang="ru-RU" sz="2000" b="1" dirty="0">
                <a:solidFill>
                  <a:prstClr val="black"/>
                </a:solidFill>
              </a:rPr>
              <a:t> </a:t>
            </a:r>
            <a:r>
              <a:rPr lang="ru-RU" sz="2000" b="1" dirty="0" err="1">
                <a:solidFill>
                  <a:prstClr val="black"/>
                </a:solidFill>
              </a:rPr>
              <a:t>мудрості</a:t>
            </a:r>
            <a:r>
              <a:rPr lang="ru-RU" sz="2000" b="1" dirty="0">
                <a:solidFill>
                  <a:prstClr val="black"/>
                </a:solidFill>
              </a:rPr>
              <a:t>, </a:t>
            </a:r>
            <a:r>
              <a:rPr lang="ru-RU" sz="2000" b="1" dirty="0" err="1">
                <a:solidFill>
                  <a:prstClr val="black"/>
                </a:solidFill>
              </a:rPr>
              <a:t>щоб</a:t>
            </a:r>
            <a:r>
              <a:rPr lang="ru-RU" sz="2000" b="1" dirty="0">
                <a:solidFill>
                  <a:prstClr val="black"/>
                </a:solidFill>
              </a:rPr>
              <a:t> </a:t>
            </a:r>
            <a:r>
              <a:rPr lang="ru-RU" sz="2000" b="1" dirty="0" err="1">
                <a:solidFill>
                  <a:prstClr val="black"/>
                </a:solidFill>
              </a:rPr>
              <a:t>хрест</a:t>
            </a:r>
            <a:r>
              <a:rPr lang="ru-RU" sz="2000" b="1" dirty="0">
                <a:solidFill>
                  <a:prstClr val="black"/>
                </a:solidFill>
              </a:rPr>
              <a:t> </a:t>
            </a:r>
            <a:r>
              <a:rPr lang="ru-RU" sz="2000" b="1" dirty="0" err="1">
                <a:solidFill>
                  <a:prstClr val="black"/>
                </a:solidFill>
              </a:rPr>
              <a:t>Христовий</a:t>
            </a:r>
            <a:r>
              <a:rPr lang="ru-RU" sz="2000" b="1" dirty="0">
                <a:solidFill>
                  <a:prstClr val="black"/>
                </a:solidFill>
              </a:rPr>
              <a:t> не </a:t>
            </a:r>
            <a:r>
              <a:rPr lang="ru-RU" sz="2000" b="1" dirty="0" err="1">
                <a:solidFill>
                  <a:prstClr val="black"/>
                </a:solidFill>
              </a:rPr>
              <a:t>втратив</a:t>
            </a:r>
            <a:r>
              <a:rPr lang="ru-RU" sz="2000" b="1" dirty="0">
                <a:solidFill>
                  <a:prstClr val="black"/>
                </a:solidFill>
              </a:rPr>
              <a:t> </a:t>
            </a:r>
            <a:r>
              <a:rPr lang="ru-RU" sz="2000" b="1" dirty="0" err="1">
                <a:solidFill>
                  <a:prstClr val="black"/>
                </a:solidFill>
              </a:rPr>
              <a:t>своєї</a:t>
            </a:r>
            <a:r>
              <a:rPr lang="ru-RU" sz="2000" b="1" dirty="0">
                <a:solidFill>
                  <a:prstClr val="black"/>
                </a:solidFill>
              </a:rPr>
              <a:t> </a:t>
            </a:r>
            <a:r>
              <a:rPr lang="ru-RU" sz="2000" b="1" dirty="0" err="1">
                <a:solidFill>
                  <a:prstClr val="black"/>
                </a:solidFill>
              </a:rPr>
              <a:t>сили</a:t>
            </a:r>
            <a:r>
              <a:rPr lang="ru-RU" sz="2000" b="1" dirty="0">
                <a:solidFill>
                  <a:prstClr val="black"/>
                </a:solidFill>
              </a:rPr>
              <a:t>» (1 Кор. 1:17).</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000" b="1" dirty="0">
                <a:ln/>
                <a:solidFill>
                  <a:schemeClr val="accent3"/>
                </a:solidFill>
              </a:rPr>
              <a:t>БЕЗУМСТВО ХРЕСТА</a:t>
            </a: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a:t>
            </a:r>
            <a:r>
              <a:rPr lang="ru-RU" b="1" dirty="0">
                <a:solidFill>
                  <a:schemeClr val="accent1">
                    <a:lumMod val="50000"/>
                  </a:schemeClr>
                </a:solidFill>
                <a:latin typeface="Comic Sans MS" panose="030F0702030302020204" pitchFamily="66" charset="0"/>
              </a:rPr>
              <a:t>Ми ж </a:t>
            </a:r>
            <a:r>
              <a:rPr lang="ru-RU" b="1" dirty="0" err="1">
                <a:solidFill>
                  <a:schemeClr val="accent1">
                    <a:lumMod val="50000"/>
                  </a:schemeClr>
                </a:solidFill>
                <a:latin typeface="Comic Sans MS" panose="030F0702030302020204" pitchFamily="66" charset="0"/>
              </a:rPr>
              <a:t>проповідуємо</a:t>
            </a:r>
            <a:r>
              <a:rPr lang="ru-RU" b="1" dirty="0">
                <a:solidFill>
                  <a:schemeClr val="accent1">
                    <a:lumMod val="50000"/>
                  </a:schemeClr>
                </a:solidFill>
                <a:latin typeface="Comic Sans MS" panose="030F0702030302020204" pitchFamily="66" charset="0"/>
              </a:rPr>
              <a:t> </a:t>
            </a:r>
            <a:r>
              <a:rPr lang="ru-RU" b="1" dirty="0" err="1">
                <a:solidFill>
                  <a:schemeClr val="accent1">
                    <a:lumMod val="50000"/>
                  </a:schemeClr>
                </a:solidFill>
                <a:latin typeface="Comic Sans MS" panose="030F0702030302020204" pitchFamily="66" charset="0"/>
              </a:rPr>
              <a:t>розп’ятого</a:t>
            </a:r>
            <a:r>
              <a:rPr lang="ru-RU" b="1" dirty="0">
                <a:solidFill>
                  <a:schemeClr val="accent1">
                    <a:lumMod val="50000"/>
                  </a:schemeClr>
                </a:solidFill>
                <a:latin typeface="Comic Sans MS" panose="030F0702030302020204" pitchFamily="66" charset="0"/>
              </a:rPr>
              <a:t> Христа: для </a:t>
            </a:r>
            <a:r>
              <a:rPr lang="ru-RU" b="1" dirty="0" err="1">
                <a:solidFill>
                  <a:schemeClr val="accent1">
                    <a:lumMod val="50000"/>
                  </a:schemeClr>
                </a:solidFill>
                <a:latin typeface="Comic Sans MS" panose="030F0702030302020204" pitchFamily="66" charset="0"/>
              </a:rPr>
              <a:t>юдеїв</a:t>
            </a:r>
            <a:r>
              <a:rPr lang="ru-RU" b="1" dirty="0">
                <a:solidFill>
                  <a:schemeClr val="accent1">
                    <a:lumMod val="50000"/>
                  </a:schemeClr>
                </a:solidFill>
                <a:latin typeface="Comic Sans MS" panose="030F0702030302020204" pitchFamily="66" charset="0"/>
              </a:rPr>
              <a:t> – </a:t>
            </a:r>
            <a:r>
              <a:rPr lang="ru-RU" b="1" dirty="0" err="1">
                <a:solidFill>
                  <a:schemeClr val="accent1">
                    <a:lumMod val="50000"/>
                  </a:schemeClr>
                </a:solidFill>
                <a:latin typeface="Comic Sans MS" panose="030F0702030302020204" pitchFamily="66" charset="0"/>
              </a:rPr>
              <a:t>це</a:t>
            </a:r>
            <a:r>
              <a:rPr lang="ru-RU" b="1" dirty="0">
                <a:solidFill>
                  <a:schemeClr val="accent1">
                    <a:lumMod val="50000"/>
                  </a:schemeClr>
                </a:solidFill>
                <a:latin typeface="Comic Sans MS" panose="030F0702030302020204" pitchFamily="66" charset="0"/>
              </a:rPr>
              <a:t> </a:t>
            </a:r>
            <a:r>
              <a:rPr lang="ru-RU" b="1" dirty="0" err="1">
                <a:solidFill>
                  <a:schemeClr val="accent1">
                    <a:lumMod val="50000"/>
                  </a:schemeClr>
                </a:solidFill>
                <a:latin typeface="Comic Sans MS" panose="030F0702030302020204" pitchFamily="66" charset="0"/>
              </a:rPr>
              <a:t>спокуса</a:t>
            </a:r>
            <a:r>
              <a:rPr lang="ru-RU" b="1" dirty="0">
                <a:solidFill>
                  <a:schemeClr val="accent1">
                    <a:lumMod val="50000"/>
                  </a:schemeClr>
                </a:solidFill>
                <a:latin typeface="Comic Sans MS" panose="030F0702030302020204" pitchFamily="66" charset="0"/>
              </a:rPr>
              <a:t>, а для </a:t>
            </a:r>
            <a:r>
              <a:rPr lang="ru-RU" b="1" dirty="0" err="1">
                <a:solidFill>
                  <a:schemeClr val="accent1">
                    <a:lumMod val="50000"/>
                  </a:schemeClr>
                </a:solidFill>
                <a:latin typeface="Comic Sans MS" panose="030F0702030302020204" pitchFamily="66" charset="0"/>
              </a:rPr>
              <a:t>греків</a:t>
            </a:r>
            <a:r>
              <a:rPr lang="ru-RU" b="1" dirty="0">
                <a:solidFill>
                  <a:schemeClr val="accent1">
                    <a:lumMod val="50000"/>
                  </a:schemeClr>
                </a:solidFill>
                <a:latin typeface="Comic Sans MS" panose="030F0702030302020204" pitchFamily="66" charset="0"/>
              </a:rPr>
              <a:t> – безумство.</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(1</a:t>
            </a:r>
            <a:r>
              <a:rPr lang="uk-UA" sz="1400" b="1" dirty="0">
                <a:solidFill>
                  <a:schemeClr val="accent1">
                    <a:lumMod val="50000"/>
                  </a:schemeClr>
                </a:solidFill>
                <a:latin typeface="Comic Sans MS" panose="030F0702030302020204" pitchFamily="66" charset="0"/>
              </a:rPr>
              <a:t> </a:t>
            </a:r>
            <a:r>
              <a:rPr lang="uk-UA" sz="1400" b="1" dirty="0" err="1">
                <a:solidFill>
                  <a:schemeClr val="accent1">
                    <a:lumMod val="50000"/>
                  </a:schemeClr>
                </a:solidFill>
                <a:latin typeface="Comic Sans MS" panose="030F0702030302020204" pitchFamily="66" charset="0"/>
              </a:rPr>
              <a:t>Коринтянам</a:t>
            </a:r>
            <a:r>
              <a:rPr lang="uk-UA" sz="1400" b="1" dirty="0">
                <a:solidFill>
                  <a:schemeClr val="accent4">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1015663"/>
          </a:xfrm>
          <a:prstGeom prst="rect">
            <a:avLst/>
          </a:prstGeom>
          <a:noFill/>
        </p:spPr>
        <p:txBody>
          <a:bodyPr wrap="square" rtlCol="0">
            <a:spAutoFit/>
          </a:bodyPr>
          <a:lstStyle/>
          <a:p>
            <a:pPr>
              <a:spcBef>
                <a:spcPts val="600"/>
              </a:spcBef>
            </a:pPr>
            <a:r>
              <a:rPr lang="ru-RU" sz="2000" b="1" dirty="0" err="1"/>
              <a:t>Грецьке</a:t>
            </a:r>
            <a:r>
              <a:rPr lang="ru-RU" sz="2000" b="1" dirty="0"/>
              <a:t> слово </a:t>
            </a:r>
            <a:r>
              <a:rPr lang="ru-RU" sz="2000" b="1" dirty="0" err="1"/>
              <a:t>mōria</a:t>
            </a:r>
            <a:r>
              <a:rPr lang="ru-RU" sz="2000" b="1" dirty="0"/>
              <a:t> (</a:t>
            </a:r>
            <a:r>
              <a:rPr lang="ru-RU" sz="2000" b="1" dirty="0" err="1"/>
              <a:t>божевілля</a:t>
            </a:r>
            <a:r>
              <a:rPr lang="ru-RU" sz="2000" b="1" dirty="0"/>
              <a:t>, </a:t>
            </a:r>
            <a:r>
              <a:rPr lang="ru-RU" sz="2000" b="1" dirty="0" err="1"/>
              <a:t>безглуздість</a:t>
            </a:r>
            <a:r>
              <a:rPr lang="ru-RU" sz="2000" b="1" dirty="0"/>
              <a:t>, </a:t>
            </a:r>
            <a:r>
              <a:rPr lang="ru-RU" sz="2000" b="1" dirty="0" err="1"/>
              <a:t>нерозумність</a:t>
            </a:r>
            <a:r>
              <a:rPr lang="ru-RU" sz="2000" b="1" dirty="0"/>
              <a:t>) </a:t>
            </a:r>
            <a:r>
              <a:rPr lang="ru-RU" sz="2000" b="1" dirty="0" err="1"/>
              <a:t>вживається</a:t>
            </a:r>
            <a:r>
              <a:rPr lang="ru-RU" sz="2000" b="1" dirty="0"/>
              <a:t> </a:t>
            </a:r>
            <a:r>
              <a:rPr lang="ru-RU" sz="2000" b="1" dirty="0" err="1"/>
              <a:t>п’ять</a:t>
            </a:r>
            <a:r>
              <a:rPr lang="ru-RU" sz="2000" b="1" dirty="0"/>
              <a:t> </a:t>
            </a:r>
            <a:r>
              <a:rPr lang="ru-RU" sz="2000" b="1" dirty="0" err="1"/>
              <a:t>разів</a:t>
            </a:r>
            <a:r>
              <a:rPr lang="ru-RU" sz="2000" b="1" dirty="0"/>
              <a:t> у 1-му </a:t>
            </a:r>
            <a:r>
              <a:rPr lang="ru-RU" sz="2000" b="1" dirty="0" err="1"/>
              <a:t>Посланні</a:t>
            </a:r>
            <a:r>
              <a:rPr lang="ru-RU" sz="2000" b="1" dirty="0"/>
              <a:t> до </a:t>
            </a:r>
            <a:r>
              <a:rPr lang="ru-RU" sz="2000" b="1" dirty="0" err="1"/>
              <a:t>Коринтян</a:t>
            </a:r>
            <a:r>
              <a:rPr lang="ru-RU" sz="2000" b="1" dirty="0"/>
              <a:t>:</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1373548133"/>
              </p:ext>
            </p:extLst>
          </p:nvPr>
        </p:nvGraphicFramePr>
        <p:xfrm>
          <a:off x="37095" y="3500487"/>
          <a:ext cx="5554079" cy="326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ru-RU" sz="2000" b="1" dirty="0" err="1"/>
              <a:t>Хрест</a:t>
            </a:r>
            <a:r>
              <a:rPr lang="ru-RU" sz="2000" b="1" dirty="0"/>
              <a:t> є безумством для тих, </a:t>
            </a:r>
            <a:r>
              <a:rPr lang="ru-RU" sz="2000" b="1" dirty="0" err="1"/>
              <a:t>хто</a:t>
            </a:r>
            <a:r>
              <a:rPr lang="ru-RU" sz="2000" b="1" dirty="0"/>
              <a:t> </a:t>
            </a:r>
            <a:r>
              <a:rPr lang="ru-RU" sz="2000" b="1" dirty="0" err="1"/>
              <a:t>гине</a:t>
            </a:r>
            <a:r>
              <a:rPr lang="ru-RU" sz="2000" b="1" dirty="0"/>
              <a:t>; для тих, </a:t>
            </a:r>
            <a:r>
              <a:rPr lang="ru-RU" sz="2000" b="1" dirty="0" err="1"/>
              <a:t>хто</a:t>
            </a:r>
            <a:r>
              <a:rPr lang="ru-RU" sz="2000" b="1" dirty="0"/>
              <a:t> не </a:t>
            </a:r>
            <a:r>
              <a:rPr lang="ru-RU" sz="2000" b="1" dirty="0" err="1"/>
              <a:t>знає</a:t>
            </a:r>
            <a:r>
              <a:rPr lang="ru-RU" sz="2000" b="1" dirty="0"/>
              <a:t> Бога (</a:t>
            </a:r>
            <a:r>
              <a:rPr lang="ru-RU" sz="2000" b="1" dirty="0" err="1"/>
              <a:t>язичників</a:t>
            </a:r>
            <a:r>
              <a:rPr lang="ru-RU" sz="2000" b="1" dirty="0"/>
              <a:t>); для тих, </a:t>
            </a:r>
            <a:r>
              <a:rPr lang="ru-RU" sz="2000" b="1" dirty="0" err="1"/>
              <a:t>хто</a:t>
            </a:r>
            <a:r>
              <a:rPr lang="ru-RU" sz="2000" b="1" dirty="0"/>
              <a:t> </a:t>
            </a:r>
            <a:r>
              <a:rPr lang="ru-RU" sz="2000" b="1" dirty="0" err="1"/>
              <a:t>думає</a:t>
            </a:r>
            <a:r>
              <a:rPr lang="ru-RU" sz="2000" b="1" dirty="0"/>
              <a:t> </a:t>
            </a:r>
            <a:r>
              <a:rPr lang="ru-RU" sz="2000" b="1" dirty="0" err="1"/>
              <a:t>лише</a:t>
            </a:r>
            <a:r>
              <a:rPr lang="ru-RU" sz="2000" b="1" dirty="0"/>
              <a:t> про </a:t>
            </a:r>
            <a:r>
              <a:rPr lang="ru-RU" sz="2000" b="1" dirty="0" err="1"/>
              <a:t>цей</a:t>
            </a:r>
            <a:r>
              <a:rPr lang="ru-RU" sz="2000" b="1" dirty="0"/>
              <a:t> </a:t>
            </a:r>
            <a:r>
              <a:rPr lang="ru-RU" sz="2000" b="1" dirty="0" err="1"/>
              <a:t>світ</a:t>
            </a:r>
            <a:r>
              <a:rPr lang="ru-RU" sz="2000" b="1" dirty="0"/>
              <a:t> (</a:t>
            </a:r>
            <a:r>
              <a:rPr lang="ru-RU" sz="2000" b="1" dirty="0" err="1"/>
              <a:t>природна</a:t>
            </a:r>
            <a:r>
              <a:rPr lang="ru-RU" sz="2000" b="1" dirty="0"/>
              <a:t> </a:t>
            </a:r>
            <a:r>
              <a:rPr lang="ru-RU" sz="2000" b="1" dirty="0" err="1"/>
              <a:t>людина</a:t>
            </a:r>
            <a:r>
              <a:rPr lang="ru-RU" sz="2000" b="1" dirty="0"/>
              <a:t>); для тих, </a:t>
            </a:r>
            <a:r>
              <a:rPr lang="ru-RU" sz="2000" b="1" dirty="0" err="1"/>
              <a:t>хто</a:t>
            </a:r>
            <a:r>
              <a:rPr lang="ru-RU" sz="2000" b="1" dirty="0"/>
              <a:t> </a:t>
            </a:r>
            <a:r>
              <a:rPr lang="ru-RU" sz="2000" b="1" dirty="0" err="1"/>
              <a:t>керується</a:t>
            </a:r>
            <a:r>
              <a:rPr lang="ru-RU" sz="2000" b="1" dirty="0"/>
              <a:t> </a:t>
            </a:r>
            <a:r>
              <a:rPr lang="ru-RU" sz="2000" b="1" dirty="0" err="1"/>
              <a:t>лише</a:t>
            </a:r>
            <a:r>
              <a:rPr lang="ru-RU" sz="2000" b="1" dirty="0"/>
              <a:t> </a:t>
            </a:r>
            <a:r>
              <a:rPr lang="ru-RU" sz="2000" b="1" dirty="0" err="1"/>
              <a:t>власною</a:t>
            </a:r>
            <a:r>
              <a:rPr lang="ru-RU" sz="2000" b="1" dirty="0"/>
              <a:t> </a:t>
            </a:r>
            <a:r>
              <a:rPr lang="ru-RU" sz="2000" b="1" dirty="0" err="1"/>
              <a:t>мудрістю</a:t>
            </a:r>
            <a:r>
              <a:rPr lang="ru-RU" sz="2000" b="1" dirty="0"/>
              <a:t>.</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37742"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lvl="0">
              <a:spcBef>
                <a:spcPts val="600"/>
              </a:spcBef>
              <a:defRPr/>
            </a:pPr>
            <a:r>
              <a:rPr lang="ru-RU" sz="2000" b="1" dirty="0">
                <a:solidFill>
                  <a:prstClr val="black"/>
                </a:solidFill>
              </a:rPr>
              <a:t>Але </a:t>
            </a:r>
            <a:r>
              <a:rPr lang="ru-RU" sz="2000" b="1" dirty="0" err="1">
                <a:solidFill>
                  <a:prstClr val="black"/>
                </a:solidFill>
              </a:rPr>
              <a:t>хрест</a:t>
            </a:r>
            <a:r>
              <a:rPr lang="ru-RU" sz="2000" b="1" dirty="0">
                <a:solidFill>
                  <a:prstClr val="black"/>
                </a:solidFill>
              </a:rPr>
              <a:t> є </a:t>
            </a:r>
            <a:r>
              <a:rPr lang="ru-RU" sz="2000" b="1" dirty="0" err="1">
                <a:solidFill>
                  <a:prstClr val="black"/>
                </a:solidFill>
              </a:rPr>
              <a:t>благословенням</a:t>
            </a:r>
            <a:r>
              <a:rPr lang="ru-RU" sz="2000" b="1" dirty="0">
                <a:solidFill>
                  <a:prstClr val="black"/>
                </a:solidFill>
              </a:rPr>
              <a:t> для тих, </a:t>
            </a:r>
            <a:r>
              <a:rPr lang="ru-RU" sz="2000" b="1" dirty="0" err="1">
                <a:solidFill>
                  <a:prstClr val="black"/>
                </a:solidFill>
              </a:rPr>
              <a:t>хто</a:t>
            </a:r>
            <a:r>
              <a:rPr lang="ru-RU" sz="2000" b="1" dirty="0">
                <a:solidFill>
                  <a:prstClr val="black"/>
                </a:solidFill>
              </a:rPr>
              <a:t> </a:t>
            </a:r>
            <a:r>
              <a:rPr lang="ru-RU" sz="2000" b="1" dirty="0" err="1">
                <a:solidFill>
                  <a:prstClr val="black"/>
                </a:solidFill>
              </a:rPr>
              <a:t>спасається</a:t>
            </a:r>
            <a:r>
              <a:rPr lang="ru-RU" sz="2000" b="1" dirty="0">
                <a:solidFill>
                  <a:prstClr val="black"/>
                </a:solidFill>
              </a:rPr>
              <a:t>, </a:t>
            </a:r>
            <a:r>
              <a:rPr lang="ru-RU" sz="2000" b="1" dirty="0" err="1">
                <a:solidFill>
                  <a:prstClr val="black"/>
                </a:solidFill>
              </a:rPr>
              <a:t>тобто</a:t>
            </a:r>
            <a:r>
              <a:rPr lang="ru-RU" sz="2000" b="1" dirty="0">
                <a:solidFill>
                  <a:prstClr val="black"/>
                </a:solidFill>
              </a:rPr>
              <a:t> для тих, </a:t>
            </a:r>
            <a:r>
              <a:rPr lang="ru-RU" sz="2000" b="1" dirty="0" err="1">
                <a:solidFill>
                  <a:prstClr val="black"/>
                </a:solidFill>
              </a:rPr>
              <a:t>хто</a:t>
            </a:r>
            <a:r>
              <a:rPr lang="ru-RU" sz="2000" b="1" dirty="0">
                <a:solidFill>
                  <a:prstClr val="black"/>
                </a:solidFill>
              </a:rPr>
              <a:t> </a:t>
            </a:r>
            <a:r>
              <a:rPr lang="ru-RU" sz="2000" b="1" dirty="0" err="1">
                <a:solidFill>
                  <a:prstClr val="black"/>
                </a:solidFill>
              </a:rPr>
              <a:t>готовий</a:t>
            </a:r>
            <a:r>
              <a:rPr lang="ru-RU" sz="2000" b="1" dirty="0">
                <a:solidFill>
                  <a:prstClr val="black"/>
                </a:solidFill>
              </a:rPr>
              <a:t> </a:t>
            </a:r>
            <a:r>
              <a:rPr lang="ru-RU" sz="2000" b="1" dirty="0" err="1">
                <a:solidFill>
                  <a:prstClr val="black"/>
                </a:solidFill>
              </a:rPr>
              <a:t>поглянути</a:t>
            </a:r>
            <a:r>
              <a:rPr lang="ru-RU" sz="2000" b="1" dirty="0">
                <a:solidFill>
                  <a:prstClr val="black"/>
                </a:solidFill>
              </a:rPr>
              <a:t> на </a:t>
            </a:r>
            <a:r>
              <a:rPr lang="ru-RU" sz="2000" b="1" dirty="0" err="1">
                <a:solidFill>
                  <a:prstClr val="black"/>
                </a:solidFill>
              </a:rPr>
              <a:t>хрест</a:t>
            </a:r>
            <a:r>
              <a:rPr lang="ru-RU" sz="2000" b="1" dirty="0">
                <a:solidFill>
                  <a:prstClr val="black"/>
                </a:solidFill>
              </a:rPr>
              <a:t> з </a:t>
            </a:r>
            <a:r>
              <a:rPr lang="ru-RU" sz="2000" b="1" dirty="0" err="1">
                <a:solidFill>
                  <a:prstClr val="black"/>
                </a:solidFill>
              </a:rPr>
              <a:t>Божої</a:t>
            </a:r>
            <a:r>
              <a:rPr lang="ru-RU" sz="2000" b="1" dirty="0">
                <a:solidFill>
                  <a:prstClr val="black"/>
                </a:solidFill>
              </a:rPr>
              <a:t> точки </a:t>
            </a:r>
            <a:r>
              <a:rPr lang="ru-RU" sz="2000" b="1" dirty="0" err="1">
                <a:solidFill>
                  <a:prstClr val="black"/>
                </a:solidFill>
              </a:rPr>
              <a:t>зору</a:t>
            </a:r>
            <a:r>
              <a:rPr lang="ru-RU" sz="2000" b="1" dirty="0">
                <a:solidFill>
                  <a:prstClr val="black"/>
                </a:solidFill>
              </a:rPr>
              <a:t>.</a:t>
            </a: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uk-UA"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СИЛА БОГА</a:t>
            </a:r>
            <a:endPar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a:t>
            </a:r>
            <a:r>
              <a:rPr lang="ru-RU" b="1" dirty="0">
                <a:solidFill>
                  <a:schemeClr val="accent4">
                    <a:lumMod val="50000"/>
                  </a:schemeClr>
                </a:solidFill>
                <a:latin typeface="Comic Sans MS" panose="030F0702030302020204" pitchFamily="66" charset="0"/>
              </a:rPr>
              <a:t>Тому </a:t>
            </a:r>
            <a:r>
              <a:rPr lang="ru-RU" b="1" dirty="0" err="1">
                <a:solidFill>
                  <a:schemeClr val="accent4">
                    <a:lumMod val="50000"/>
                  </a:schemeClr>
                </a:solidFill>
                <a:latin typeface="Comic Sans MS" panose="030F0702030302020204" pitchFamily="66" charset="0"/>
              </a:rPr>
              <a:t>що</a:t>
            </a:r>
            <a:r>
              <a:rPr lang="ru-RU" b="1" dirty="0">
                <a:solidFill>
                  <a:schemeClr val="accent4">
                    <a:lumMod val="50000"/>
                  </a:schemeClr>
                </a:solidFill>
                <a:latin typeface="Comic Sans MS" panose="030F0702030302020204" pitchFamily="66" charset="0"/>
              </a:rPr>
              <a:t> слово про </a:t>
            </a:r>
            <a:r>
              <a:rPr lang="ru-RU" b="1" dirty="0" err="1">
                <a:solidFill>
                  <a:schemeClr val="accent4">
                    <a:lumMod val="50000"/>
                  </a:schemeClr>
                </a:solidFill>
                <a:latin typeface="Comic Sans MS" panose="030F0702030302020204" pitchFamily="66" charset="0"/>
              </a:rPr>
              <a:t>хрест</a:t>
            </a:r>
            <a:r>
              <a:rPr lang="ru-RU" b="1" dirty="0">
                <a:solidFill>
                  <a:schemeClr val="accent4">
                    <a:lumMod val="50000"/>
                  </a:schemeClr>
                </a:solidFill>
                <a:latin typeface="Comic Sans MS" panose="030F0702030302020204" pitchFamily="66" charset="0"/>
              </a:rPr>
              <a:t> є безумством для тих, </a:t>
            </a:r>
            <a:r>
              <a:rPr lang="ru-RU" b="1" dirty="0" err="1">
                <a:solidFill>
                  <a:schemeClr val="accent4">
                    <a:lumMod val="50000"/>
                  </a:schemeClr>
                </a:solidFill>
                <a:latin typeface="Comic Sans MS" panose="030F0702030302020204" pitchFamily="66" charset="0"/>
              </a:rPr>
              <a:t>хто</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гине</a:t>
            </a:r>
            <a:r>
              <a:rPr lang="ru-RU" b="1" dirty="0">
                <a:solidFill>
                  <a:schemeClr val="accent4">
                    <a:lumMod val="50000"/>
                  </a:schemeClr>
                </a:solidFill>
                <a:latin typeface="Comic Sans MS" panose="030F0702030302020204" pitchFamily="66" charset="0"/>
              </a:rPr>
              <a:t>, а для нас, </a:t>
            </a:r>
            <a:r>
              <a:rPr lang="ru-RU" b="1" dirty="0" err="1">
                <a:solidFill>
                  <a:schemeClr val="accent4">
                    <a:lumMod val="50000"/>
                  </a:schemeClr>
                </a:solidFill>
                <a:latin typeface="Comic Sans MS" panose="030F0702030302020204" pitchFamily="66" charset="0"/>
              </a:rPr>
              <a:t>які</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спасаємося</a:t>
            </a:r>
            <a:r>
              <a:rPr lang="ru-RU" b="1" dirty="0">
                <a:solidFill>
                  <a:schemeClr val="accent4">
                    <a:lumMod val="50000"/>
                  </a:schemeClr>
                </a:solidFill>
                <a:latin typeface="Comic Sans MS" panose="030F0702030302020204" pitchFamily="66" charset="0"/>
              </a:rPr>
              <a:t>, </a:t>
            </a:r>
            <a:r>
              <a:rPr lang="ru-RU" b="1" dirty="0" err="1">
                <a:solidFill>
                  <a:schemeClr val="accent4">
                    <a:lumMod val="50000"/>
                  </a:schemeClr>
                </a:solidFill>
                <a:latin typeface="Comic Sans MS" panose="030F0702030302020204" pitchFamily="66" charset="0"/>
              </a:rPr>
              <a:t>це</a:t>
            </a:r>
            <a:r>
              <a:rPr lang="ru-RU" b="1" dirty="0">
                <a:solidFill>
                  <a:schemeClr val="accent4">
                    <a:lumMod val="50000"/>
                  </a:schemeClr>
                </a:solidFill>
                <a:latin typeface="Comic Sans MS" panose="030F0702030302020204" pitchFamily="66" charset="0"/>
              </a:rPr>
              <a:t> – </a:t>
            </a:r>
            <a:r>
              <a:rPr lang="ru-RU" b="1" dirty="0" err="1">
                <a:solidFill>
                  <a:schemeClr val="accent4">
                    <a:lumMod val="50000"/>
                  </a:schemeClr>
                </a:solidFill>
                <a:latin typeface="Comic Sans MS" panose="030F0702030302020204" pitchFamily="66" charset="0"/>
              </a:rPr>
              <a:t>Божа</a:t>
            </a:r>
            <a:r>
              <a:rPr lang="ru-RU" b="1" dirty="0">
                <a:solidFill>
                  <a:schemeClr val="accent4">
                    <a:lumMod val="50000"/>
                  </a:schemeClr>
                </a:solidFill>
                <a:latin typeface="Comic Sans MS" panose="030F0702030302020204" pitchFamily="66" charset="0"/>
              </a:rPr>
              <a:t> сила.</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(1 </a:t>
            </a:r>
            <a:r>
              <a:rPr lang="uk-UA" sz="1400" b="1" dirty="0" err="1">
                <a:solidFill>
                  <a:schemeClr val="accent4">
                    <a:lumMod val="50000"/>
                  </a:schemeClr>
                </a:solidFill>
                <a:latin typeface="Comic Sans MS" panose="030F0702030302020204" pitchFamily="66" charset="0"/>
              </a:rPr>
              <a:t>Коринтянам</a:t>
            </a:r>
            <a:r>
              <a:rPr lang="uk-UA" sz="1400" b="1" dirty="0">
                <a:solidFill>
                  <a:schemeClr val="accent1">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lang="ru-RU" sz="2000" b="1" dirty="0" err="1">
                <a:solidFill>
                  <a:prstClr val="black"/>
                </a:solidFill>
              </a:rPr>
              <a:t>Хрест</a:t>
            </a:r>
            <a:r>
              <a:rPr lang="ru-RU" sz="2000" b="1" dirty="0">
                <a:solidFill>
                  <a:prstClr val="black"/>
                </a:solidFill>
              </a:rPr>
              <a:t> </a:t>
            </a:r>
            <a:r>
              <a:rPr lang="ru-RU" sz="2000" b="1" dirty="0" err="1">
                <a:solidFill>
                  <a:prstClr val="black"/>
                </a:solidFill>
              </a:rPr>
              <a:t>має</a:t>
            </a:r>
            <a:r>
              <a:rPr lang="ru-RU" sz="2000" b="1" dirty="0">
                <a:solidFill>
                  <a:prstClr val="black"/>
                </a:solidFill>
              </a:rPr>
              <a:t> силу </a:t>
            </a:r>
            <a:r>
              <a:rPr lang="ru-RU" sz="2000" b="1" dirty="0" err="1">
                <a:solidFill>
                  <a:prstClr val="black"/>
                </a:solidFill>
              </a:rPr>
              <a:t>показати</a:t>
            </a:r>
            <a:r>
              <a:rPr lang="ru-RU" sz="2000" b="1" dirty="0">
                <a:solidFill>
                  <a:prstClr val="black"/>
                </a:solidFill>
              </a:rPr>
              <a:t> </a:t>
            </a:r>
            <a:r>
              <a:rPr lang="ru-RU" sz="2000" b="1" dirty="0" err="1">
                <a:solidFill>
                  <a:prstClr val="black"/>
                </a:solidFill>
              </a:rPr>
              <a:t>найгірше</a:t>
            </a:r>
            <a:r>
              <a:rPr lang="ru-RU" sz="2000" b="1" dirty="0">
                <a:solidFill>
                  <a:prstClr val="black"/>
                </a:solidFill>
              </a:rPr>
              <a:t> в </a:t>
            </a:r>
            <a:r>
              <a:rPr lang="ru-RU" sz="2000" b="1" dirty="0" err="1">
                <a:solidFill>
                  <a:prstClr val="black"/>
                </a:solidFill>
              </a:rPr>
              <a:t>людині</a:t>
            </a:r>
            <a:r>
              <a:rPr lang="ru-RU" sz="2000" b="1" dirty="0">
                <a:solidFill>
                  <a:prstClr val="black"/>
                </a:solidFill>
              </a:rPr>
              <a:t> та </a:t>
            </a:r>
            <a:r>
              <a:rPr lang="ru-RU" sz="2000" b="1" dirty="0" err="1">
                <a:solidFill>
                  <a:prstClr val="black"/>
                </a:solidFill>
              </a:rPr>
              <a:t>найкраще</a:t>
            </a:r>
            <a:r>
              <a:rPr lang="ru-RU" sz="2000" b="1" dirty="0">
                <a:solidFill>
                  <a:prstClr val="black"/>
                </a:solidFill>
              </a:rPr>
              <a:t> в </a:t>
            </a:r>
            <a:r>
              <a:rPr lang="ru-RU" sz="2000" b="1" dirty="0" err="1">
                <a:solidFill>
                  <a:prstClr val="black"/>
                </a:solidFill>
              </a:rPr>
              <a:t>Богові</a:t>
            </a:r>
            <a:r>
              <a:rPr lang="ru-RU" sz="2000" b="1" dirty="0">
                <a:solidFill>
                  <a:prstClr val="black"/>
                </a:solidFill>
              </a:rPr>
              <a:t> (1 Кор. 1:18).</a:t>
            </a:r>
            <a:endParaRPr lang="es-ES" dirty="0"/>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1693541289"/>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723151"/>
            <a:ext cx="6581776" cy="1015663"/>
          </a:xfrm>
          <a:prstGeom prst="rect">
            <a:avLst/>
          </a:prstGeom>
          <a:noFill/>
        </p:spPr>
        <p:txBody>
          <a:bodyPr wrap="square">
            <a:spAutoFit/>
          </a:bodyPr>
          <a:lstStyle/>
          <a:p>
            <a:pPr>
              <a:spcBef>
                <a:spcPts val="600"/>
              </a:spcBef>
            </a:pPr>
            <a:r>
              <a:rPr lang="uk-UA" sz="2000" b="1" dirty="0">
                <a:solidFill>
                  <a:prstClr val="black"/>
                </a:solidFill>
              </a:rPr>
              <a:t>Ті, хто відкидає хрест, пожинають плоди своїх гріховних вчинків і врешті-решт будуть знищені Тим, кого вони відкинули.</a:t>
            </a: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6848477" cy="1015663"/>
          </a:xfrm>
          <a:prstGeom prst="rect">
            <a:avLst/>
          </a:prstGeom>
          <a:noFill/>
        </p:spPr>
        <p:txBody>
          <a:bodyPr wrap="square">
            <a:spAutoFit/>
          </a:bodyPr>
          <a:lstStyle/>
          <a:p>
            <a:pPr lvl="0">
              <a:spcBef>
                <a:spcPts val="600"/>
              </a:spcBef>
              <a:defRPr/>
            </a:pPr>
            <a:r>
              <a:rPr lang="ru-RU" sz="2000" b="1" dirty="0">
                <a:solidFill>
                  <a:prstClr val="black"/>
                </a:solidFill>
              </a:rPr>
              <a:t>Сила </a:t>
            </a:r>
            <a:r>
              <a:rPr lang="ru-RU" sz="2000" b="1" dirty="0" err="1">
                <a:solidFill>
                  <a:prstClr val="black"/>
                </a:solidFill>
              </a:rPr>
              <a:t>Божа</a:t>
            </a:r>
            <a:r>
              <a:rPr lang="ru-RU" sz="2000" b="1" dirty="0">
                <a:solidFill>
                  <a:prstClr val="black"/>
                </a:solidFill>
              </a:rPr>
              <a:t>, явлена ​​на </a:t>
            </a:r>
            <a:r>
              <a:rPr lang="ru-RU" sz="2000" b="1" dirty="0" err="1">
                <a:solidFill>
                  <a:prstClr val="black"/>
                </a:solidFill>
              </a:rPr>
              <a:t>хресті</a:t>
            </a:r>
            <a:r>
              <a:rPr lang="ru-RU" sz="2000" b="1" dirty="0">
                <a:solidFill>
                  <a:prstClr val="black"/>
                </a:solidFill>
              </a:rPr>
              <a:t>, </a:t>
            </a:r>
            <a:r>
              <a:rPr lang="ru-RU" sz="2000" b="1" dirty="0" err="1">
                <a:solidFill>
                  <a:prstClr val="black"/>
                </a:solidFill>
              </a:rPr>
              <a:t>здатна</a:t>
            </a:r>
            <a:r>
              <a:rPr lang="ru-RU" sz="2000" b="1" dirty="0">
                <a:solidFill>
                  <a:prstClr val="black"/>
                </a:solidFill>
              </a:rPr>
              <a:t> </a:t>
            </a:r>
            <a:r>
              <a:rPr lang="ru-RU" sz="2000" b="1" dirty="0" err="1">
                <a:solidFill>
                  <a:prstClr val="black"/>
                </a:solidFill>
              </a:rPr>
              <a:t>примирити</a:t>
            </a:r>
            <a:r>
              <a:rPr lang="ru-RU" sz="2000" b="1" dirty="0">
                <a:solidFill>
                  <a:prstClr val="black"/>
                </a:solidFill>
              </a:rPr>
              <a:t> </a:t>
            </a:r>
            <a:r>
              <a:rPr lang="ru-RU" sz="2000" b="1" dirty="0" err="1">
                <a:solidFill>
                  <a:prstClr val="black"/>
                </a:solidFill>
              </a:rPr>
              <a:t>людину</a:t>
            </a:r>
            <a:r>
              <a:rPr lang="ru-RU" sz="2000" b="1" dirty="0">
                <a:solidFill>
                  <a:prstClr val="black"/>
                </a:solidFill>
              </a:rPr>
              <a:t> з Богом, </a:t>
            </a:r>
            <a:r>
              <a:rPr lang="ru-RU" sz="2000" b="1" dirty="0" err="1">
                <a:solidFill>
                  <a:prstClr val="black"/>
                </a:solidFill>
              </a:rPr>
              <a:t>прощаючи</a:t>
            </a:r>
            <a:r>
              <a:rPr lang="ru-RU" sz="2000" b="1" dirty="0">
                <a:solidFill>
                  <a:prstClr val="black"/>
                </a:solidFill>
              </a:rPr>
              <a:t> </a:t>
            </a:r>
            <a:r>
              <a:rPr lang="ru-RU" sz="2000" b="1" dirty="0" err="1">
                <a:solidFill>
                  <a:prstClr val="black"/>
                </a:solidFill>
              </a:rPr>
              <a:t>всі</a:t>
            </a:r>
            <a:r>
              <a:rPr lang="ru-RU" sz="2000" b="1" dirty="0">
                <a:solidFill>
                  <a:prstClr val="black"/>
                </a:solidFill>
              </a:rPr>
              <a:t> </a:t>
            </a:r>
            <a:r>
              <a:rPr lang="ru-RU" sz="2000" b="1" dirty="0" err="1">
                <a:solidFill>
                  <a:prstClr val="black"/>
                </a:solidFill>
              </a:rPr>
              <a:t>її</a:t>
            </a:r>
            <a:r>
              <a:rPr lang="ru-RU" sz="2000" b="1" dirty="0">
                <a:solidFill>
                  <a:prstClr val="black"/>
                </a:solidFill>
              </a:rPr>
              <a:t> </a:t>
            </a:r>
            <a:r>
              <a:rPr lang="ru-RU" sz="2000" b="1" dirty="0" err="1">
                <a:solidFill>
                  <a:prstClr val="black"/>
                </a:solidFill>
              </a:rPr>
              <a:t>гріхи</a:t>
            </a:r>
            <a:r>
              <a:rPr lang="ru-RU" sz="2000" b="1" dirty="0">
                <a:solidFill>
                  <a:prstClr val="black"/>
                </a:solidFill>
              </a:rPr>
              <a:t>, і </a:t>
            </a:r>
            <a:r>
              <a:rPr lang="ru-RU" sz="2000" b="1" dirty="0" err="1">
                <a:solidFill>
                  <a:prstClr val="black"/>
                </a:solidFill>
              </a:rPr>
              <a:t>дарувати</a:t>
            </a:r>
            <a:r>
              <a:rPr lang="ru-RU" sz="2000" b="1" dirty="0">
                <a:solidFill>
                  <a:prstClr val="black"/>
                </a:solidFill>
              </a:rPr>
              <a:t> </a:t>
            </a:r>
            <a:r>
              <a:rPr lang="ru-RU" sz="2000" b="1" dirty="0" err="1">
                <a:solidFill>
                  <a:prstClr val="black"/>
                </a:solidFill>
              </a:rPr>
              <a:t>їй</a:t>
            </a:r>
            <a:r>
              <a:rPr lang="ru-RU" sz="2000" b="1" dirty="0">
                <a:solidFill>
                  <a:prstClr val="black"/>
                </a:solidFill>
              </a:rPr>
              <a:t> </a:t>
            </a:r>
            <a:r>
              <a:rPr lang="ru-RU" sz="2000" b="1" dirty="0" err="1">
                <a:solidFill>
                  <a:prstClr val="black"/>
                </a:solidFill>
              </a:rPr>
              <a:t>вічне</a:t>
            </a:r>
            <a:r>
              <a:rPr lang="ru-RU" sz="2000" b="1" dirty="0">
                <a:solidFill>
                  <a:prstClr val="black"/>
                </a:solidFill>
              </a:rPr>
              <a:t> </a:t>
            </a:r>
            <a:r>
              <a:rPr lang="ru-RU" sz="2000" b="1" dirty="0" err="1">
                <a:solidFill>
                  <a:prstClr val="black"/>
                </a:solidFill>
              </a:rPr>
              <a:t>життя</a:t>
            </a:r>
            <a:r>
              <a:rPr lang="ru-RU" sz="2000" b="1" dirty="0">
                <a:solidFill>
                  <a:prstClr val="black"/>
                </a:solidFill>
              </a:rPr>
              <a:t> (Кол. 1:20; 1 Петр. 2:24).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27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uk-UA" sz="4400" b="1" dirty="0">
                <a:ln w="13462">
                  <a:noFill/>
                  <a:prstDash val="solid"/>
                </a:ln>
                <a:solidFill>
                  <a:srgbClr val="0070C0"/>
                </a:solidFill>
                <a:effectLst>
                  <a:outerShdw dist="38100" dir="2700000" algn="bl" rotWithShape="0">
                    <a:srgbClr val="002060"/>
                  </a:outerShdw>
                </a:effectLst>
              </a:rPr>
              <a:t>ПОСЛАННЯ ХРЕСТА</a:t>
            </a:r>
            <a:endParaRPr lang="es-ES" sz="4400" b="1" dirty="0">
              <a:ln w="13462">
                <a:noFill/>
                <a:prstDash val="solid"/>
              </a:ln>
              <a:solidFill>
                <a:srgbClr val="0070C0"/>
              </a:solidFill>
              <a:effectLst>
                <a:outerShdw dist="38100" dir="2700000" algn="bl" rotWithShape="0">
                  <a:srgbClr val="002060"/>
                </a:outerShdw>
              </a:effectLst>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ru-RU" b="1" dirty="0" err="1">
                <a:solidFill>
                  <a:schemeClr val="accent5">
                    <a:lumMod val="50000"/>
                  </a:schemeClr>
                </a:solidFill>
                <a:latin typeface="Comic Sans MS" panose="030F0702030302020204" pitchFamily="66" charset="0"/>
              </a:rPr>
              <a:t>Оскільки</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світ</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своєю</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мудрістю</a:t>
            </a:r>
            <a:r>
              <a:rPr lang="ru-RU" b="1" dirty="0">
                <a:solidFill>
                  <a:schemeClr val="accent5">
                    <a:lumMod val="50000"/>
                  </a:schemeClr>
                </a:solidFill>
                <a:latin typeface="Comic Sans MS" panose="030F0702030302020204" pitchFamily="66" charset="0"/>
              </a:rPr>
              <a:t> так і не </a:t>
            </a:r>
            <a:r>
              <a:rPr lang="ru-RU" b="1" dirty="0" err="1">
                <a:solidFill>
                  <a:schemeClr val="accent5">
                    <a:lumMod val="50000"/>
                  </a:schemeClr>
                </a:solidFill>
                <a:latin typeface="Comic Sans MS" panose="030F0702030302020204" pitchFamily="66" charset="0"/>
              </a:rPr>
              <a:t>зрозумів</a:t>
            </a:r>
            <a:r>
              <a:rPr lang="ru-RU" b="1" dirty="0">
                <a:solidFill>
                  <a:schemeClr val="accent5">
                    <a:lumMod val="50000"/>
                  </a:schemeClr>
                </a:solidFill>
                <a:latin typeface="Comic Sans MS" panose="030F0702030302020204" pitchFamily="66" charset="0"/>
              </a:rPr>
              <a:t> Бога в </a:t>
            </a:r>
            <a:r>
              <a:rPr lang="ru-RU" b="1" dirty="0" err="1">
                <a:solidFill>
                  <a:schemeClr val="accent5">
                    <a:lumMod val="50000"/>
                  </a:schemeClr>
                </a:solidFill>
                <a:latin typeface="Comic Sans MS" panose="030F0702030302020204" pitchFamily="66" charset="0"/>
              </a:rPr>
              <a:t>Його</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Божій</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премудрості</a:t>
            </a:r>
            <a:r>
              <a:rPr lang="ru-RU" b="1" dirty="0">
                <a:solidFill>
                  <a:schemeClr val="accent5">
                    <a:lumMod val="50000"/>
                  </a:schemeClr>
                </a:solidFill>
                <a:latin typeface="Comic Sans MS" panose="030F0702030302020204" pitchFamily="66" charset="0"/>
              </a:rPr>
              <a:t>, то Бог </a:t>
            </a:r>
            <a:r>
              <a:rPr lang="ru-RU" b="1" dirty="0" err="1">
                <a:solidFill>
                  <a:schemeClr val="accent5">
                    <a:lumMod val="50000"/>
                  </a:schemeClr>
                </a:solidFill>
                <a:latin typeface="Comic Sans MS" panose="030F0702030302020204" pitchFamily="66" charset="0"/>
              </a:rPr>
              <a:t>забажав</a:t>
            </a:r>
            <a:r>
              <a:rPr lang="ru-RU" b="1" dirty="0">
                <a:solidFill>
                  <a:schemeClr val="accent5">
                    <a:lumMod val="50000"/>
                  </a:schemeClr>
                </a:solidFill>
                <a:latin typeface="Comic Sans MS" panose="030F0702030302020204" pitchFamily="66" charset="0"/>
              </a:rPr>
              <a:t> спасти тих, </a:t>
            </a:r>
            <a:r>
              <a:rPr lang="ru-RU" b="1" dirty="0" err="1">
                <a:solidFill>
                  <a:schemeClr val="accent5">
                    <a:lumMod val="50000"/>
                  </a:schemeClr>
                </a:solidFill>
                <a:latin typeface="Comic Sans MS" panose="030F0702030302020204" pitchFamily="66" charset="0"/>
              </a:rPr>
              <a:t>хто</a:t>
            </a:r>
            <a:r>
              <a:rPr lang="ru-RU" b="1" dirty="0">
                <a:solidFill>
                  <a:schemeClr val="accent5">
                    <a:lumMod val="50000"/>
                  </a:schemeClr>
                </a:solidFill>
                <a:latin typeface="Comic Sans MS" panose="030F0702030302020204" pitchFamily="66" charset="0"/>
              </a:rPr>
              <a:t> </a:t>
            </a:r>
            <a:r>
              <a:rPr lang="ru-RU" b="1" dirty="0" err="1">
                <a:solidFill>
                  <a:schemeClr val="accent5">
                    <a:lumMod val="50000"/>
                  </a:schemeClr>
                </a:solidFill>
                <a:latin typeface="Comic Sans MS" panose="030F0702030302020204" pitchFamily="66" charset="0"/>
              </a:rPr>
              <a:t>вірить</a:t>
            </a:r>
            <a:r>
              <a:rPr lang="ru-RU" b="1" dirty="0">
                <a:solidFill>
                  <a:schemeClr val="accent5">
                    <a:lumMod val="50000"/>
                  </a:schemeClr>
                </a:solidFill>
                <a:latin typeface="Comic Sans MS" panose="030F0702030302020204" pitchFamily="66" charset="0"/>
              </a:rPr>
              <a:t>, безумством </a:t>
            </a:r>
            <a:r>
              <a:rPr lang="ru-RU" b="1" dirty="0" err="1">
                <a:solidFill>
                  <a:schemeClr val="accent5">
                    <a:lumMod val="50000"/>
                  </a:schemeClr>
                </a:solidFill>
                <a:latin typeface="Comic Sans MS" panose="030F0702030302020204" pitchFamily="66" charset="0"/>
              </a:rPr>
              <a:t>проповіді</a:t>
            </a:r>
            <a:r>
              <a:rPr lang="ru-RU" b="1" dirty="0">
                <a:solidFill>
                  <a:schemeClr val="accent5">
                    <a:lumMod val="50000"/>
                  </a:schemeClr>
                </a:solidFill>
                <a:latin typeface="Comic Sans MS" panose="030F0702030302020204" pitchFamily="66" charset="0"/>
              </a:rPr>
              <a:t>.</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(1 </a:t>
            </a:r>
            <a:r>
              <a:rPr lang="uk-UA" sz="1400" b="1" dirty="0" err="1">
                <a:solidFill>
                  <a:schemeClr val="accent5">
                    <a:lumMod val="50000"/>
                  </a:schemeClr>
                </a:solidFill>
                <a:latin typeface="Comic Sans MS" panose="030F0702030302020204" pitchFamily="66" charset="0"/>
              </a:rPr>
              <a:t>Коринтянам</a:t>
            </a:r>
            <a:r>
              <a:rPr lang="uk-UA" sz="1400" b="1" dirty="0">
                <a:solidFill>
                  <a:schemeClr val="accent4">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1:21)</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900832"/>
            <a:ext cx="7353300" cy="707886"/>
          </a:xfrm>
          <a:prstGeom prst="rect">
            <a:avLst/>
          </a:prstGeom>
          <a:noFill/>
        </p:spPr>
        <p:txBody>
          <a:bodyPr wrap="square" rtlCol="0">
            <a:spAutoFit/>
          </a:bodyPr>
          <a:lstStyle/>
          <a:p>
            <a:pPr>
              <a:spcBef>
                <a:spcPts val="600"/>
              </a:spcBef>
            </a:pPr>
            <a:r>
              <a:rPr lang="ru-RU" sz="2000" b="1" dirty="0" err="1"/>
              <a:t>Чому</a:t>
            </a:r>
            <a:r>
              <a:rPr lang="ru-RU" sz="2000" b="1" dirty="0"/>
              <a:t> </a:t>
            </a:r>
            <a:r>
              <a:rPr lang="ru-RU" sz="2000" b="1" dirty="0" err="1"/>
              <a:t>проповідь</a:t>
            </a:r>
            <a:r>
              <a:rPr lang="ru-RU" sz="2000" b="1" dirty="0"/>
              <a:t> </a:t>
            </a:r>
            <a:r>
              <a:rPr lang="ru-RU" sz="2000" b="1" dirty="0" err="1"/>
              <a:t>звістки</a:t>
            </a:r>
            <a:r>
              <a:rPr lang="ru-RU" sz="2000" b="1" dirty="0"/>
              <a:t> про </a:t>
            </a:r>
            <a:r>
              <a:rPr lang="ru-RU" sz="2000" b="1" dirty="0" err="1"/>
              <a:t>хрест</a:t>
            </a:r>
            <a:r>
              <a:rPr lang="ru-RU" sz="2000" b="1" dirty="0"/>
              <a:t> є безумством (1 </a:t>
            </a:r>
            <a:r>
              <a:rPr lang="ru-RU" sz="2000" b="1" dirty="0" err="1"/>
              <a:t>Коринтян</a:t>
            </a:r>
            <a:r>
              <a:rPr lang="ru-RU" sz="2000" b="1" dirty="0"/>
              <a:t> 1:21-24)?</a:t>
            </a:r>
            <a:endParaRPr lang="es-ES" sz="2000" b="1" dirty="0"/>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05361" y="5855761"/>
            <a:ext cx="7353299" cy="707886"/>
          </a:xfrm>
          <a:prstGeom prst="rect">
            <a:avLst/>
          </a:prstGeom>
          <a:noFill/>
        </p:spPr>
        <p:txBody>
          <a:bodyPr wrap="square">
            <a:spAutoFit/>
          </a:bodyPr>
          <a:lstStyle/>
          <a:p>
            <a:pPr lvl="0">
              <a:spcBef>
                <a:spcPts val="600"/>
              </a:spcBef>
              <a:defRPr/>
            </a:pPr>
            <a:r>
              <a:rPr lang="ru-RU" sz="2000" b="1" dirty="0" err="1">
                <a:solidFill>
                  <a:prstClr val="black"/>
                </a:solidFill>
              </a:rPr>
              <a:t>Звістка</a:t>
            </a:r>
            <a:r>
              <a:rPr lang="ru-RU" sz="2000" b="1" dirty="0">
                <a:solidFill>
                  <a:prstClr val="black"/>
                </a:solidFill>
              </a:rPr>
              <a:t> про </a:t>
            </a:r>
            <a:r>
              <a:rPr lang="ru-RU" sz="2000" b="1" dirty="0" err="1">
                <a:solidFill>
                  <a:prstClr val="black"/>
                </a:solidFill>
              </a:rPr>
              <a:t>хрест</a:t>
            </a:r>
            <a:r>
              <a:rPr lang="ru-RU" sz="2000" b="1" dirty="0">
                <a:solidFill>
                  <a:prstClr val="black"/>
                </a:solidFill>
              </a:rPr>
              <a:t> </a:t>
            </a:r>
            <a:r>
              <a:rPr lang="ru-RU" sz="2000" b="1" dirty="0" err="1">
                <a:solidFill>
                  <a:prstClr val="black"/>
                </a:solidFill>
              </a:rPr>
              <a:t>показує</a:t>
            </a:r>
            <a:r>
              <a:rPr lang="ru-RU" sz="2000" b="1" dirty="0">
                <a:solidFill>
                  <a:prstClr val="black"/>
                </a:solidFill>
              </a:rPr>
              <a:t>, як далеко Бог </a:t>
            </a:r>
            <a:r>
              <a:rPr lang="ru-RU" sz="2000" b="1" dirty="0" err="1">
                <a:solidFill>
                  <a:prstClr val="black"/>
                </a:solidFill>
              </a:rPr>
              <a:t>готовий</a:t>
            </a:r>
            <a:r>
              <a:rPr lang="ru-RU" sz="2000" b="1" dirty="0">
                <a:solidFill>
                  <a:prstClr val="black"/>
                </a:solidFill>
              </a:rPr>
              <a:t> </a:t>
            </a:r>
            <a:r>
              <a:rPr lang="ru-RU" sz="2000" b="1" dirty="0" err="1">
                <a:solidFill>
                  <a:prstClr val="black"/>
                </a:solidFill>
              </a:rPr>
              <a:t>піти</a:t>
            </a:r>
            <a:r>
              <a:rPr lang="ru-RU" sz="2000" b="1" dirty="0">
                <a:solidFill>
                  <a:prstClr val="black"/>
                </a:solidFill>
              </a:rPr>
              <a:t>, </a:t>
            </a:r>
            <a:r>
              <a:rPr lang="ru-RU" sz="2000" b="1" dirty="0" err="1">
                <a:solidFill>
                  <a:prstClr val="black"/>
                </a:solidFill>
              </a:rPr>
              <a:t>щоб</a:t>
            </a:r>
            <a:r>
              <a:rPr lang="ru-RU" sz="2000" b="1" dirty="0">
                <a:solidFill>
                  <a:prstClr val="black"/>
                </a:solidFill>
              </a:rPr>
              <a:t> </a:t>
            </a:r>
            <a:r>
              <a:rPr lang="ru-RU" sz="2000" b="1" dirty="0" err="1">
                <a:solidFill>
                  <a:prstClr val="black"/>
                </a:solidFill>
              </a:rPr>
              <a:t>дарувати</a:t>
            </a:r>
            <a:r>
              <a:rPr lang="ru-RU" sz="2000" b="1" dirty="0">
                <a:solidFill>
                  <a:prstClr val="black"/>
                </a:solidFill>
              </a:rPr>
              <a:t> нам </a:t>
            </a:r>
            <a:r>
              <a:rPr lang="ru-RU" sz="2000" b="1" dirty="0" err="1">
                <a:solidFill>
                  <a:prstClr val="black"/>
                </a:solidFill>
              </a:rPr>
              <a:t>спасіння</a:t>
            </a:r>
            <a:r>
              <a:rPr lang="ru-RU"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323439"/>
          </a:xfrm>
          <a:prstGeom prst="rect">
            <a:avLst/>
          </a:prstGeom>
          <a:noFill/>
        </p:spPr>
        <p:txBody>
          <a:bodyPr wrap="square">
            <a:spAutoFit/>
          </a:bodyPr>
          <a:lstStyle/>
          <a:p>
            <a:pPr lvl="0">
              <a:spcBef>
                <a:spcPts val="600"/>
              </a:spcBef>
              <a:defRPr/>
            </a:pPr>
            <a:r>
              <a:rPr lang="uk-UA" sz="2000" b="1" dirty="0">
                <a:solidFill>
                  <a:prstClr val="black"/>
                </a:solidFill>
              </a:rPr>
              <a:t>Однак для ангелів послання Хреста має зовсім інше значення. Ісус, якого вони знали на Небі, дозволив себе вбити з любові до людства, яке його відкинуло. Саме цю думку Павло хотів донести у своїй проповіді.</a:t>
            </a: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608718"/>
            <a:ext cx="7353298" cy="1938992"/>
          </a:xfrm>
          <a:prstGeom prst="rect">
            <a:avLst/>
          </a:prstGeom>
          <a:noFill/>
        </p:spPr>
        <p:txBody>
          <a:bodyPr wrap="square">
            <a:spAutoFit/>
          </a:bodyPr>
          <a:lstStyle/>
          <a:p>
            <a:pPr lvl="0">
              <a:spcBef>
                <a:spcPts val="600"/>
              </a:spcBef>
              <a:defRPr/>
            </a:pPr>
            <a:r>
              <a:rPr lang="uk-UA" sz="2000" b="1" dirty="0">
                <a:solidFill>
                  <a:prstClr val="black"/>
                </a:solidFill>
              </a:rPr>
              <a:t>Євреї чекали на Месію, який визволить їх від римського гніту. Коли Ісус оголосив, що його розіпнуть, навіть його власні учні були вражені. Крім того, для єврея людина, повішена на дереві, була проклятою Богом (Втор. 21:23). Для язичника, який навіть не чекав на Спасителя, висновок був той самий: хрест — це божевілля.</a:t>
            </a: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uk-UA" sz="4000" b="1" dirty="0">
                <a:ln w="6600">
                  <a:solidFill>
                    <a:schemeClr val="accent2"/>
                  </a:solidFill>
                  <a:prstDash val="solid"/>
                </a:ln>
                <a:solidFill>
                  <a:srgbClr val="993300"/>
                </a:solidFill>
                <a:effectLst>
                  <a:outerShdw dist="25400" dir="2700000" algn="tl" rotWithShape="0">
                    <a:schemeClr val="accent2"/>
                  </a:outerShdw>
                </a:effectLst>
              </a:rPr>
              <a:t>ГЛУПОТА І СЛАБКІСТЬ БОГА</a:t>
            </a: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es-ES" b="1" dirty="0">
                <a:latin typeface="Comic Sans MS" panose="030F0702030302020204" pitchFamily="66" charset="0"/>
              </a:rPr>
              <a:t>“Porque lo insensato de Dios es más sabio que los hombres, y lo débil de Dios es más fuerte que los hombres” </a:t>
            </a:r>
            <a:r>
              <a:rPr lang="es-ES" sz="1400" b="1" dirty="0">
                <a:latin typeface="Comic Sans MS" panose="030F0702030302020204" pitchFamily="66" charset="0"/>
              </a:rPr>
              <a:t>(1 </a:t>
            </a:r>
            <a:r>
              <a:rPr lang="uk-UA" sz="1400" b="1" dirty="0" err="1">
                <a:solidFill>
                  <a:schemeClr val="tx1"/>
                </a:solidFill>
                <a:latin typeface="Comic Sans MS" panose="030F0702030302020204" pitchFamily="66" charset="0"/>
              </a:rPr>
              <a:t>Коринтянам</a:t>
            </a:r>
            <a:r>
              <a:rPr lang="es-ES" sz="1400" b="1" dirty="0">
                <a:latin typeface="Comic Sans MS" panose="030F0702030302020204" pitchFamily="66" charset="0"/>
              </a:rPr>
              <a:t>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ru-RU" sz="2000" b="1" dirty="0" err="1"/>
              <a:t>Чи</a:t>
            </a:r>
            <a:r>
              <a:rPr lang="ru-RU" sz="2000" b="1" dirty="0"/>
              <a:t> є в </a:t>
            </a:r>
            <a:r>
              <a:rPr lang="ru-RU" sz="2000" b="1" dirty="0" err="1"/>
              <a:t>Бозі</a:t>
            </a:r>
            <a:r>
              <a:rPr lang="ru-RU" sz="2000" b="1" dirty="0"/>
              <a:t> </a:t>
            </a:r>
            <a:r>
              <a:rPr lang="ru-RU" sz="2000" b="1" dirty="0" err="1"/>
              <a:t>щось</a:t>
            </a:r>
            <a:r>
              <a:rPr lang="ru-RU" sz="2000" b="1" dirty="0"/>
              <a:t> </a:t>
            </a:r>
            <a:r>
              <a:rPr lang="ru-RU" sz="2000" b="1" dirty="0" err="1"/>
              <a:t>нерозумне</a:t>
            </a:r>
            <a:r>
              <a:rPr lang="ru-RU" sz="2000" b="1" dirty="0"/>
              <a:t> </a:t>
            </a:r>
            <a:r>
              <a:rPr lang="ru-RU" sz="2000" b="1" dirty="0" err="1"/>
              <a:t>чи</a:t>
            </a:r>
            <a:r>
              <a:rPr lang="ru-RU" sz="2000" b="1" dirty="0"/>
              <a:t> </a:t>
            </a:r>
            <a:r>
              <a:rPr lang="ru-RU" sz="2000" b="1" dirty="0" err="1"/>
              <a:t>слабке</a:t>
            </a:r>
            <a:r>
              <a:rPr lang="ru-RU" sz="2000" b="1" dirty="0"/>
              <a:t> (1 Кор.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707886"/>
          </a:xfrm>
          <a:prstGeom prst="rect">
            <a:avLst/>
          </a:prstGeom>
          <a:noFill/>
        </p:spPr>
        <p:txBody>
          <a:bodyPr wrap="square">
            <a:spAutoFit/>
          </a:bodyPr>
          <a:lstStyle/>
          <a:p>
            <a:pPr>
              <a:spcBef>
                <a:spcPts val="600"/>
              </a:spcBef>
            </a:pPr>
            <a:r>
              <a:rPr lang="ru-RU" sz="2000" b="1" dirty="0" err="1"/>
              <a:t>Навіть</a:t>
            </a:r>
            <a:r>
              <a:rPr lang="ru-RU" sz="2000" b="1" dirty="0"/>
              <a:t> </a:t>
            </a:r>
            <a:r>
              <a:rPr lang="ru-RU" sz="2000" b="1" dirty="0" err="1"/>
              <a:t>уся</a:t>
            </a:r>
            <a:r>
              <a:rPr lang="ru-RU" sz="2000" b="1" dirty="0"/>
              <a:t> </a:t>
            </a:r>
            <a:r>
              <a:rPr lang="ru-RU" sz="2000" b="1" dirty="0" err="1"/>
              <a:t>мудрість</a:t>
            </a:r>
            <a:r>
              <a:rPr lang="ru-RU" sz="2000" b="1" dirty="0"/>
              <a:t> </a:t>
            </a:r>
            <a:r>
              <a:rPr lang="ru-RU" sz="2000" b="1" dirty="0" err="1"/>
              <a:t>наймудріших</a:t>
            </a:r>
            <a:r>
              <a:rPr lang="ru-RU" sz="2000" b="1" dirty="0"/>
              <a:t> людей не </a:t>
            </a:r>
            <a:r>
              <a:rPr lang="ru-RU" sz="2000" b="1" dirty="0" err="1"/>
              <a:t>здатна</a:t>
            </a:r>
            <a:r>
              <a:rPr lang="ru-RU" sz="2000" b="1" dirty="0"/>
              <a:t> </a:t>
            </a:r>
            <a:r>
              <a:rPr lang="ru-RU" sz="2000" b="1" dirty="0" err="1"/>
              <a:t>придумати</a:t>
            </a:r>
            <a:r>
              <a:rPr lang="ru-RU" sz="2000" b="1" dirty="0"/>
              <a:t> план </a:t>
            </a:r>
            <a:r>
              <a:rPr lang="ru-RU" sz="2000" b="1" dirty="0" err="1"/>
              <a:t>порятунку</a:t>
            </a:r>
            <a:r>
              <a:rPr lang="ru-RU" sz="2000" b="1" dirty="0"/>
              <a:t> для </a:t>
            </a:r>
            <a:r>
              <a:rPr lang="ru-RU" sz="2000" b="1" dirty="0" err="1"/>
              <a:t>людства</a:t>
            </a:r>
            <a:r>
              <a:rPr lang="ru-RU" sz="2000" b="1" dirty="0"/>
              <a:t>.</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015663"/>
          </a:xfrm>
          <a:prstGeom prst="rect">
            <a:avLst/>
          </a:prstGeom>
          <a:noFill/>
        </p:spPr>
        <p:txBody>
          <a:bodyPr wrap="square">
            <a:spAutoFit/>
          </a:bodyPr>
          <a:lstStyle/>
          <a:p>
            <a:pPr>
              <a:spcBef>
                <a:spcPts val="600"/>
              </a:spcBef>
            </a:pPr>
            <a:r>
              <a:rPr lang="ru-RU" sz="2000" b="1" dirty="0" err="1"/>
              <a:t>Зверніть</a:t>
            </a:r>
            <a:r>
              <a:rPr lang="ru-RU" sz="2000" b="1" dirty="0"/>
              <a:t> </a:t>
            </a:r>
            <a:r>
              <a:rPr lang="ru-RU" sz="2000" b="1" dirty="0" err="1"/>
              <a:t>увагу</a:t>
            </a:r>
            <a:r>
              <a:rPr lang="ru-RU" sz="2000" b="1" dirty="0"/>
              <a:t>, </a:t>
            </a:r>
            <a:r>
              <a:rPr lang="ru-RU" sz="2000" b="1" dirty="0" err="1"/>
              <a:t>що</a:t>
            </a:r>
            <a:r>
              <a:rPr lang="ru-RU" sz="2000" b="1" dirty="0"/>
              <a:t> </a:t>
            </a:r>
            <a:r>
              <a:rPr lang="ru-RU" sz="2000" b="1" i="1" u="sng" dirty="0" err="1"/>
              <a:t>спасуться</a:t>
            </a:r>
            <a:r>
              <a:rPr lang="ru-RU" sz="2000" b="1" dirty="0"/>
              <a:t> </a:t>
            </a:r>
            <a:r>
              <a:rPr lang="ru-RU" sz="2000" b="1" dirty="0" err="1"/>
              <a:t>лише</a:t>
            </a:r>
            <a:r>
              <a:rPr lang="ru-RU" sz="2000" b="1" dirty="0"/>
              <a:t> </a:t>
            </a:r>
            <a:r>
              <a:rPr lang="ru-RU" sz="2000" b="1" dirty="0" err="1"/>
              <a:t>ті</a:t>
            </a:r>
            <a:r>
              <a:rPr lang="ru-RU" sz="2000" b="1" dirty="0"/>
              <a:t>, </a:t>
            </a:r>
            <a:r>
              <a:rPr lang="ru-RU" sz="2000" b="1" dirty="0" err="1"/>
              <a:t>хто</a:t>
            </a:r>
            <a:r>
              <a:rPr lang="ru-RU" sz="2000" b="1" dirty="0"/>
              <a:t> </a:t>
            </a:r>
            <a:r>
              <a:rPr lang="ru-RU" sz="2000" b="1" i="1" u="sng" dirty="0" err="1"/>
              <a:t>вірить</a:t>
            </a:r>
            <a:r>
              <a:rPr lang="ru-RU" sz="2000" b="1" dirty="0"/>
              <a:t> в </a:t>
            </a:r>
            <a:r>
              <a:rPr lang="ru-RU" sz="2000" b="1" dirty="0" err="1"/>
              <a:t>Ісуса</a:t>
            </a:r>
            <a:r>
              <a:rPr lang="ru-RU" sz="2000" b="1" dirty="0"/>
              <a:t> у </a:t>
            </a:r>
            <a:r>
              <a:rPr lang="ru-RU" sz="2000" b="1" dirty="0" err="1"/>
              <a:t>відповідь</a:t>
            </a:r>
            <a:r>
              <a:rPr lang="ru-RU" sz="2000" b="1" dirty="0"/>
              <a:t> на </a:t>
            </a:r>
            <a:r>
              <a:rPr lang="ru-RU" sz="2000" b="1" i="1" u="sng" dirty="0" err="1"/>
              <a:t>заклик</a:t>
            </a:r>
            <a:r>
              <a:rPr lang="ru-RU" sz="2000" b="1" dirty="0"/>
              <a:t> Святого Духа.</a:t>
            </a:r>
            <a:endParaRPr lang="es-ES" sz="2000" b="1" dirty="0"/>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015663"/>
          </a:xfrm>
          <a:prstGeom prst="rect">
            <a:avLst/>
          </a:prstGeom>
          <a:noFill/>
        </p:spPr>
        <p:txBody>
          <a:bodyPr wrap="square">
            <a:spAutoFit/>
          </a:bodyPr>
          <a:lstStyle/>
          <a:p>
            <a:pPr lvl="0">
              <a:spcBef>
                <a:spcPts val="600"/>
              </a:spcBef>
              <a:defRPr/>
            </a:pPr>
            <a:r>
              <a:rPr lang="uk-UA" sz="2000" b="1" dirty="0">
                <a:solidFill>
                  <a:prstClr val="black"/>
                </a:solidFill>
              </a:rPr>
              <a:t>Звичайно, ні, адже Бог не має жодної недосконалості. Павло просто проводить образне порівняння: якби у Бога була якась нерозумна думка, вона була б мудрішою за наймудрішу думку людини; або якби в Бога був якийсь слабкий аргумент, він був би набагато сильнішим за найпереконливіший людський аргумент.</a:t>
            </a: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lvl="0">
              <a:spcBef>
                <a:spcPts val="600"/>
              </a:spcBef>
              <a:defRPr/>
            </a:pPr>
            <a:r>
              <a:rPr lang="ru-RU" sz="2000" b="1" dirty="0" err="1">
                <a:solidFill>
                  <a:prstClr val="black"/>
                </a:solidFill>
              </a:rPr>
              <a:t>Тільки</a:t>
            </a:r>
            <a:r>
              <a:rPr lang="ru-RU" sz="2000" b="1" dirty="0">
                <a:solidFill>
                  <a:prstClr val="black"/>
                </a:solidFill>
              </a:rPr>
              <a:t> Бог </a:t>
            </a:r>
            <a:r>
              <a:rPr lang="ru-RU" sz="2000" b="1" dirty="0" err="1">
                <a:solidFill>
                  <a:prstClr val="black"/>
                </a:solidFill>
              </a:rPr>
              <a:t>зміг</a:t>
            </a:r>
            <a:r>
              <a:rPr lang="ru-RU" sz="2000" b="1" dirty="0">
                <a:solidFill>
                  <a:prstClr val="black"/>
                </a:solidFill>
              </a:rPr>
              <a:t> </a:t>
            </a:r>
            <a:r>
              <a:rPr lang="ru-RU" sz="2000" b="1" dirty="0" err="1">
                <a:solidFill>
                  <a:prstClr val="black"/>
                </a:solidFill>
              </a:rPr>
              <a:t>дарувати</a:t>
            </a:r>
            <a:r>
              <a:rPr lang="ru-RU" sz="2000" b="1" dirty="0">
                <a:solidFill>
                  <a:prstClr val="black"/>
                </a:solidFill>
              </a:rPr>
              <a:t> </a:t>
            </a:r>
            <a:r>
              <a:rPr lang="ru-RU" sz="2000" b="1" dirty="0" err="1">
                <a:solidFill>
                  <a:prstClr val="black"/>
                </a:solidFill>
              </a:rPr>
              <a:t>викуплення</a:t>
            </a:r>
            <a:r>
              <a:rPr lang="ru-RU" sz="2000" b="1" dirty="0">
                <a:solidFill>
                  <a:prstClr val="black"/>
                </a:solidFill>
              </a:rPr>
              <a:t>, через силу </a:t>
            </a:r>
            <a:r>
              <a:rPr lang="ru-RU" sz="2000" b="1" dirty="0" err="1">
                <a:solidFill>
                  <a:prstClr val="black"/>
                </a:solidFill>
              </a:rPr>
              <a:t>жертви</a:t>
            </a:r>
            <a:r>
              <a:rPr lang="ru-RU" sz="2000" b="1" dirty="0">
                <a:solidFill>
                  <a:prstClr val="black"/>
                </a:solidFill>
              </a:rPr>
              <a:t> </a:t>
            </a:r>
            <a:r>
              <a:rPr lang="ru-RU" sz="2000" b="1" dirty="0" err="1">
                <a:solidFill>
                  <a:prstClr val="black"/>
                </a:solidFill>
              </a:rPr>
              <a:t>Ісуса</a:t>
            </a:r>
            <a:r>
              <a:rPr lang="ru-RU" sz="2000" b="1" dirty="0">
                <a:solidFill>
                  <a:prstClr val="black"/>
                </a:solidFill>
              </a:rPr>
              <a:t>, </a:t>
            </a:r>
            <a:r>
              <a:rPr lang="ru-RU" sz="2000" b="1" dirty="0" err="1">
                <a:solidFill>
                  <a:prstClr val="black"/>
                </a:solidFill>
              </a:rPr>
              <a:t>принесеної</a:t>
            </a:r>
            <a:r>
              <a:rPr lang="ru-RU" sz="2000" b="1" dirty="0">
                <a:solidFill>
                  <a:prstClr val="black"/>
                </a:solidFill>
              </a:rPr>
              <a:t> на </a:t>
            </a:r>
            <a:r>
              <a:rPr lang="ru-RU" sz="2000" b="1" dirty="0" err="1">
                <a:solidFill>
                  <a:prstClr val="black"/>
                </a:solidFill>
              </a:rPr>
              <a:t>хресті</a:t>
            </a:r>
            <a:r>
              <a:rPr lang="ru-RU" sz="2000" b="1" dirty="0">
                <a:solidFill>
                  <a:prstClr val="black"/>
                </a:solidFill>
              </a:rPr>
              <a:t>, «</a:t>
            </a:r>
            <a:r>
              <a:rPr lang="ru-RU" sz="2000" b="1" dirty="0" err="1">
                <a:solidFill>
                  <a:prstClr val="black"/>
                </a:solidFill>
              </a:rPr>
              <a:t>тим</a:t>
            </a:r>
            <a:r>
              <a:rPr lang="ru-RU" sz="2000" b="1" dirty="0">
                <a:solidFill>
                  <a:prstClr val="black"/>
                </a:solidFill>
              </a:rPr>
              <a:t>, </a:t>
            </a:r>
            <a:r>
              <a:rPr lang="ru-RU" sz="2000" b="1" dirty="0" err="1">
                <a:solidFill>
                  <a:prstClr val="black"/>
                </a:solidFill>
              </a:rPr>
              <a:t>хто</a:t>
            </a:r>
            <a:r>
              <a:rPr lang="ru-RU" sz="2000" b="1" dirty="0">
                <a:solidFill>
                  <a:prstClr val="black"/>
                </a:solidFill>
              </a:rPr>
              <a:t> </a:t>
            </a:r>
            <a:r>
              <a:rPr lang="ru-RU" sz="2000" b="1" dirty="0" err="1">
                <a:solidFill>
                  <a:prstClr val="black"/>
                </a:solidFill>
              </a:rPr>
              <a:t>спасається</a:t>
            </a:r>
            <a:r>
              <a:rPr lang="ru-RU" sz="2000" b="1" dirty="0">
                <a:solidFill>
                  <a:prstClr val="black"/>
                </a:solidFill>
              </a:rPr>
              <a:t>» (1 Кор. 1:18); «</a:t>
            </a:r>
            <a:r>
              <a:rPr lang="ru-RU" sz="2000" b="1" dirty="0" err="1">
                <a:solidFill>
                  <a:prstClr val="black"/>
                </a:solidFill>
              </a:rPr>
              <a:t>віруючим</a:t>
            </a:r>
            <a:r>
              <a:rPr lang="ru-RU" sz="2000" b="1" dirty="0">
                <a:solidFill>
                  <a:prstClr val="black"/>
                </a:solidFill>
              </a:rPr>
              <a:t>» (1 Кор. 1:21); та «</a:t>
            </a:r>
            <a:r>
              <a:rPr lang="ru-RU" sz="2000" b="1" dirty="0" err="1">
                <a:solidFill>
                  <a:prstClr val="black"/>
                </a:solidFill>
              </a:rPr>
              <a:t>тим</a:t>
            </a:r>
            <a:r>
              <a:rPr lang="ru-RU" sz="2000" b="1" dirty="0">
                <a:solidFill>
                  <a:prstClr val="black"/>
                </a:solidFill>
              </a:rPr>
              <a:t>, </a:t>
            </a:r>
            <a:r>
              <a:rPr lang="ru-RU" sz="2000" b="1" dirty="0" err="1">
                <a:solidFill>
                  <a:prstClr val="black"/>
                </a:solidFill>
              </a:rPr>
              <a:t>хто</a:t>
            </a:r>
            <a:r>
              <a:rPr lang="ru-RU" sz="2000" b="1" dirty="0">
                <a:solidFill>
                  <a:prstClr val="black"/>
                </a:solidFill>
              </a:rPr>
              <a:t> </a:t>
            </a:r>
            <a:r>
              <a:rPr lang="ru-RU" sz="2000" b="1" dirty="0" err="1">
                <a:solidFill>
                  <a:prstClr val="black"/>
                </a:solidFill>
              </a:rPr>
              <a:t>покликаний</a:t>
            </a:r>
            <a:r>
              <a:rPr lang="ru-RU" sz="2000" b="1" dirty="0">
                <a:solidFill>
                  <a:prstClr val="black"/>
                </a:solidFill>
              </a:rPr>
              <a:t>» (1 Кор. 1:24).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047536"/>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uk-UA" sz="2400" b="1" dirty="0">
                <a:latin typeface="Constantia" panose="02030602050306030303" pitchFamily="18" charset="0"/>
              </a:rPr>
              <a:t>У свідомості сучасних людей хрест на Голгофі оповитий священними спогадами. Зі сценами розп’яття пов’язані священні асоціації. Але за часів Павла до хреста ставилися з відразою та жахом. Проголошення того, хто помер на хресті, Спасителем людства, природно викликало б глузування та опір. […]</a:t>
            </a:r>
          </a:p>
          <a:p>
            <a:pPr>
              <a:spcBef>
                <a:spcPts val="600"/>
              </a:spcBef>
            </a:pPr>
            <a:r>
              <a:rPr lang="uk-UA" sz="2400" b="1" dirty="0">
                <a:latin typeface="Constantia" panose="02030602050306030303" pitchFamily="18" charset="0"/>
              </a:rPr>
              <a:t>Його вважали б розумово слабким за те, що він намагався показати, як хрест може мати якийсь стосунок до піднесення людського роду чи спасіння людства.</a:t>
            </a:r>
          </a:p>
          <a:p>
            <a:pPr>
              <a:spcBef>
                <a:spcPts val="600"/>
              </a:spcBef>
            </a:pPr>
            <a:r>
              <a:rPr lang="uk-UA" sz="2400" b="1" dirty="0">
                <a:latin typeface="Constantia" panose="02030602050306030303" pitchFamily="18" charset="0"/>
              </a:rPr>
              <a:t>Але для Павла хрест був єдиним об’єктом найвищого інтересу. […] Він знав з власного досвіду, що коли грішник споглядає любов Отця, яка виявляється у жертві Його Сина, і віддається божественному впливу, відбувається зміна серця, і відтоді Христос стає для нього всім у всьому</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D0DADB1D-177A-90F5-92A8-BF754672B994}"/>
              </a:ext>
            </a:extLst>
          </p:cNvPr>
          <p:cNvSpPr txBox="1"/>
          <p:nvPr/>
        </p:nvSpPr>
        <p:spPr>
          <a:xfrm>
            <a:off x="8177543" y="5977088"/>
            <a:ext cx="3128933" cy="338554"/>
          </a:xfrm>
          <a:prstGeom prst="rect">
            <a:avLst/>
          </a:prstGeom>
          <a:noFill/>
        </p:spPr>
        <p:txBody>
          <a:bodyPr wrap="none" rtlCol="0">
            <a:spAutoFit/>
          </a:bodyPr>
          <a:lstStyle/>
          <a:p>
            <a:pPr algn="r"/>
            <a:r>
              <a:rPr lang="es-ES" sz="1600" b="1" dirty="0"/>
              <a:t>E. G. W. (</a:t>
            </a:r>
            <a:r>
              <a:rPr lang="uk-UA" sz="1600" b="1" dirty="0"/>
              <a:t>Діяння апостолів, с. 199</a:t>
            </a:r>
            <a:r>
              <a:rPr lang="es-ES" sz="1600" b="1" dirty="0"/>
              <a:t>)</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586</TotalTime>
  <Words>1109</Words>
  <Application>Microsoft Office PowerPoint</Application>
  <PresentationFormat>Panorámica</PresentationFormat>
  <Paragraphs>61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Aptos Display</vt:lpstr>
      <vt:lpstr>Arial</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Sergio</cp:lastModifiedBy>
  <cp:revision>56</cp:revision>
  <dcterms:created xsi:type="dcterms:W3CDTF">2026-05-30T13:56:14Z</dcterms:created>
  <dcterms:modified xsi:type="dcterms:W3CDTF">2026-06-29T05:32:11Z</dcterms:modified>
</cp:coreProperties>
</file>