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5" r:id="rId3"/>
    <p:sldId id="279" r:id="rId4"/>
    <p:sldId id="259" r:id="rId5"/>
    <p:sldId id="260" r:id="rId6"/>
    <p:sldId id="280" r:id="rId7"/>
    <p:sldId id="278" r:id="rId8"/>
    <p:sldId id="269" r:id="rId9"/>
    <p:sldId id="262" r:id="rId10"/>
    <p:sldId id="263" r:id="rId11"/>
    <p:sldId id="264" r:id="rId12"/>
    <p:sldId id="26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84" d="100"/>
          <a:sy n="84" d="100"/>
        </p:scale>
        <p:origin x="804"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uk-UA" sz="2000" b="1" dirty="0">
              <a:effectLst>
                <a:outerShdw blurRad="38100" dist="38100" dir="2700000" algn="tl">
                  <a:srgbClr val="000000">
                    <a:alpha val="43137"/>
                  </a:srgbClr>
                </a:outerShdw>
              </a:effectLst>
            </a:rPr>
            <a:t>Гріх у церкві</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uk-UA" sz="2000" b="1" dirty="0">
              <a:effectLst>
                <a:outerShdw blurRad="38100" dist="38100" dir="2700000" algn="tl">
                  <a:srgbClr val="000000">
                    <a:alpha val="43137"/>
                  </a:srgbClr>
                </a:outerShdw>
              </a:effectLst>
            </a:rPr>
            <a:t>Згода з гріхом</a:t>
          </a: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uk-UA" sz="2000" b="1" dirty="0">
              <a:effectLst>
                <a:outerShdw blurRad="38100" dist="38100" dir="2700000" algn="tl">
                  <a:srgbClr val="000000">
                    <a:alpha val="43137"/>
                  </a:srgbClr>
                </a:outerShdw>
              </a:effectLst>
            </a:rPr>
            <a:t>Викорінення гріха</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uk-UA" sz="2000" b="1" dirty="0">
              <a:effectLst>
                <a:outerShdw blurRad="38100" dist="38100" dir="2700000" algn="tl">
                  <a:srgbClr val="000000">
                    <a:alpha val="43137"/>
                  </a:srgbClr>
                </a:outerShdw>
              </a:effectLst>
            </a:rPr>
            <a:t>Вирішення внутрішніх проблем</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ru-RU" sz="2000" b="1" dirty="0">
              <a:effectLst>
                <a:outerShdw blurRad="38100" dist="38100" dir="2700000" algn="tl">
                  <a:srgbClr val="000000">
                    <a:alpha val="43137"/>
                  </a:srgbClr>
                </a:outerShdw>
              </a:effectLst>
            </a:rPr>
            <a:t>Як </a:t>
          </a:r>
          <a:r>
            <a:rPr lang="ru-RU" sz="2000" b="1" dirty="0" err="1">
              <a:effectLst>
                <a:outerShdw blurRad="38100" dist="38100" dir="2700000" algn="tl">
                  <a:srgbClr val="000000">
                    <a:alpha val="43137"/>
                  </a:srgbClr>
                </a:outerShdw>
              </a:effectLst>
            </a:rPr>
            <a:t>уникнути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гріха</a:t>
          </a:r>
          <a:r>
            <a:rPr lang="ru-RU" sz="2000" b="1" dirty="0">
              <a:effectLst>
                <a:outerShdw blurRad="38100" dist="38100" dir="2700000" algn="tl">
                  <a:srgbClr val="000000">
                    <a:alpha val="43137"/>
                  </a:srgbClr>
                </a:outerShdw>
              </a:effectLst>
            </a:rPr>
            <a:t> в </a:t>
          </a:r>
          <a:r>
            <a:rPr lang="ru-RU" sz="2000" b="1" dirty="0" err="1">
              <a:effectLst>
                <a:outerShdw blurRad="38100" dist="38100" dir="2700000" algn="tl">
                  <a:srgbClr val="000000">
                    <a:alpha val="43137"/>
                  </a:srgbClr>
                </a:outerShdw>
              </a:effectLst>
            </a:rPr>
            <a:t>церкві</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uk-UA" sz="2000" b="1" dirty="0">
              <a:effectLst>
                <a:outerShdw blurRad="38100" dist="38100" dir="2700000" algn="tl">
                  <a:srgbClr val="000000">
                    <a:alpha val="43137"/>
                  </a:srgbClr>
                </a:outerShdw>
              </a:effectLst>
            </a:rPr>
            <a:t>Храми Святого Духа</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uk-UA" sz="2000" b="1" dirty="0">
              <a:effectLst>
                <a:outerShdw blurRad="38100" dist="38100" dir="2700000" algn="tl">
                  <a:srgbClr val="000000">
                    <a:alpha val="43137"/>
                  </a:srgbClr>
                </a:outerShdw>
              </a:effectLst>
            </a:rPr>
            <a:t>Законна сексуальність</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1557" custLinFactNeighborY="-3338">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ru-RU" sz="2000" b="1" dirty="0">
              <a:effectLst>
                <a:outerShdw blurRad="38100" dist="38100" dir="2700000" algn="tl">
                  <a:srgbClr val="000000"/>
                </a:outerShdw>
              </a:effectLst>
            </a:rPr>
            <a:t>Провести </a:t>
          </a:r>
          <a:r>
            <a:rPr lang="ru-RU" sz="2000" b="1" dirty="0" err="1">
              <a:effectLst>
                <a:outerShdw blurRad="38100" dist="38100" dir="2700000" algn="tl">
                  <a:srgbClr val="000000"/>
                </a:outerShdw>
              </a:effectLst>
            </a:rPr>
            <a:t>судовий</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розгляд</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щоб</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встановити</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чи</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винна</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ця</a:t>
          </a:r>
          <a:r>
            <a:rPr lang="ru-RU" sz="2000" b="1" dirty="0">
              <a:effectLst>
                <a:outerShdw blurRad="38100" dist="38100" dir="2700000" algn="tl">
                  <a:srgbClr val="000000"/>
                </a:outerShdw>
              </a:effectLst>
            </a:rPr>
            <a:t> особа (1 Кор. 5:3)</a:t>
          </a:r>
          <a:endParaRPr lang="uk-UA" sz="2000" b="1" dirty="0">
            <a:effectLst>
              <a:outerShdw blurRad="38100" dist="38100" dir="2700000" algn="tl">
                <a:srgbClr val="000000"/>
              </a:outerShdw>
            </a:effectLst>
          </a:endParaRP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ru-RU" sz="2000" b="1" dirty="0">
              <a:effectLst>
                <a:outerShdw blurRad="38100" dist="38100" dir="2700000" algn="tl">
                  <a:srgbClr val="000000"/>
                </a:outerShdw>
              </a:effectLst>
            </a:rPr>
            <a:t>Не </a:t>
          </a:r>
          <a:r>
            <a:rPr lang="ru-RU" sz="2000" b="1" dirty="0" err="1">
              <a:effectLst>
                <a:outerShdw blurRad="38100" dist="38100" dir="2700000" algn="tl">
                  <a:srgbClr val="000000"/>
                </a:outerShdw>
              </a:effectLst>
            </a:rPr>
            <a:t>спілкуватися</a:t>
          </a:r>
          <a:r>
            <a:rPr lang="ru-RU" sz="2000" b="1" dirty="0">
              <a:effectLst>
                <a:outerShdw blurRad="38100" dist="38100" dir="2700000" algn="tl">
                  <a:srgbClr val="000000"/>
                </a:outerShdw>
              </a:effectLst>
            </a:rPr>
            <a:t> з </a:t>
          </a:r>
          <a:r>
            <a:rPr lang="ru-RU" sz="2000" b="1" dirty="0" err="1">
              <a:effectLst>
                <a:outerShdw blurRad="38100" dist="38100" dir="2700000" algn="tl">
                  <a:srgbClr val="000000"/>
                </a:outerShdw>
              </a:effectLst>
            </a:rPr>
            <a:t>грішником</a:t>
          </a:r>
          <a:r>
            <a:rPr lang="ru-RU" sz="2000" b="1" dirty="0">
              <a:effectLst>
                <a:outerShdw blurRad="38100" dist="38100" dir="2700000" algn="tl">
                  <a:srgbClr val="000000"/>
                </a:outerShdw>
              </a:effectLst>
            </a:rPr>
            <a:t> і </a:t>
          </a:r>
          <a:r>
            <a:rPr lang="ru-RU" sz="2000" b="1" dirty="0" err="1">
              <a:effectLst>
                <a:outerShdw blurRad="38100" dist="38100" dir="2700000" algn="tl">
                  <a:srgbClr val="000000"/>
                </a:outerShdw>
              </a:effectLst>
            </a:rPr>
            <a:t>навіть</a:t>
          </a:r>
          <a:r>
            <a:rPr lang="ru-RU" sz="2000" b="1" dirty="0">
              <a:effectLst>
                <a:outerShdw blurRad="38100" dist="38100" dir="2700000" algn="tl">
                  <a:srgbClr val="000000"/>
                </a:outerShdw>
              </a:effectLst>
            </a:rPr>
            <a:t> не </a:t>
          </a:r>
          <a:r>
            <a:rPr lang="ru-RU" sz="2000" b="1" dirty="0" err="1">
              <a:effectLst>
                <a:outerShdw blurRad="38100" dist="38100" dir="2700000" algn="tl">
                  <a:srgbClr val="000000"/>
                </a:outerShdw>
              </a:effectLst>
            </a:rPr>
            <a:t>їсти</a:t>
          </a:r>
          <a:r>
            <a:rPr lang="ru-RU" sz="2000" b="1" dirty="0">
              <a:effectLst>
                <a:outerShdw blurRad="38100" dist="38100" dir="2700000" algn="tl">
                  <a:srgbClr val="000000"/>
                </a:outerShdw>
              </a:effectLst>
            </a:rPr>
            <a:t> з ним, доки </a:t>
          </a:r>
          <a:r>
            <a:rPr lang="ru-RU" sz="2000" b="1" dirty="0" err="1">
              <a:effectLst>
                <a:outerShdw blurRad="38100" dist="38100" dir="2700000" algn="tl">
                  <a:srgbClr val="000000"/>
                </a:outerShdw>
              </a:effectLst>
            </a:rPr>
            <a:t>він</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наполягає</a:t>
          </a:r>
          <a:r>
            <a:rPr lang="ru-RU" sz="2000" b="1" dirty="0">
              <a:effectLst>
                <a:outerShdw blurRad="38100" dist="38100" dir="2700000" algn="tl">
                  <a:srgbClr val="000000"/>
                </a:outerShdw>
              </a:effectLst>
            </a:rPr>
            <a:t> на тому, </a:t>
          </a:r>
          <a:r>
            <a:rPr lang="ru-RU" sz="2000" b="1" dirty="0" err="1">
              <a:effectLst>
                <a:outerShdw blurRad="38100" dist="38100" dir="2700000" algn="tl">
                  <a:srgbClr val="000000"/>
                </a:outerShdw>
              </a:effectLst>
            </a:rPr>
            <a:t>щоб</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його</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вважали</a:t>
          </a:r>
          <a:r>
            <a:rPr lang="ru-RU" sz="2000" b="1" dirty="0">
              <a:effectLst>
                <a:outerShdw blurRad="38100" dist="38100" dir="2700000" algn="tl">
                  <a:srgbClr val="000000"/>
                </a:outerShdw>
              </a:effectLst>
            </a:rPr>
            <a:t> членом церкви, не </a:t>
          </a:r>
          <a:r>
            <a:rPr lang="ru-RU" sz="2000" b="1" dirty="0" err="1">
              <a:effectLst>
                <a:outerShdw blurRad="38100" dist="38100" dir="2700000" algn="tl">
                  <a:srgbClr val="000000"/>
                </a:outerShdw>
              </a:effectLst>
            </a:rPr>
            <a:t>бажаючи</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відмовитися</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від</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свого</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гріха</a:t>
          </a:r>
          <a:r>
            <a:rPr lang="ru-RU" sz="2000" b="1" dirty="0">
              <a:effectLst>
                <a:outerShdw blurRad="38100" dist="38100" dir="2700000" algn="tl">
                  <a:srgbClr val="000000"/>
                </a:outerShdw>
              </a:effectLst>
            </a:rPr>
            <a:t> (1 Кор. 5:11)</a:t>
          </a:r>
          <a:endParaRPr lang="uk-UA" sz="2000" b="1" dirty="0">
            <a:effectLst>
              <a:outerShdw blurRad="38100" dist="38100" dir="2700000" algn="tl">
                <a:srgbClr val="000000"/>
              </a:outerShdw>
            </a:effectLst>
          </a:endParaRP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uk-UA" sz="2000" b="1" dirty="0">
              <a:effectLst>
                <a:outerShdw blurRad="38100" dist="38100" dir="2700000" algn="tl">
                  <a:srgbClr val="000000"/>
                </a:outerShdw>
              </a:effectLst>
            </a:rPr>
            <a:t>Вигнати грішника і віддати його «сатані», оскільки, потураючи цьому гріху, він добровільно вирішив підкоритися сатані (1 </a:t>
          </a:r>
          <a:r>
            <a:rPr lang="uk-UA" sz="2000" b="1" dirty="0" err="1">
              <a:effectLst>
                <a:outerShdw blurRad="38100" dist="38100" dir="2700000" algn="tl">
                  <a:srgbClr val="000000"/>
                </a:outerShdw>
              </a:effectLst>
            </a:rPr>
            <a:t>Кор</a:t>
          </a:r>
          <a:r>
            <a:rPr lang="uk-UA" sz="2000" b="1" dirty="0">
              <a:effectLst>
                <a:outerShdw blurRad="38100" dist="38100" dir="2700000" algn="tl">
                  <a:srgbClr val="000000"/>
                </a:outerShdw>
              </a:effectLst>
            </a:rPr>
            <a:t>. 5:2б, 5а, 13б)</a:t>
          </a: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35975">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Гріх у церкві</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01266" y="678414"/>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Згода з гріхом</a:t>
          </a:r>
        </a:p>
      </dsp:txBody>
      <dsp:txXfrm>
        <a:off x="438202" y="715350"/>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Викорінення гріха</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Вирішення внутрішніх проблем</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Як </a:t>
          </a:r>
          <a:r>
            <a:rPr lang="ru-RU" sz="2000" b="1" kern="1200" dirty="0" err="1">
              <a:effectLst>
                <a:outerShdw blurRad="38100" dist="38100" dir="2700000" algn="tl">
                  <a:srgbClr val="000000">
                    <a:alpha val="43137"/>
                  </a:srgbClr>
                </a:outerShdw>
              </a:effectLst>
            </a:rPr>
            <a:t>уникнути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гріха</a:t>
          </a:r>
          <a:r>
            <a:rPr lang="ru-RU" sz="2000" b="1" kern="1200" dirty="0">
              <a:effectLst>
                <a:outerShdw blurRad="38100" dist="38100" dir="2700000" algn="tl">
                  <a:srgbClr val="000000">
                    <a:alpha val="43137"/>
                  </a:srgbClr>
                </a:outerShdw>
              </a:effectLst>
            </a:rPr>
            <a:t> в </a:t>
          </a:r>
          <a:r>
            <a:rPr lang="ru-RU" sz="2000" b="1" kern="1200" dirty="0" err="1">
              <a:effectLst>
                <a:outerShdw blurRad="38100" dist="38100" dir="2700000" algn="tl">
                  <a:srgbClr val="000000">
                    <a:alpha val="43137"/>
                  </a:srgbClr>
                </a:outerShdw>
              </a:effectLst>
            </a:rPr>
            <a:t>церкві</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Храми Святого Духа</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Законна сексуальність</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886794" y="890360"/>
          <a:ext cx="632371" cy="91440"/>
        </a:xfrm>
        <a:custGeom>
          <a:avLst/>
          <a:gdLst/>
          <a:ahLst/>
          <a:cxnLst/>
          <a:rect l="0" t="0" r="0" b="0"/>
          <a:pathLst>
            <a:path>
              <a:moveTo>
                <a:pt x="0" y="45720"/>
              </a:moveTo>
              <a:lnTo>
                <a:pt x="632371"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186405" y="932761"/>
        <a:ext cx="33148" cy="6636"/>
      </dsp:txXfrm>
    </dsp:sp>
    <dsp:sp modelId="{4517103E-ADA7-4D99-A534-654E56DEE0F6}">
      <dsp:nvSpPr>
        <dsp:cNvPr id="0" name=""/>
        <dsp:cNvSpPr/>
      </dsp:nvSpPr>
      <dsp:spPr>
        <a:xfrm>
          <a:off x="6111" y="71335"/>
          <a:ext cx="2882482" cy="172948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Провести </a:t>
          </a:r>
          <a:r>
            <a:rPr lang="ru-RU" sz="2000" b="1" kern="1200" dirty="0" err="1">
              <a:effectLst>
                <a:outerShdw blurRad="38100" dist="38100" dir="2700000" algn="tl">
                  <a:srgbClr val="000000"/>
                </a:outerShdw>
              </a:effectLst>
            </a:rPr>
            <a:t>судовий</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розгляд</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щоб</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встановити</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чи</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винна</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ця</a:t>
          </a:r>
          <a:r>
            <a:rPr lang="ru-RU" sz="2000" b="1" kern="1200" dirty="0">
              <a:effectLst>
                <a:outerShdw blurRad="38100" dist="38100" dir="2700000" algn="tl">
                  <a:srgbClr val="000000"/>
                </a:outerShdw>
              </a:effectLst>
            </a:rPr>
            <a:t> особа (1 Кор. 5:3)</a:t>
          </a:r>
          <a:endParaRPr lang="uk-UA" sz="2000" b="1" kern="1200" dirty="0">
            <a:effectLst>
              <a:outerShdw blurRad="38100" dist="38100" dir="2700000" algn="tl">
                <a:srgbClr val="000000"/>
              </a:outerShdw>
            </a:effectLst>
          </a:endParaRPr>
        </a:p>
      </dsp:txBody>
      <dsp:txXfrm>
        <a:off x="6111" y="71335"/>
        <a:ext cx="2882482" cy="1729489"/>
      </dsp:txXfrm>
    </dsp:sp>
    <dsp:sp modelId="{2E1695E2-AA7A-4BE8-80AA-A0A5E0BEED1D}">
      <dsp:nvSpPr>
        <dsp:cNvPr id="0" name=""/>
        <dsp:cNvSpPr/>
      </dsp:nvSpPr>
      <dsp:spPr>
        <a:xfrm>
          <a:off x="7469221" y="890360"/>
          <a:ext cx="632371"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768833" y="932761"/>
        <a:ext cx="33148" cy="6636"/>
      </dsp:txXfrm>
    </dsp:sp>
    <dsp:sp modelId="{DE09943A-C256-40CD-B210-19FD6DF04B3D}">
      <dsp:nvSpPr>
        <dsp:cNvPr id="0" name=""/>
        <dsp:cNvSpPr/>
      </dsp:nvSpPr>
      <dsp:spPr>
        <a:xfrm>
          <a:off x="3551565" y="71335"/>
          <a:ext cx="3919456" cy="1729489"/>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Не </a:t>
          </a:r>
          <a:r>
            <a:rPr lang="ru-RU" sz="2000" b="1" kern="1200" dirty="0" err="1">
              <a:effectLst>
                <a:outerShdw blurRad="38100" dist="38100" dir="2700000" algn="tl">
                  <a:srgbClr val="000000"/>
                </a:outerShdw>
              </a:effectLst>
            </a:rPr>
            <a:t>спілкуватися</a:t>
          </a:r>
          <a:r>
            <a:rPr lang="ru-RU" sz="2000" b="1" kern="1200" dirty="0">
              <a:effectLst>
                <a:outerShdw blurRad="38100" dist="38100" dir="2700000" algn="tl">
                  <a:srgbClr val="000000"/>
                </a:outerShdw>
              </a:effectLst>
            </a:rPr>
            <a:t> з </a:t>
          </a:r>
          <a:r>
            <a:rPr lang="ru-RU" sz="2000" b="1" kern="1200" dirty="0" err="1">
              <a:effectLst>
                <a:outerShdw blurRad="38100" dist="38100" dir="2700000" algn="tl">
                  <a:srgbClr val="000000"/>
                </a:outerShdw>
              </a:effectLst>
            </a:rPr>
            <a:t>грішником</a:t>
          </a:r>
          <a:r>
            <a:rPr lang="ru-RU" sz="2000" b="1" kern="1200" dirty="0">
              <a:effectLst>
                <a:outerShdw blurRad="38100" dist="38100" dir="2700000" algn="tl">
                  <a:srgbClr val="000000"/>
                </a:outerShdw>
              </a:effectLst>
            </a:rPr>
            <a:t> і </a:t>
          </a:r>
          <a:r>
            <a:rPr lang="ru-RU" sz="2000" b="1" kern="1200" dirty="0" err="1">
              <a:effectLst>
                <a:outerShdw blurRad="38100" dist="38100" dir="2700000" algn="tl">
                  <a:srgbClr val="000000"/>
                </a:outerShdw>
              </a:effectLst>
            </a:rPr>
            <a:t>навіть</a:t>
          </a:r>
          <a:r>
            <a:rPr lang="ru-RU" sz="2000" b="1" kern="1200" dirty="0">
              <a:effectLst>
                <a:outerShdw blurRad="38100" dist="38100" dir="2700000" algn="tl">
                  <a:srgbClr val="000000"/>
                </a:outerShdw>
              </a:effectLst>
            </a:rPr>
            <a:t> не </a:t>
          </a:r>
          <a:r>
            <a:rPr lang="ru-RU" sz="2000" b="1" kern="1200" dirty="0" err="1">
              <a:effectLst>
                <a:outerShdw blurRad="38100" dist="38100" dir="2700000" algn="tl">
                  <a:srgbClr val="000000"/>
                </a:outerShdw>
              </a:effectLst>
            </a:rPr>
            <a:t>їсти</a:t>
          </a:r>
          <a:r>
            <a:rPr lang="ru-RU" sz="2000" b="1" kern="1200" dirty="0">
              <a:effectLst>
                <a:outerShdw blurRad="38100" dist="38100" dir="2700000" algn="tl">
                  <a:srgbClr val="000000"/>
                </a:outerShdw>
              </a:effectLst>
            </a:rPr>
            <a:t> з ним, доки </a:t>
          </a:r>
          <a:r>
            <a:rPr lang="ru-RU" sz="2000" b="1" kern="1200" dirty="0" err="1">
              <a:effectLst>
                <a:outerShdw blurRad="38100" dist="38100" dir="2700000" algn="tl">
                  <a:srgbClr val="000000"/>
                </a:outerShdw>
              </a:effectLst>
            </a:rPr>
            <a:t>він</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наполягає</a:t>
          </a:r>
          <a:r>
            <a:rPr lang="ru-RU" sz="2000" b="1" kern="1200" dirty="0">
              <a:effectLst>
                <a:outerShdw blurRad="38100" dist="38100" dir="2700000" algn="tl">
                  <a:srgbClr val="000000"/>
                </a:outerShdw>
              </a:effectLst>
            </a:rPr>
            <a:t> на тому, </a:t>
          </a:r>
          <a:r>
            <a:rPr lang="ru-RU" sz="2000" b="1" kern="1200" dirty="0" err="1">
              <a:effectLst>
                <a:outerShdw blurRad="38100" dist="38100" dir="2700000" algn="tl">
                  <a:srgbClr val="000000"/>
                </a:outerShdw>
              </a:effectLst>
            </a:rPr>
            <a:t>щоб</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його</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вважали</a:t>
          </a:r>
          <a:r>
            <a:rPr lang="ru-RU" sz="2000" b="1" kern="1200" dirty="0">
              <a:effectLst>
                <a:outerShdw blurRad="38100" dist="38100" dir="2700000" algn="tl">
                  <a:srgbClr val="000000"/>
                </a:outerShdw>
              </a:effectLst>
            </a:rPr>
            <a:t> членом церкви, не </a:t>
          </a:r>
          <a:r>
            <a:rPr lang="ru-RU" sz="2000" b="1" kern="1200" dirty="0" err="1">
              <a:effectLst>
                <a:outerShdw blurRad="38100" dist="38100" dir="2700000" algn="tl">
                  <a:srgbClr val="000000"/>
                </a:outerShdw>
              </a:effectLst>
            </a:rPr>
            <a:t>бажаючи</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відмовитися</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від</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свого</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гріха</a:t>
          </a:r>
          <a:r>
            <a:rPr lang="ru-RU" sz="2000" b="1" kern="1200" dirty="0">
              <a:effectLst>
                <a:outerShdw blurRad="38100" dist="38100" dir="2700000" algn="tl">
                  <a:srgbClr val="000000"/>
                </a:outerShdw>
              </a:effectLst>
            </a:rPr>
            <a:t> (1 Кор. 5:11)</a:t>
          </a:r>
          <a:endParaRPr lang="uk-UA" sz="2000" b="1" kern="1200" dirty="0">
            <a:effectLst>
              <a:outerShdw blurRad="38100" dist="38100" dir="2700000" algn="tl">
                <a:srgbClr val="000000"/>
              </a:outerShdw>
            </a:effectLst>
          </a:endParaRPr>
        </a:p>
      </dsp:txBody>
      <dsp:txXfrm>
        <a:off x="3551565" y="71335"/>
        <a:ext cx="3919456" cy="1729489"/>
      </dsp:txXfrm>
    </dsp:sp>
    <dsp:sp modelId="{53659B7C-0BD0-45C0-AE43-E38BED7A7250}">
      <dsp:nvSpPr>
        <dsp:cNvPr id="0" name=""/>
        <dsp:cNvSpPr/>
      </dsp:nvSpPr>
      <dsp:spPr>
        <a:xfrm>
          <a:off x="8133992" y="71335"/>
          <a:ext cx="3607600" cy="1729489"/>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Вигнати грішника і віддати його «сатані», оскільки, потураючи цьому гріху, він добровільно вирішив підкоритися сатані (1 </a:t>
          </a:r>
          <a:r>
            <a:rPr lang="uk-UA" sz="2000" b="1" kern="1200" dirty="0" err="1">
              <a:effectLst>
                <a:outerShdw blurRad="38100" dist="38100" dir="2700000" algn="tl">
                  <a:srgbClr val="000000"/>
                </a:outerShdw>
              </a:effectLst>
            </a:rPr>
            <a:t>Кор</a:t>
          </a:r>
          <a:r>
            <a:rPr lang="uk-UA" sz="2000" b="1" kern="1200" dirty="0">
              <a:effectLst>
                <a:outerShdw blurRad="38100" dist="38100" dir="2700000" algn="tl">
                  <a:srgbClr val="000000"/>
                </a:outerShdw>
              </a:effectLst>
            </a:rPr>
            <a:t>. 5:2б, 5а, 13б)</a:t>
          </a:r>
        </a:p>
      </dsp:txBody>
      <dsp:txXfrm>
        <a:off x="8133992" y="71335"/>
        <a:ext cx="3607600" cy="1729489"/>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29/06/2026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29/06/2026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image" Target="../media/image5.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FC2CFA-6F78-FF5E-5586-E6B00D6A29DF}"/>
              </a:ext>
            </a:extLst>
          </p:cNvPr>
          <p:cNvSpPr txBox="1"/>
          <p:nvPr/>
        </p:nvSpPr>
        <p:spPr>
          <a:xfrm>
            <a:off x="0" y="-85725"/>
            <a:ext cx="12192000" cy="1015663"/>
          </a:xfrm>
          <a:prstGeom prst="rect">
            <a:avLst/>
          </a:prstGeom>
          <a:noFill/>
        </p:spPr>
        <p:txBody>
          <a:bodyPr wrap="square" rtlCol="0">
            <a:spAutoFit/>
            <a:scene3d>
              <a:camera prst="orthographicFront"/>
              <a:lightRig rig="chilly" dir="t"/>
            </a:scene3d>
            <a:sp3d extrusionH="57150" contourW="25400">
              <a:bevelT w="38100" h="38100"/>
              <a:contourClr>
                <a:srgbClr val="383749"/>
              </a:contourClr>
            </a:sp3d>
          </a:bodyPr>
          <a:lstStyle/>
          <a:p>
            <a:pPr algn="ctr"/>
            <a:r>
              <a:rPr lang="uk-UA" sz="6000" b="1" spc="300" dirty="0">
                <a:ln w="0"/>
                <a:solidFill>
                  <a:srgbClr val="686688"/>
                </a:solidFill>
                <a:effectLst>
                  <a:reflection blurRad="6350" stA="53000" endA="300" endPos="35500" dir="5400000" sy="-90000" algn="bl" rotWithShape="0"/>
                </a:effectLst>
              </a:rPr>
              <a:t>ГРІХ У ЦЕРКВІ</a:t>
            </a:r>
            <a:endParaRPr lang="es-ES" sz="6000" b="1" spc="300" dirty="0">
              <a:ln w="0"/>
              <a:solidFill>
                <a:srgbClr val="686688"/>
              </a:soli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D6AEB025-9E8B-5BF9-1FD4-6521A57D8BF4}"/>
              </a:ext>
            </a:extLst>
          </p:cNvPr>
          <p:cNvSpPr txBox="1"/>
          <p:nvPr/>
        </p:nvSpPr>
        <p:spPr>
          <a:xfrm>
            <a:off x="0" y="6519446"/>
            <a:ext cx="2307748" cy="338554"/>
          </a:xfrm>
          <a:prstGeom prst="rect">
            <a:avLst/>
          </a:prstGeom>
          <a:noFill/>
        </p:spPr>
        <p:txBody>
          <a:bodyPr wrap="none" rtlCol="0">
            <a:spAutoFit/>
          </a:bodyPr>
          <a:lstStyle/>
          <a:p>
            <a:r>
              <a:rPr lang="uk-UA" sz="1600" b="1" dirty="0">
                <a:solidFill>
                  <a:srgbClr val="FCE4C4"/>
                </a:solidFill>
                <a:effectLst>
                  <a:glow rad="127000">
                    <a:srgbClr val="82502E"/>
                  </a:glow>
                  <a:outerShdw blurRad="38100" dist="38100" dir="2700000" algn="tl">
                    <a:srgbClr val="000000"/>
                  </a:outerShdw>
                </a:effectLst>
              </a:rPr>
              <a:t>Урок</a:t>
            </a:r>
            <a:r>
              <a:rPr lang="es-ES" sz="1600" b="1" dirty="0">
                <a:solidFill>
                  <a:srgbClr val="FCE4C4"/>
                </a:solidFill>
                <a:effectLst>
                  <a:glow rad="127000">
                    <a:srgbClr val="82502E"/>
                  </a:glow>
                  <a:outerShdw blurRad="38100" dist="38100" dir="2700000" algn="tl">
                    <a:srgbClr val="000000"/>
                  </a:outerShdw>
                </a:effectLst>
              </a:rPr>
              <a:t> 4 </a:t>
            </a:r>
            <a:r>
              <a:rPr lang="uk-UA" sz="1600" b="1" dirty="0">
                <a:solidFill>
                  <a:srgbClr val="FCE4C4"/>
                </a:solidFill>
                <a:effectLst>
                  <a:glow rad="127000">
                    <a:srgbClr val="82502E"/>
                  </a:glow>
                  <a:outerShdw blurRad="38100" dist="38100" dir="2700000" algn="tl">
                    <a:srgbClr val="000000"/>
                  </a:outerShdw>
                </a:effectLst>
              </a:rPr>
              <a:t>за </a:t>
            </a:r>
            <a:r>
              <a:rPr lang="es-ES" sz="1600" b="1" dirty="0">
                <a:solidFill>
                  <a:srgbClr val="FCE4C4"/>
                </a:solidFill>
                <a:effectLst>
                  <a:glow rad="127000">
                    <a:srgbClr val="82502E"/>
                  </a:glow>
                  <a:outerShdw blurRad="38100" dist="38100" dir="2700000" algn="tl">
                    <a:srgbClr val="000000"/>
                  </a:outerShdw>
                </a:effectLst>
              </a:rPr>
              <a:t>25 </a:t>
            </a:r>
            <a:r>
              <a:rPr lang="uk-UA" sz="1600" b="1" dirty="0">
                <a:solidFill>
                  <a:srgbClr val="FCE4C4"/>
                </a:solidFill>
                <a:effectLst>
                  <a:glow rad="127000">
                    <a:srgbClr val="82502E"/>
                  </a:glow>
                  <a:outerShdw blurRad="38100" dist="38100" dir="2700000" algn="tl">
                    <a:srgbClr val="000000"/>
                  </a:outerShdw>
                </a:effectLst>
              </a:rPr>
              <a:t>липня </a:t>
            </a:r>
            <a:r>
              <a:rPr lang="es-ES" sz="1600" b="1" dirty="0">
                <a:solidFill>
                  <a:srgbClr val="FCE4C4"/>
                </a:solidFill>
                <a:effectLst>
                  <a:glow rad="127000">
                    <a:srgbClr val="82502E"/>
                  </a:glow>
                  <a:outerShdw blurRad="38100" dist="38100" dir="2700000" algn="tl">
                    <a:srgbClr val="000000"/>
                  </a:outerShdw>
                </a:effectLst>
              </a:rPr>
              <a:t>2026</a:t>
            </a:r>
          </a:p>
        </p:txBody>
      </p:sp>
    </p:spTree>
    <p:extLst>
      <p:ext uri="{BB962C8B-B14F-4D97-AF65-F5344CB8AC3E}">
        <p14:creationId xmlns:p14="http://schemas.microsoft.com/office/powerpoint/2010/main" val="19773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uk-UA" sz="4000" b="1" dirty="0">
                <a:ln w="22225">
                  <a:solidFill>
                    <a:srgbClr val="826000"/>
                  </a:solidFill>
                  <a:prstDash val="solid"/>
                </a:ln>
                <a:solidFill>
                  <a:srgbClr val="CC9900"/>
                </a:solidFill>
              </a:rPr>
              <a:t>ХРАМИ СВЯТОГО ДУХА</a:t>
            </a:r>
            <a:endParaRPr lang="es-ES" sz="4000" b="1" dirty="0">
              <a:ln w="22225">
                <a:solidFill>
                  <a:srgbClr val="826000"/>
                </a:solidFill>
                <a:prstDash val="solid"/>
              </a:ln>
              <a:solidFill>
                <a:srgbClr val="CC9900"/>
              </a:solidFill>
            </a:endParaRP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ru-RU" b="1" dirty="0" err="1">
                <a:solidFill>
                  <a:schemeClr val="accent1">
                    <a:lumMod val="75000"/>
                  </a:schemeClr>
                </a:solidFill>
                <a:latin typeface="Comic Sans MS" panose="030F0702030302020204" pitchFamily="66" charset="0"/>
              </a:rPr>
              <a:t>Хіба</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ви</a:t>
            </a:r>
            <a:r>
              <a:rPr lang="ru-RU" b="1" dirty="0">
                <a:solidFill>
                  <a:schemeClr val="accent1">
                    <a:lumMod val="75000"/>
                  </a:schemeClr>
                </a:solidFill>
                <a:latin typeface="Comic Sans MS" panose="030F0702030302020204" pitchFamily="66" charset="0"/>
              </a:rPr>
              <a:t> не </a:t>
            </a:r>
            <a:r>
              <a:rPr lang="ru-RU" b="1" dirty="0" err="1">
                <a:solidFill>
                  <a:schemeClr val="accent1">
                    <a:lumMod val="75000"/>
                  </a:schemeClr>
                </a:solidFill>
                <a:latin typeface="Comic Sans MS" panose="030F0702030302020204" pitchFamily="66" charset="0"/>
              </a:rPr>
              <a:t>знаєте</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що</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ваші</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тіла</a:t>
            </a:r>
            <a:r>
              <a:rPr lang="ru-RU" b="1" dirty="0">
                <a:solidFill>
                  <a:schemeClr val="accent1">
                    <a:lumMod val="75000"/>
                  </a:schemeClr>
                </a:solidFill>
                <a:latin typeface="Comic Sans MS" panose="030F0702030302020204" pitchFamily="66" charset="0"/>
              </a:rPr>
              <a:t> – </a:t>
            </a:r>
            <a:r>
              <a:rPr lang="ru-RU" b="1" dirty="0" err="1">
                <a:solidFill>
                  <a:schemeClr val="accent1">
                    <a:lumMod val="75000"/>
                  </a:schemeClr>
                </a:solidFill>
                <a:latin typeface="Comic Sans MS" panose="030F0702030302020204" pitchFamily="66" charset="0"/>
              </a:rPr>
              <a:t>це</a:t>
            </a:r>
            <a:r>
              <a:rPr lang="ru-RU" b="1" dirty="0">
                <a:solidFill>
                  <a:schemeClr val="accent1">
                    <a:lumMod val="75000"/>
                  </a:schemeClr>
                </a:solidFill>
                <a:latin typeface="Comic Sans MS" panose="030F0702030302020204" pitchFamily="66" charset="0"/>
              </a:rPr>
              <a:t> храм Святого Духа, </a:t>
            </a:r>
            <a:r>
              <a:rPr lang="ru-RU" b="1" dirty="0" err="1">
                <a:solidFill>
                  <a:schemeClr val="accent1">
                    <a:lumMod val="75000"/>
                  </a:schemeClr>
                </a:solidFill>
                <a:latin typeface="Comic Sans MS" panose="030F0702030302020204" pitchFamily="66" charset="0"/>
              </a:rPr>
              <a:t>Який</a:t>
            </a:r>
            <a:r>
              <a:rPr lang="ru-RU" b="1" dirty="0">
                <a:solidFill>
                  <a:schemeClr val="accent1">
                    <a:lumMod val="75000"/>
                  </a:schemeClr>
                </a:solidFill>
                <a:latin typeface="Comic Sans MS" panose="030F0702030302020204" pitchFamily="66" charset="0"/>
              </a:rPr>
              <a:t> є у вас і </a:t>
            </a:r>
            <a:r>
              <a:rPr lang="ru-RU" b="1" dirty="0" err="1">
                <a:solidFill>
                  <a:schemeClr val="accent1">
                    <a:lumMod val="75000"/>
                  </a:schemeClr>
                </a:solidFill>
                <a:latin typeface="Comic Sans MS" panose="030F0702030302020204" pitchFamily="66" charset="0"/>
              </a:rPr>
              <a:t>Якого</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ви</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маєте</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від</a:t>
            </a:r>
            <a:r>
              <a:rPr lang="ru-RU" b="1" dirty="0">
                <a:solidFill>
                  <a:schemeClr val="accent1">
                    <a:lumMod val="75000"/>
                  </a:schemeClr>
                </a:solidFill>
                <a:latin typeface="Comic Sans MS" panose="030F0702030302020204" pitchFamily="66" charset="0"/>
              </a:rPr>
              <a:t> Бога, і </a:t>
            </a:r>
            <a:r>
              <a:rPr lang="ru-RU" b="1" dirty="0" err="1">
                <a:solidFill>
                  <a:schemeClr val="accent1">
                    <a:lumMod val="75000"/>
                  </a:schemeClr>
                </a:solidFill>
                <a:latin typeface="Comic Sans MS" panose="030F0702030302020204" pitchFamily="66" charset="0"/>
              </a:rPr>
              <a:t>що</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ви</a:t>
            </a:r>
            <a:r>
              <a:rPr lang="ru-RU" b="1" dirty="0">
                <a:solidFill>
                  <a:schemeClr val="accent1">
                    <a:lumMod val="75000"/>
                  </a:schemeClr>
                </a:solidFill>
                <a:latin typeface="Comic Sans MS" panose="030F0702030302020204" pitchFamily="66" charset="0"/>
              </a:rPr>
              <a:t> не належите самим </a:t>
            </a:r>
            <a:r>
              <a:rPr lang="ru-RU" b="1" dirty="0" err="1">
                <a:solidFill>
                  <a:schemeClr val="accent1">
                    <a:lumMod val="75000"/>
                  </a:schemeClr>
                </a:solidFill>
                <a:latin typeface="Comic Sans MS" panose="030F0702030302020204" pitchFamily="66" charset="0"/>
              </a:rPr>
              <a:t>собі</a:t>
            </a:r>
            <a:r>
              <a:rPr lang="es-ES" b="1" dirty="0">
                <a:solidFill>
                  <a:schemeClr val="accent1">
                    <a:lumMod val="75000"/>
                  </a:schemeClr>
                </a:solidFill>
                <a:latin typeface="Comic Sans MS" panose="030F0702030302020204" pitchFamily="66" charset="0"/>
              </a:rPr>
              <a:t>?”</a:t>
            </a:r>
          </a:p>
          <a:p>
            <a:pPr algn="ctr"/>
            <a:r>
              <a:rPr lang="es-ES" sz="1400" b="1" dirty="0">
                <a:solidFill>
                  <a:schemeClr val="accent1">
                    <a:lumMod val="75000"/>
                  </a:schemeClr>
                </a:solidFill>
                <a:latin typeface="Comic Sans MS" panose="030F0702030302020204" pitchFamily="66" charset="0"/>
              </a:rPr>
              <a:t>(</a:t>
            </a:r>
            <a:r>
              <a:rPr lang="uk-UA" sz="1400" b="1" dirty="0">
                <a:solidFill>
                  <a:schemeClr val="accent1">
                    <a:lumMod val="75000"/>
                  </a:schemeClr>
                </a:solidFill>
                <a:latin typeface="Comic Sans MS" panose="030F0702030302020204" pitchFamily="66" charset="0"/>
              </a:rPr>
              <a:t>1 </a:t>
            </a:r>
            <a:r>
              <a:rPr lang="uk-UA" sz="1400" b="1" dirty="0" err="1">
                <a:solidFill>
                  <a:schemeClr val="accent1">
                    <a:lumMod val="75000"/>
                  </a:schemeClr>
                </a:solidFill>
                <a:latin typeface="Comic Sans MS" panose="030F0702030302020204" pitchFamily="66" charset="0"/>
              </a:rPr>
              <a:t>Коринтян</a:t>
            </a:r>
            <a:r>
              <a:rPr lang="uk-UA" sz="1400" b="1" dirty="0">
                <a:solidFill>
                  <a:schemeClr val="accent1">
                    <a:lumMod val="75000"/>
                  </a:schemeClr>
                </a:solidFill>
                <a:latin typeface="Comic Sans MS" panose="030F0702030302020204" pitchFamily="66" charset="0"/>
              </a:rPr>
              <a:t> 6:19</a:t>
            </a:r>
            <a:r>
              <a:rPr lang="es-ES" sz="1400" b="1" dirty="0">
                <a:solidFill>
                  <a:schemeClr val="accent1">
                    <a:lumMod val="75000"/>
                  </a:schemeClr>
                </a:solidFill>
                <a:latin typeface="Comic Sans MS" panose="030F0702030302020204" pitchFamily="66" charset="0"/>
              </a:rPr>
              <a:t>)</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191468" y="1410947"/>
            <a:ext cx="8071888" cy="707886"/>
          </a:xfrm>
          <a:prstGeom prst="rect">
            <a:avLst/>
          </a:prstGeom>
          <a:noFill/>
        </p:spPr>
        <p:txBody>
          <a:bodyPr wrap="square" rtlCol="0">
            <a:spAutoFit/>
          </a:bodyPr>
          <a:lstStyle/>
          <a:p>
            <a:pPr>
              <a:spcBef>
                <a:spcPts val="600"/>
              </a:spcBef>
            </a:pPr>
            <a:r>
              <a:rPr lang="ru-RU" sz="2000" b="1" dirty="0"/>
              <a:t>Обговоривши </a:t>
            </a:r>
            <a:r>
              <a:rPr lang="ru-RU" sz="2000" b="1" dirty="0" err="1"/>
              <a:t>питання</a:t>
            </a:r>
            <a:r>
              <a:rPr lang="ru-RU" sz="2000" b="1" dirty="0"/>
              <a:t> </a:t>
            </a:r>
            <a:r>
              <a:rPr lang="ru-RU" sz="2000" b="1" dirty="0" err="1"/>
              <a:t>судових</a:t>
            </a:r>
            <a:r>
              <a:rPr lang="ru-RU" sz="2000" b="1" dirty="0"/>
              <a:t> </a:t>
            </a:r>
            <a:r>
              <a:rPr lang="ru-RU" sz="2000" b="1" dirty="0" err="1"/>
              <a:t>спорів</a:t>
            </a:r>
            <a:r>
              <a:rPr lang="ru-RU" sz="2000" b="1" dirty="0"/>
              <a:t>, Павло </a:t>
            </a:r>
            <a:r>
              <a:rPr lang="ru-RU" sz="2000" b="1" dirty="0" err="1"/>
              <a:t>повертається</a:t>
            </a:r>
            <a:r>
              <a:rPr lang="ru-RU" sz="2000" b="1" dirty="0"/>
              <a:t> до </a:t>
            </a:r>
            <a:r>
              <a:rPr lang="ru-RU" sz="2000" b="1" dirty="0" err="1"/>
              <a:t>головної</a:t>
            </a:r>
            <a:r>
              <a:rPr lang="ru-RU" sz="2000" b="1" dirty="0"/>
              <a:t> теми: </a:t>
            </a:r>
            <a:r>
              <a:rPr lang="ru-RU" sz="2000" b="1" dirty="0" err="1"/>
              <a:t>сексуальної</a:t>
            </a:r>
            <a:r>
              <a:rPr lang="ru-RU" sz="2000" b="1" dirty="0"/>
              <a:t> </a:t>
            </a:r>
            <a:r>
              <a:rPr lang="ru-RU" sz="2000" b="1" dirty="0" err="1"/>
              <a:t>аморальності</a:t>
            </a:r>
            <a:r>
              <a:rPr lang="ru-RU" sz="2000" b="1" dirty="0"/>
              <a:t> в </a:t>
            </a:r>
            <a:r>
              <a:rPr lang="ru-RU" sz="2000" b="1" dirty="0" err="1"/>
              <a:t>церкві</a:t>
            </a:r>
            <a:r>
              <a:rPr lang="ru-RU" sz="2000" b="1" dirty="0"/>
              <a:t>. </a:t>
            </a:r>
            <a:r>
              <a:rPr lang="ru-RU" sz="2000" b="1" dirty="0" err="1"/>
              <a:t>Чому</a:t>
            </a:r>
            <a:r>
              <a:rPr lang="ru-RU" sz="2000" b="1" dirty="0"/>
              <a:t> вона </a:t>
            </a:r>
            <a:r>
              <a:rPr lang="ru-RU" sz="2000" b="1" dirty="0" err="1"/>
              <a:t>існувала</a:t>
            </a:r>
            <a:r>
              <a:rPr lang="ru-RU" sz="2000" b="1" dirty="0"/>
              <a:t>?</a:t>
            </a:r>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819534"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91468" y="2492457"/>
            <a:ext cx="3580432" cy="1831742"/>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99853" y="4381718"/>
            <a:ext cx="8719679" cy="707886"/>
          </a:xfrm>
          <a:prstGeom prst="rect">
            <a:avLst/>
          </a:prstGeom>
          <a:noFill/>
        </p:spPr>
        <p:txBody>
          <a:bodyPr wrap="square">
            <a:spAutoFit/>
          </a:bodyPr>
          <a:lstStyle/>
          <a:p>
            <a:pPr>
              <a:spcBef>
                <a:spcPts val="600"/>
              </a:spcBef>
            </a:pPr>
            <a:r>
              <a:rPr lang="ru-RU" sz="2000" b="1" dirty="0" err="1"/>
              <a:t>Його</a:t>
            </a:r>
            <a:r>
              <a:rPr lang="ru-RU" sz="2000" b="1" dirty="0"/>
              <a:t> аргумент: </a:t>
            </a:r>
            <a:r>
              <a:rPr lang="ru-RU" sz="2000" b="1" dirty="0" err="1"/>
              <a:t>наші</a:t>
            </a:r>
            <a:r>
              <a:rPr lang="ru-RU" sz="2000" b="1" dirty="0"/>
              <a:t> </a:t>
            </a:r>
            <a:r>
              <a:rPr lang="ru-RU" sz="2000" b="1" dirty="0" err="1"/>
              <a:t>тіла</a:t>
            </a:r>
            <a:r>
              <a:rPr lang="ru-RU" sz="2000" b="1" dirty="0"/>
              <a:t> є членами Христа. Ми не </a:t>
            </a:r>
            <a:r>
              <a:rPr lang="ru-RU" sz="2000" b="1" dirty="0" err="1"/>
              <a:t>можемо</a:t>
            </a:r>
            <a:r>
              <a:rPr lang="ru-RU" sz="2000" b="1" dirty="0"/>
              <a:t> </a:t>
            </a:r>
            <a:r>
              <a:rPr lang="ru-RU" sz="2000" b="1" dirty="0" err="1"/>
              <a:t>взяти</a:t>
            </a:r>
            <a:r>
              <a:rPr lang="ru-RU" sz="2000" b="1" dirty="0"/>
              <a:t> члена Христа та </a:t>
            </a:r>
            <a:r>
              <a:rPr lang="ru-RU" sz="2000" b="1" dirty="0" err="1"/>
              <a:t>з’єднати</a:t>
            </a:r>
            <a:r>
              <a:rPr lang="ru-RU" sz="2000" b="1" dirty="0"/>
              <a:t> </a:t>
            </a:r>
            <a:r>
              <a:rPr lang="ru-RU" sz="2000" b="1" dirty="0" err="1"/>
              <a:t>його</a:t>
            </a:r>
            <a:r>
              <a:rPr lang="ru-RU" sz="2000" b="1" dirty="0"/>
              <a:t> з блудницею </a:t>
            </a:r>
            <a:r>
              <a:rPr lang="ru-RU" sz="2000" b="1" dirty="0" err="1"/>
              <a:t>чи</a:t>
            </a:r>
            <a:r>
              <a:rPr lang="ru-RU" sz="2000" b="1" dirty="0"/>
              <a:t> </a:t>
            </a:r>
            <a:r>
              <a:rPr lang="ru-RU" sz="2000" b="1" dirty="0" err="1"/>
              <a:t>перелюбницею</a:t>
            </a:r>
            <a:r>
              <a:rPr lang="ru-RU" sz="2000" b="1" dirty="0"/>
              <a:t> (1 Кор. 6:15-18).</a:t>
            </a:r>
            <a:endParaRPr lang="es-ES" sz="2000" b="1" dirty="0"/>
          </a:p>
        </p:txBody>
      </p:sp>
      <p:sp>
        <p:nvSpPr>
          <p:cNvPr id="14" name="CuadroTexto 13">
            <a:extLst>
              <a:ext uri="{FF2B5EF4-FFF2-40B4-BE49-F238E27FC236}">
                <a16:creationId xmlns:a16="http://schemas.microsoft.com/office/drawing/2014/main" id="{61EE0B9B-CC58-7C6E-7D94-A27971A198BC}"/>
              </a:ext>
            </a:extLst>
          </p:cNvPr>
          <p:cNvSpPr txBox="1"/>
          <p:nvPr/>
        </p:nvSpPr>
        <p:spPr>
          <a:xfrm>
            <a:off x="99854" y="5250362"/>
            <a:ext cx="8719679" cy="1323439"/>
          </a:xfrm>
          <a:prstGeom prst="rect">
            <a:avLst/>
          </a:prstGeom>
          <a:noFill/>
        </p:spPr>
        <p:txBody>
          <a:bodyPr wrap="square">
            <a:spAutoFit/>
          </a:bodyPr>
          <a:lstStyle/>
          <a:p>
            <a:pPr>
              <a:spcBef>
                <a:spcPts val="600"/>
              </a:spcBef>
            </a:pPr>
            <a:r>
              <a:rPr lang="uk-UA" sz="2000" b="1" dirty="0"/>
              <a:t>Зрештою, це спонукає нас задуматися над важливим питанням: наші тіла є храмами Святого Духа і, отже, не є нашою власністю, а належать Богові (1 </a:t>
            </a:r>
            <a:r>
              <a:rPr lang="uk-UA" sz="2000" b="1" dirty="0" err="1"/>
              <a:t>Коринтян</a:t>
            </a:r>
            <a:r>
              <a:rPr lang="uk-UA" sz="2000" b="1" dirty="0"/>
              <a:t> 6:19). Бог викупив нас дорогоцінною кров’ю Свого Сина, тому ми повинні прославляти Бога як тілом, так і духом (1 </a:t>
            </a:r>
            <a:r>
              <a:rPr lang="uk-UA" sz="2000" b="1" dirty="0" err="1"/>
              <a:t>Коринтян</a:t>
            </a:r>
            <a:r>
              <a:rPr lang="uk-UA" sz="2000" b="1" dirty="0"/>
              <a:t> 6:20).</a:t>
            </a:r>
            <a:endParaRPr lang="es-ES" sz="2000" b="1" dirty="0"/>
          </a:p>
        </p:txBody>
      </p:sp>
      <p:sp>
        <p:nvSpPr>
          <p:cNvPr id="16" name="CuadroTexto 15">
            <a:extLst>
              <a:ext uri="{FF2B5EF4-FFF2-40B4-BE49-F238E27FC236}">
                <a16:creationId xmlns:a16="http://schemas.microsoft.com/office/drawing/2014/main" id="{8ED33D08-2B6F-EA36-4E2E-A0410E638033}"/>
              </a:ext>
            </a:extLst>
          </p:cNvPr>
          <p:cNvSpPr txBox="1"/>
          <p:nvPr/>
        </p:nvSpPr>
        <p:spPr>
          <a:xfrm>
            <a:off x="3925866" y="2352053"/>
            <a:ext cx="8071888" cy="1631216"/>
          </a:xfrm>
          <a:prstGeom prst="rect">
            <a:avLst/>
          </a:prstGeom>
          <a:noFill/>
        </p:spPr>
        <p:txBody>
          <a:bodyPr wrap="square">
            <a:spAutoFit/>
          </a:bodyPr>
          <a:lstStyle/>
          <a:p>
            <a:pPr>
              <a:spcBef>
                <a:spcPts val="600"/>
              </a:spcBef>
            </a:pPr>
            <a:r>
              <a:rPr lang="uk-UA" sz="2000" b="1" dirty="0"/>
              <a:t>Ми, християни, покликані до святості (1 </a:t>
            </a:r>
            <a:r>
              <a:rPr lang="uk-UA" sz="2000" b="1" dirty="0" err="1"/>
              <a:t>Кор</a:t>
            </a:r>
            <a:r>
              <a:rPr lang="uk-UA" sz="2000" b="1" dirty="0"/>
              <a:t>. 6:11), і це має виключати будь-який гріх. Однак деякі стверджували, що, оскільки їхні гріхи вже були прощені, вони можуть робити зі своїм тілом все, що забажають. Тому Павло пояснює, що «тіло не призначене для розпусти» (1 </a:t>
            </a:r>
            <a:r>
              <a:rPr lang="uk-UA" sz="2000" b="1" dirty="0" err="1"/>
              <a:t>Кор</a:t>
            </a:r>
            <a:r>
              <a:rPr lang="uk-UA" sz="2000" b="1" dirty="0"/>
              <a:t>. 6:12-13).</a:t>
            </a:r>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uk-UA" sz="4400" b="1" spc="600" dirty="0">
                <a:ln w="6600">
                  <a:solidFill>
                    <a:schemeClr val="accent2"/>
                  </a:solidFill>
                  <a:prstDash val="solid"/>
                </a:ln>
                <a:solidFill>
                  <a:srgbClr val="FFFFFF"/>
                </a:solidFill>
                <a:effectLst>
                  <a:outerShdw dist="38100" dir="2700000" algn="tl" rotWithShape="0">
                    <a:schemeClr val="accent2"/>
                  </a:outerShdw>
                </a:effectLst>
              </a:rPr>
              <a:t>ЗАКОННА СЕКСУАЛЬНІСТЬ</a:t>
            </a:r>
          </a:p>
        </p:txBody>
      </p:sp>
      <p:sp>
        <p:nvSpPr>
          <p:cNvPr id="4" name="CuadroTexto 3">
            <a:extLst>
              <a:ext uri="{FF2B5EF4-FFF2-40B4-BE49-F238E27FC236}">
                <a16:creationId xmlns:a16="http://schemas.microsoft.com/office/drawing/2014/main" id="{45422D80-3554-017A-2271-98E44F8FB2CC}"/>
              </a:ext>
            </a:extLst>
          </p:cNvPr>
          <p:cNvSpPr txBox="1"/>
          <p:nvPr/>
        </p:nvSpPr>
        <p:spPr>
          <a:xfrm>
            <a:off x="3584061" y="1397042"/>
            <a:ext cx="8607937" cy="1015663"/>
          </a:xfrm>
          <a:prstGeom prst="rect">
            <a:avLst/>
          </a:prstGeom>
          <a:noFill/>
        </p:spPr>
        <p:txBody>
          <a:bodyPr wrap="square" rtlCol="0">
            <a:spAutoFit/>
          </a:bodyPr>
          <a:lstStyle/>
          <a:p>
            <a:pPr>
              <a:spcBef>
                <a:spcPts val="600"/>
              </a:spcBef>
            </a:pPr>
            <a:r>
              <a:rPr lang="ru-RU" sz="2000" b="1" dirty="0" err="1"/>
              <a:t>Відповідаючи</a:t>
            </a:r>
            <a:r>
              <a:rPr lang="ru-RU" sz="2000" b="1" dirty="0"/>
              <a:t> на </a:t>
            </a:r>
            <a:r>
              <a:rPr lang="ru-RU" sz="2000" b="1" dirty="0" err="1"/>
              <a:t>деякі</a:t>
            </a:r>
            <a:r>
              <a:rPr lang="ru-RU" sz="2000" b="1" dirty="0"/>
              <a:t> </a:t>
            </a:r>
            <a:r>
              <a:rPr lang="ru-RU" sz="2000" b="1" dirty="0" err="1"/>
              <a:t>запитання</a:t>
            </a:r>
            <a:r>
              <a:rPr lang="ru-RU" sz="2000" b="1" dirty="0"/>
              <a:t>, </a:t>
            </a:r>
            <a:r>
              <a:rPr lang="ru-RU" sz="2000" b="1" dirty="0" err="1"/>
              <a:t>які</a:t>
            </a:r>
            <a:r>
              <a:rPr lang="ru-RU" sz="2000" b="1" dirty="0"/>
              <a:t> поставила </a:t>
            </a:r>
            <a:r>
              <a:rPr lang="ru-RU" sz="2000" b="1" dirty="0" err="1"/>
              <a:t>церква</a:t>
            </a:r>
            <a:r>
              <a:rPr lang="ru-RU" sz="2000" b="1" dirty="0"/>
              <a:t> в </a:t>
            </a:r>
            <a:r>
              <a:rPr lang="ru-RU" sz="2000" b="1" dirty="0" err="1"/>
              <a:t>Коринті</a:t>
            </a:r>
            <a:r>
              <a:rPr lang="ru-RU" sz="2000" b="1" dirty="0"/>
              <a:t>, Павло </a:t>
            </a:r>
            <a:r>
              <a:rPr lang="ru-RU" sz="2000" b="1" dirty="0" err="1"/>
              <a:t>допомагає</a:t>
            </a:r>
            <a:r>
              <a:rPr lang="ru-RU" sz="2000" b="1" dirty="0"/>
              <a:t> нам </a:t>
            </a:r>
            <a:r>
              <a:rPr lang="ru-RU" sz="2000" b="1" dirty="0" err="1"/>
              <a:t>зрозуміти</a:t>
            </a:r>
            <a:r>
              <a:rPr lang="ru-RU" sz="2000" b="1" dirty="0"/>
              <a:t>, як ми </a:t>
            </a:r>
            <a:r>
              <a:rPr lang="ru-RU" sz="2000" b="1" dirty="0" err="1"/>
              <a:t>можемо</a:t>
            </a:r>
            <a:r>
              <a:rPr lang="ru-RU" sz="2000" b="1" dirty="0"/>
              <a:t> </a:t>
            </a:r>
            <a:r>
              <a:rPr lang="ru-RU" sz="2000" b="1" dirty="0" err="1"/>
              <a:t>уникнути</a:t>
            </a:r>
            <a:r>
              <a:rPr lang="ru-RU" sz="2000" b="1" dirty="0"/>
              <a:t> </a:t>
            </a:r>
            <a:r>
              <a:rPr lang="ru-RU" sz="2000" b="1" dirty="0" err="1"/>
              <a:t>сексуальної</a:t>
            </a:r>
            <a:r>
              <a:rPr lang="ru-RU" sz="2000" b="1" dirty="0"/>
              <a:t> </a:t>
            </a:r>
            <a:r>
              <a:rPr lang="ru-RU" sz="2000" b="1" dirty="0" err="1"/>
              <a:t>розпусти</a:t>
            </a:r>
            <a:r>
              <a:rPr lang="ru-RU" sz="2000" b="1" dirty="0"/>
              <a:t> (1 Кор. 7:1).</a:t>
            </a:r>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646331"/>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dirty="0">
                <a:solidFill>
                  <a:schemeClr val="accent2">
                    <a:lumMod val="75000"/>
                  </a:schemeClr>
                </a:solidFill>
                <a:latin typeface="Comic Sans MS" panose="030F0702030302020204" pitchFamily="66" charset="0"/>
              </a:rPr>
              <a:t>“</a:t>
            </a:r>
            <a:r>
              <a:rPr lang="uk-UA" b="1" dirty="0">
                <a:solidFill>
                  <a:schemeClr val="accent2">
                    <a:lumMod val="75000"/>
                  </a:schemeClr>
                </a:solidFill>
                <a:latin typeface="Comic Sans MS" panose="030F0702030302020204" pitchFamily="66" charset="0"/>
              </a:rPr>
              <a:t>Але щоб уникнути розпусти, нехай кожний чоловік має свою дружину і кожна жінка нехай має свого чоловіка.</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a:t>
            </a:r>
            <a:r>
              <a:rPr lang="uk-UA" sz="1400" b="1" dirty="0">
                <a:solidFill>
                  <a:schemeClr val="accent2">
                    <a:lumMod val="75000"/>
                  </a:schemeClr>
                </a:solidFill>
                <a:latin typeface="Comic Sans MS" panose="030F0702030302020204" pitchFamily="66" charset="0"/>
              </a:rPr>
              <a:t>1 </a:t>
            </a:r>
            <a:r>
              <a:rPr lang="uk-UA" sz="1400" b="1" dirty="0" err="1">
                <a:solidFill>
                  <a:schemeClr val="accent2">
                    <a:lumMod val="75000"/>
                  </a:schemeClr>
                </a:solidFill>
                <a:latin typeface="Comic Sans MS" panose="030F0702030302020204" pitchFamily="66" charset="0"/>
              </a:rPr>
              <a:t>Коринтян</a:t>
            </a:r>
            <a:r>
              <a:rPr lang="uk-UA" sz="1400" b="1" dirty="0">
                <a:solidFill>
                  <a:schemeClr val="accent2">
                    <a:lumMod val="75000"/>
                  </a:schemeClr>
                </a:solidFill>
                <a:latin typeface="Comic Sans MS" panose="030F0702030302020204" pitchFamily="66" charset="0"/>
              </a:rPr>
              <a:t> 7:2</a:t>
            </a:r>
            <a:r>
              <a:rPr lang="es-ES" sz="1400" b="1" dirty="0">
                <a:solidFill>
                  <a:schemeClr val="accent2">
                    <a:lumMod val="75000"/>
                  </a:schemeClr>
                </a:solidFill>
                <a:latin typeface="Comic Sans MS" panose="030F0702030302020204" pitchFamily="66" charset="0"/>
              </a:rPr>
              <a:t>)</a:t>
            </a: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59173" y="4343399"/>
            <a:ext cx="3424888" cy="2419375"/>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9173" y="1703279"/>
            <a:ext cx="3424888" cy="2337779"/>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694890" y="3996748"/>
            <a:ext cx="4815699" cy="1631216"/>
          </a:xfrm>
          <a:prstGeom prst="rect">
            <a:avLst/>
          </a:prstGeom>
          <a:noFill/>
        </p:spPr>
        <p:txBody>
          <a:bodyPr wrap="square">
            <a:spAutoFit/>
          </a:bodyPr>
          <a:lstStyle/>
          <a:p>
            <a:pPr>
              <a:spcBef>
                <a:spcPts val="600"/>
              </a:spcBef>
            </a:pPr>
            <a:r>
              <a:rPr lang="ru-RU" sz="2000" b="1" dirty="0" err="1"/>
              <a:t>Неодружені</a:t>
            </a:r>
            <a:r>
              <a:rPr lang="ru-RU" sz="2000" b="1" dirty="0"/>
              <a:t> люди, </a:t>
            </a:r>
            <a:r>
              <a:rPr lang="ru-RU" sz="2000" b="1" dirty="0" err="1"/>
              <a:t>які</a:t>
            </a:r>
            <a:r>
              <a:rPr lang="ru-RU" sz="2000" b="1" dirty="0"/>
              <a:t> </a:t>
            </a:r>
            <a:r>
              <a:rPr lang="ru-RU" sz="2000" b="1" dirty="0" err="1"/>
              <a:t>володіють</a:t>
            </a:r>
            <a:r>
              <a:rPr lang="ru-RU" sz="2000" b="1" dirty="0"/>
              <a:t> даром </a:t>
            </a:r>
            <a:r>
              <a:rPr lang="ru-RU" sz="2000" b="1" dirty="0" err="1"/>
              <a:t>стриманості</a:t>
            </a:r>
            <a:r>
              <a:rPr lang="ru-RU" sz="2000" b="1" dirty="0"/>
              <a:t>, </a:t>
            </a:r>
            <a:r>
              <a:rPr lang="ru-RU" sz="2000" b="1" dirty="0" err="1"/>
              <a:t>можуть</a:t>
            </a:r>
            <a:r>
              <a:rPr lang="ru-RU" sz="2000" b="1" dirty="0"/>
              <a:t> </a:t>
            </a:r>
            <a:r>
              <a:rPr lang="ru-RU" sz="2000" b="1" dirty="0" err="1"/>
              <a:t>краще</a:t>
            </a:r>
            <a:r>
              <a:rPr lang="ru-RU" sz="2000" b="1" dirty="0"/>
              <a:t> </a:t>
            </a:r>
            <a:r>
              <a:rPr lang="ru-RU" sz="2000" b="1" dirty="0" err="1"/>
              <a:t>скористатися</a:t>
            </a:r>
            <a:r>
              <a:rPr lang="ru-RU" sz="2000" b="1" dirty="0"/>
              <a:t> </a:t>
            </a:r>
            <a:r>
              <a:rPr lang="ru-RU" sz="2000" b="1" dirty="0" err="1"/>
              <a:t>можливістю</a:t>
            </a:r>
            <a:r>
              <a:rPr lang="ru-RU" sz="2000" b="1" dirty="0"/>
              <a:t> </a:t>
            </a:r>
            <a:r>
              <a:rPr lang="ru-RU" sz="2000" b="1" dirty="0" err="1"/>
              <a:t>служити</a:t>
            </a:r>
            <a:r>
              <a:rPr lang="ru-RU" sz="2000" b="1" dirty="0"/>
              <a:t> </a:t>
            </a:r>
            <a:r>
              <a:rPr lang="ru-RU" sz="2000" b="1" dirty="0" err="1"/>
              <a:t>Богові</a:t>
            </a:r>
            <a:r>
              <a:rPr lang="ru-RU" sz="2000" b="1" dirty="0"/>
              <a:t>, не </a:t>
            </a:r>
            <a:r>
              <a:rPr lang="ru-RU" sz="2000" b="1" dirty="0" err="1"/>
              <a:t>обмежуючись</a:t>
            </a:r>
            <a:r>
              <a:rPr lang="ru-RU" sz="2000" b="1" dirty="0"/>
              <a:t> </a:t>
            </a:r>
            <a:r>
              <a:rPr lang="ru-RU" sz="2000" b="1" dirty="0" err="1"/>
              <a:t>турботами</a:t>
            </a:r>
            <a:r>
              <a:rPr lang="ru-RU" sz="2000" b="1" dirty="0"/>
              <a:t> про </a:t>
            </a:r>
            <a:r>
              <a:rPr lang="ru-RU" sz="2000" b="1" dirty="0" err="1"/>
              <a:t>сім’ю</a:t>
            </a:r>
            <a:r>
              <a:rPr lang="ru-RU" sz="2000" b="1" dirty="0"/>
              <a:t> (1 Кор. 7:6–8, 32–34).</a:t>
            </a:r>
          </a:p>
        </p:txBody>
      </p:sp>
      <p:sp>
        <p:nvSpPr>
          <p:cNvPr id="7" name="CuadroTexto 6">
            <a:extLst>
              <a:ext uri="{FF2B5EF4-FFF2-40B4-BE49-F238E27FC236}">
                <a16:creationId xmlns:a16="http://schemas.microsoft.com/office/drawing/2014/main" id="{78611164-FA7B-4EA3-FAD6-284BE6FFC5E9}"/>
              </a:ext>
            </a:extLst>
          </p:cNvPr>
          <p:cNvSpPr txBox="1"/>
          <p:nvPr/>
        </p:nvSpPr>
        <p:spPr>
          <a:xfrm>
            <a:off x="3584061" y="3335364"/>
            <a:ext cx="8607936" cy="707886"/>
          </a:xfrm>
          <a:prstGeom prst="rect">
            <a:avLst/>
          </a:prstGeom>
          <a:noFill/>
        </p:spPr>
        <p:txBody>
          <a:bodyPr wrap="square">
            <a:spAutoFit/>
          </a:bodyPr>
          <a:lstStyle/>
          <a:p>
            <a:pPr lvl="0">
              <a:spcBef>
                <a:spcPts val="600"/>
              </a:spcBef>
              <a:defRPr/>
            </a:pPr>
            <a:r>
              <a:rPr lang="ru-RU" sz="2000" b="1" dirty="0" err="1">
                <a:solidFill>
                  <a:prstClr val="black"/>
                </a:solidFill>
              </a:rPr>
              <a:t>Подружжя</a:t>
            </a:r>
            <a:r>
              <a:rPr lang="ru-RU" sz="2000" b="1" dirty="0">
                <a:solidFill>
                  <a:prstClr val="black"/>
                </a:solidFill>
              </a:rPr>
              <a:t> не повинно </a:t>
            </a:r>
            <a:r>
              <a:rPr lang="ru-RU" sz="2000" b="1" dirty="0" err="1">
                <a:solidFill>
                  <a:prstClr val="black"/>
                </a:solidFill>
              </a:rPr>
              <a:t>відмовлятися</a:t>
            </a:r>
            <a:r>
              <a:rPr lang="ru-RU" sz="2000" b="1" dirty="0">
                <a:solidFill>
                  <a:prstClr val="black"/>
                </a:solidFill>
              </a:rPr>
              <a:t> </a:t>
            </a:r>
            <a:r>
              <a:rPr lang="ru-RU" sz="2000" b="1" dirty="0" err="1">
                <a:solidFill>
                  <a:prstClr val="black"/>
                </a:solidFill>
              </a:rPr>
              <a:t>від</a:t>
            </a:r>
            <a:r>
              <a:rPr lang="ru-RU" sz="2000" b="1" dirty="0">
                <a:solidFill>
                  <a:prstClr val="black"/>
                </a:solidFill>
              </a:rPr>
              <a:t> </a:t>
            </a:r>
            <a:r>
              <a:rPr lang="ru-RU" sz="2000" b="1" dirty="0" err="1">
                <a:solidFill>
                  <a:prstClr val="black"/>
                </a:solidFill>
              </a:rPr>
              <a:t>статевих</a:t>
            </a:r>
            <a:r>
              <a:rPr lang="ru-RU" sz="2000" b="1" dirty="0">
                <a:solidFill>
                  <a:prstClr val="black"/>
                </a:solidFill>
              </a:rPr>
              <a:t> </a:t>
            </a:r>
            <a:r>
              <a:rPr lang="ru-RU" sz="2000" b="1" dirty="0" err="1">
                <a:solidFill>
                  <a:prstClr val="black"/>
                </a:solidFill>
              </a:rPr>
              <a:t>стосунків</a:t>
            </a:r>
            <a:r>
              <a:rPr lang="ru-RU" sz="2000" b="1" dirty="0">
                <a:solidFill>
                  <a:prstClr val="black"/>
                </a:solidFill>
              </a:rPr>
              <a:t>, </a:t>
            </a:r>
            <a:r>
              <a:rPr lang="ru-RU" sz="2000" b="1" dirty="0" err="1">
                <a:solidFill>
                  <a:prstClr val="black"/>
                </a:solidFill>
              </a:rPr>
              <a:t>щоб</a:t>
            </a:r>
            <a:r>
              <a:rPr lang="ru-RU" sz="2000" b="1" dirty="0">
                <a:solidFill>
                  <a:prstClr val="black"/>
                </a:solidFill>
              </a:rPr>
              <a:t> не </a:t>
            </a:r>
            <a:r>
              <a:rPr lang="ru-RU" sz="2000" b="1" dirty="0" err="1">
                <a:solidFill>
                  <a:prstClr val="black"/>
                </a:solidFill>
              </a:rPr>
              <a:t>спонукати</a:t>
            </a:r>
            <a:r>
              <a:rPr lang="ru-RU" sz="2000" b="1" dirty="0">
                <a:solidFill>
                  <a:prstClr val="black"/>
                </a:solidFill>
              </a:rPr>
              <a:t> одного з </a:t>
            </a:r>
            <a:r>
              <a:rPr lang="ru-RU" sz="2000" b="1" dirty="0" err="1">
                <a:solidFill>
                  <a:prstClr val="black"/>
                </a:solidFill>
              </a:rPr>
              <a:t>партнерів</a:t>
            </a:r>
            <a:r>
              <a:rPr lang="ru-RU" sz="2000" b="1" dirty="0">
                <a:solidFill>
                  <a:prstClr val="black"/>
                </a:solidFill>
              </a:rPr>
              <a:t> до </a:t>
            </a:r>
            <a:r>
              <a:rPr lang="ru-RU" sz="2000" b="1" dirty="0" err="1">
                <a:solidFill>
                  <a:prstClr val="black"/>
                </a:solidFill>
              </a:rPr>
              <a:t>можливої</a:t>
            </a:r>
            <a:r>
              <a:rPr lang="ru-RU" sz="2000" b="1" dirty="0">
                <a:solidFill>
                  <a:prstClr val="black"/>
                </a:solidFill>
              </a:rPr>
              <a:t> </a:t>
            </a:r>
            <a:r>
              <a:rPr lang="ru-RU" sz="2000" b="1" dirty="0" err="1">
                <a:solidFill>
                  <a:prstClr val="black"/>
                </a:solidFill>
              </a:rPr>
              <a:t>зради</a:t>
            </a:r>
            <a:r>
              <a:rPr lang="ru-RU" sz="2000" b="1" dirty="0">
                <a:solidFill>
                  <a:prstClr val="black"/>
                </a:solidFill>
              </a:rPr>
              <a:t> (1 Кор. 7:3-5).</a:t>
            </a: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584060" y="2366203"/>
            <a:ext cx="8607935" cy="1015663"/>
          </a:xfrm>
          <a:prstGeom prst="rect">
            <a:avLst/>
          </a:prstGeom>
          <a:noFill/>
        </p:spPr>
        <p:txBody>
          <a:bodyPr wrap="square">
            <a:spAutoFit/>
          </a:bodyPr>
          <a:lstStyle/>
          <a:p>
            <a:pPr lvl="0">
              <a:spcBef>
                <a:spcPts val="600"/>
              </a:spcBef>
              <a:defRPr/>
            </a:pPr>
            <a:r>
              <a:rPr lang="ru-RU" sz="2000" b="1" dirty="0">
                <a:solidFill>
                  <a:prstClr val="black"/>
                </a:solidFill>
              </a:rPr>
              <a:t>Коротко </a:t>
            </a:r>
            <a:r>
              <a:rPr lang="ru-RU" sz="2000" b="1" dirty="0" err="1">
                <a:solidFill>
                  <a:prstClr val="black"/>
                </a:solidFill>
              </a:rPr>
              <a:t>кажучи</a:t>
            </a:r>
            <a:r>
              <a:rPr lang="ru-RU" sz="2000" b="1" dirty="0">
                <a:solidFill>
                  <a:prstClr val="black"/>
                </a:solidFill>
              </a:rPr>
              <a:t>: </a:t>
            </a:r>
            <a:r>
              <a:rPr lang="ru-RU" sz="2000" b="1" dirty="0" err="1">
                <a:solidFill>
                  <a:prstClr val="black"/>
                </a:solidFill>
              </a:rPr>
              <a:t>одружені</a:t>
            </a:r>
            <a:r>
              <a:rPr lang="ru-RU" sz="2000" b="1" dirty="0">
                <a:solidFill>
                  <a:prstClr val="black"/>
                </a:solidFill>
              </a:rPr>
              <a:t> люди </a:t>
            </a:r>
            <a:r>
              <a:rPr lang="ru-RU" sz="2000" b="1" dirty="0" err="1">
                <a:solidFill>
                  <a:prstClr val="black"/>
                </a:solidFill>
              </a:rPr>
              <a:t>повинні</a:t>
            </a:r>
            <a:r>
              <a:rPr lang="ru-RU" sz="2000" b="1" dirty="0">
                <a:solidFill>
                  <a:prstClr val="black"/>
                </a:solidFill>
              </a:rPr>
              <a:t> </a:t>
            </a:r>
            <a:r>
              <a:rPr lang="ru-RU" sz="2000" b="1" dirty="0" err="1">
                <a:solidFill>
                  <a:prstClr val="black"/>
                </a:solidFill>
              </a:rPr>
              <a:t>насолоджуватися</a:t>
            </a:r>
            <a:r>
              <a:rPr lang="ru-RU" sz="2000" b="1" dirty="0">
                <a:solidFill>
                  <a:prstClr val="black"/>
                </a:solidFill>
              </a:rPr>
              <a:t> законною сексуальною </a:t>
            </a:r>
            <a:r>
              <a:rPr lang="ru-RU" sz="2000" b="1" dirty="0" err="1">
                <a:solidFill>
                  <a:prstClr val="black"/>
                </a:solidFill>
              </a:rPr>
              <a:t>активністю</a:t>
            </a:r>
            <a:r>
              <a:rPr lang="ru-RU" sz="2000" b="1" dirty="0">
                <a:solidFill>
                  <a:prstClr val="black"/>
                </a:solidFill>
              </a:rPr>
              <a:t> </a:t>
            </a:r>
            <a:r>
              <a:rPr lang="ru-RU" sz="2000" b="1" dirty="0" err="1">
                <a:solidFill>
                  <a:prstClr val="black"/>
                </a:solidFill>
              </a:rPr>
              <a:t>лише</a:t>
            </a:r>
            <a:r>
              <a:rPr lang="ru-RU" sz="2000" b="1" dirty="0">
                <a:solidFill>
                  <a:prstClr val="black"/>
                </a:solidFill>
              </a:rPr>
              <a:t> </a:t>
            </a:r>
            <a:r>
              <a:rPr lang="ru-RU" sz="2000" b="1" dirty="0" err="1">
                <a:solidFill>
                  <a:prstClr val="black"/>
                </a:solidFill>
              </a:rPr>
              <a:t>зі</a:t>
            </a:r>
            <a:r>
              <a:rPr lang="ru-RU" sz="2000" b="1" dirty="0">
                <a:solidFill>
                  <a:prstClr val="black"/>
                </a:solidFill>
              </a:rPr>
              <a:t> </a:t>
            </a:r>
            <a:r>
              <a:rPr lang="ru-RU" sz="2000" b="1" dirty="0" err="1">
                <a:solidFill>
                  <a:prstClr val="black"/>
                </a:solidFill>
              </a:rPr>
              <a:t>своїм</a:t>
            </a:r>
            <a:r>
              <a:rPr lang="ru-RU" sz="2000" b="1" dirty="0">
                <a:solidFill>
                  <a:prstClr val="black"/>
                </a:solidFill>
              </a:rPr>
              <a:t> </a:t>
            </a:r>
            <a:r>
              <a:rPr lang="ru-RU" sz="2000" b="1" dirty="0" err="1">
                <a:solidFill>
                  <a:prstClr val="black"/>
                </a:solidFill>
              </a:rPr>
              <a:t>подружжям</a:t>
            </a:r>
            <a:r>
              <a:rPr lang="ru-RU" sz="2000" b="1" dirty="0">
                <a:solidFill>
                  <a:prstClr val="black"/>
                </a:solidFill>
              </a:rPr>
              <a:t>; </a:t>
            </a:r>
            <a:r>
              <a:rPr lang="ru-RU" sz="2000" b="1" dirty="0" err="1">
                <a:solidFill>
                  <a:prstClr val="black"/>
                </a:solidFill>
              </a:rPr>
              <a:t>неодружені</a:t>
            </a:r>
            <a:r>
              <a:rPr lang="ru-RU" sz="2000" b="1" dirty="0">
                <a:solidFill>
                  <a:prstClr val="black"/>
                </a:solidFill>
              </a:rPr>
              <a:t> люди не </a:t>
            </a:r>
            <a:r>
              <a:rPr lang="ru-RU" sz="2000" b="1" dirty="0" err="1">
                <a:solidFill>
                  <a:prstClr val="black"/>
                </a:solidFill>
              </a:rPr>
              <a:t>повинні</a:t>
            </a:r>
            <a:r>
              <a:rPr lang="ru-RU" sz="2000" b="1" dirty="0">
                <a:solidFill>
                  <a:prstClr val="black"/>
                </a:solidFill>
              </a:rPr>
              <a:t> </a:t>
            </a:r>
            <a:r>
              <a:rPr lang="ru-RU" sz="2000" b="1" dirty="0" err="1">
                <a:solidFill>
                  <a:prstClr val="black"/>
                </a:solidFill>
              </a:rPr>
              <a:t>вступати</a:t>
            </a:r>
            <a:r>
              <a:rPr lang="ru-RU" sz="2000" b="1" dirty="0">
                <a:solidFill>
                  <a:prstClr val="black"/>
                </a:solidFill>
              </a:rPr>
              <a:t> у </a:t>
            </a:r>
            <a:r>
              <a:rPr lang="ru-RU" sz="2000" b="1" dirty="0" err="1">
                <a:solidFill>
                  <a:prstClr val="black"/>
                </a:solidFill>
              </a:rPr>
              <a:t>статеві</a:t>
            </a:r>
            <a:r>
              <a:rPr lang="ru-RU" sz="2000" b="1" dirty="0">
                <a:solidFill>
                  <a:prstClr val="black"/>
                </a:solidFill>
              </a:rPr>
              <a:t> </a:t>
            </a:r>
            <a:r>
              <a:rPr lang="ru-RU" sz="2000" b="1" dirty="0" err="1">
                <a:solidFill>
                  <a:prstClr val="black"/>
                </a:solidFill>
              </a:rPr>
              <a:t>стосунки</a:t>
            </a:r>
            <a:r>
              <a:rPr lang="ru-RU" sz="2000" b="1" dirty="0">
                <a:solidFill>
                  <a:prstClr val="black"/>
                </a:solidFill>
              </a:rPr>
              <a:t> з будь-ким.</a:t>
            </a: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694890" y="5581463"/>
            <a:ext cx="4815700" cy="1323439"/>
          </a:xfrm>
          <a:prstGeom prst="rect">
            <a:avLst/>
          </a:prstGeom>
          <a:noFill/>
        </p:spPr>
        <p:txBody>
          <a:bodyPr wrap="square">
            <a:spAutoFit/>
          </a:bodyPr>
          <a:lstStyle/>
          <a:p>
            <a:pPr lvl="0">
              <a:spcBef>
                <a:spcPts val="600"/>
              </a:spcBef>
              <a:defRPr/>
            </a:pPr>
            <a:r>
              <a:rPr lang="ru-RU" sz="2000" b="1" dirty="0" err="1">
                <a:solidFill>
                  <a:prstClr val="black"/>
                </a:solidFill>
              </a:rPr>
              <a:t>Неодружені</a:t>
            </a:r>
            <a:r>
              <a:rPr lang="ru-RU" sz="2000" b="1" dirty="0">
                <a:solidFill>
                  <a:prstClr val="black"/>
                </a:solidFill>
              </a:rPr>
              <a:t> люди, </a:t>
            </a:r>
            <a:r>
              <a:rPr lang="ru-RU" sz="2000" b="1" dirty="0" err="1">
                <a:solidFill>
                  <a:prstClr val="black"/>
                </a:solidFill>
              </a:rPr>
              <a:t>які</a:t>
            </a:r>
            <a:r>
              <a:rPr lang="ru-RU" sz="2000" b="1" dirty="0">
                <a:solidFill>
                  <a:prstClr val="black"/>
                </a:solidFill>
              </a:rPr>
              <a:t> не </a:t>
            </a:r>
            <a:r>
              <a:rPr lang="ru-RU" sz="2000" b="1" dirty="0" err="1">
                <a:solidFill>
                  <a:prstClr val="black"/>
                </a:solidFill>
              </a:rPr>
              <a:t>мають</a:t>
            </a:r>
            <a:r>
              <a:rPr lang="ru-RU" sz="2000" b="1" dirty="0">
                <a:solidFill>
                  <a:prstClr val="black"/>
                </a:solidFill>
              </a:rPr>
              <a:t> дару </a:t>
            </a:r>
            <a:r>
              <a:rPr lang="ru-RU" sz="2000" b="1" dirty="0" err="1">
                <a:solidFill>
                  <a:prstClr val="black"/>
                </a:solidFill>
              </a:rPr>
              <a:t>стриманості</a:t>
            </a:r>
            <a:r>
              <a:rPr lang="ru-RU" sz="2000" b="1" dirty="0">
                <a:solidFill>
                  <a:prstClr val="black"/>
                </a:solidFill>
              </a:rPr>
              <a:t>, </a:t>
            </a:r>
            <a:r>
              <a:rPr lang="ru-RU" sz="2000" b="1" dirty="0" err="1">
                <a:solidFill>
                  <a:prstClr val="black"/>
                </a:solidFill>
              </a:rPr>
              <a:t>повинні</a:t>
            </a:r>
            <a:r>
              <a:rPr lang="ru-RU" sz="2000" b="1" dirty="0">
                <a:solidFill>
                  <a:prstClr val="black"/>
                </a:solidFill>
              </a:rPr>
              <a:t> </a:t>
            </a:r>
            <a:r>
              <a:rPr lang="ru-RU" sz="2000" b="1" dirty="0" err="1">
                <a:solidFill>
                  <a:prstClr val="black"/>
                </a:solidFill>
              </a:rPr>
              <a:t>намагатися</a:t>
            </a:r>
            <a:r>
              <a:rPr lang="ru-RU" sz="2000" b="1" dirty="0">
                <a:solidFill>
                  <a:prstClr val="black"/>
                </a:solidFill>
              </a:rPr>
              <a:t> </a:t>
            </a:r>
            <a:r>
              <a:rPr lang="ru-RU" sz="2000" b="1" dirty="0" err="1">
                <a:solidFill>
                  <a:prstClr val="black"/>
                </a:solidFill>
              </a:rPr>
              <a:t>одружитися</a:t>
            </a:r>
            <a:r>
              <a:rPr lang="ru-RU" sz="2000" b="1" dirty="0">
                <a:solidFill>
                  <a:prstClr val="black"/>
                </a:solidFill>
              </a:rPr>
              <a:t>, </a:t>
            </a:r>
            <a:r>
              <a:rPr lang="ru-RU" sz="2000" b="1" dirty="0" err="1">
                <a:solidFill>
                  <a:prstClr val="black"/>
                </a:solidFill>
              </a:rPr>
              <a:t>щоб</a:t>
            </a:r>
            <a:r>
              <a:rPr lang="ru-RU" sz="2000" b="1" dirty="0">
                <a:solidFill>
                  <a:prstClr val="black"/>
                </a:solidFill>
              </a:rPr>
              <a:t> </a:t>
            </a:r>
            <a:r>
              <a:rPr lang="ru-RU" sz="2000" b="1" dirty="0" err="1">
                <a:solidFill>
                  <a:prstClr val="black"/>
                </a:solidFill>
              </a:rPr>
              <a:t>уникнути</a:t>
            </a:r>
            <a:r>
              <a:rPr lang="ru-RU" sz="2000" b="1" dirty="0">
                <a:solidFill>
                  <a:prstClr val="black"/>
                </a:solidFill>
              </a:rPr>
              <a:t> </a:t>
            </a:r>
            <a:r>
              <a:rPr lang="ru-RU" sz="2000" b="1" dirty="0" err="1">
                <a:solidFill>
                  <a:prstClr val="black"/>
                </a:solidFill>
              </a:rPr>
              <a:t>спокус</a:t>
            </a:r>
            <a:r>
              <a:rPr lang="ru-RU" sz="2000" b="1" dirty="0">
                <a:solidFill>
                  <a:prstClr val="black"/>
                </a:solidFill>
              </a:rPr>
              <a:t> (1 Кор. 7:9).</a:t>
            </a: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300748" y="650336"/>
            <a:ext cx="7590504" cy="4970591"/>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uk-UA" sz="2600" b="1" dirty="0">
                <a:latin typeface="Constantia" panose="02030602050306030303" pitchFamily="18" charset="0"/>
              </a:rPr>
              <a:t>Працюючи на благо тих, хто збився зі шляху, спрямовуйте всі погляди на Христа. […] Розповідайте тим, хто збився зі шляху, про милосердя Спасителя, що прощає. Заохочуйте грішника покаятися й повірити в Того, хто може його пробачити. […]</a:t>
            </a:r>
          </a:p>
          <a:p>
            <a:pPr>
              <a:spcBef>
                <a:spcPts val="600"/>
              </a:spcBef>
            </a:pPr>
            <a:r>
              <a:rPr lang="uk-UA" sz="2600" b="1" dirty="0">
                <a:latin typeface="Constantia" panose="02030602050306030303" pitchFamily="18" charset="0"/>
              </a:rPr>
              <a:t>Нехай покаяння грішника буде прийняте Церквою з вдячним серцем. Нехай </a:t>
            </a:r>
            <a:r>
              <a:rPr lang="uk-UA" sz="2600" b="1" dirty="0" err="1">
                <a:latin typeface="Constantia" panose="02030602050306030303" pitchFamily="18" charset="0"/>
              </a:rPr>
              <a:t>покаяний</a:t>
            </a:r>
            <a:r>
              <a:rPr lang="uk-UA" sz="2600" b="1" dirty="0">
                <a:latin typeface="Constantia" panose="02030602050306030303" pitchFamily="18" charset="0"/>
              </a:rPr>
              <a:t> буде виведений із темряви невіри до світла віри та праведності. Нехай його тремтяча рука опиниться в люблячій руці Ісуса. Таке прощення затверджується на небі</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42AD85F2-6C4A-2721-2213-A528D96390CB}"/>
              </a:ext>
            </a:extLst>
          </p:cNvPr>
          <p:cNvSpPr txBox="1"/>
          <p:nvPr/>
        </p:nvSpPr>
        <p:spPr>
          <a:xfrm>
            <a:off x="6882003" y="5947768"/>
            <a:ext cx="2853538" cy="338554"/>
          </a:xfrm>
          <a:prstGeom prst="rect">
            <a:avLst/>
          </a:prstGeom>
          <a:noFill/>
        </p:spPr>
        <p:txBody>
          <a:bodyPr wrap="none" rtlCol="0">
            <a:spAutoFit/>
          </a:bodyPr>
          <a:lstStyle/>
          <a:p>
            <a:pPr algn="r"/>
            <a:r>
              <a:rPr lang="es-ES" sz="1600" b="1" dirty="0"/>
              <a:t>E. G. W. (</a:t>
            </a:r>
            <a:r>
              <a:rPr lang="uk-UA" sz="1600" b="1" dirty="0"/>
              <a:t>Бажання віків, с. 746</a:t>
            </a:r>
            <a:r>
              <a:rPr lang="es-ES" sz="1600" b="1" dirty="0"/>
              <a:t>)</a:t>
            </a:r>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4801314"/>
          </a:xfrm>
          <a:prstGeom prst="rect">
            <a:avLst/>
          </a:prstGeom>
          <a:solidFill>
            <a:srgbClr val="FFF3D0"/>
          </a:solidFill>
          <a:effectLst>
            <a:innerShdw blurRad="114300">
              <a:schemeClr val="accent3">
                <a:lumMod val="75000"/>
              </a:scheme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Хіба</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ви</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не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знаєте</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що</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ваші</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тіла</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це</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храм Святого Духа,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Який</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є у вас і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Якого</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ви</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маєте</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від</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Бога, і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що</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ви</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не належите самим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собі</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Адже</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ви</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викуплені</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за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ціну</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Тому прославляйте Бога у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вашому</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тілі</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[та у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вашому</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дусі</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які</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належать </a:t>
            </a:r>
            <a:r>
              <a:rPr kumimoji="0" lang="ru-RU" sz="24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Богові</a:t>
            </a:r>
            <a:r>
              <a:rPr kumimoji="0" lang="ru-RU"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(1 </a:t>
            </a:r>
            <a:r>
              <a:rPr kumimoji="0" lang="uk-UA" sz="1800" b="1" i="0" u="none" strike="noStrike" kern="1200" cap="none" spc="0" normalizeH="0" baseline="0" noProof="0" dirty="0" err="1">
                <a:ln>
                  <a:noFill/>
                </a:ln>
                <a:solidFill>
                  <a:srgbClr val="196B24">
                    <a:lumMod val="75000"/>
                  </a:srgbClr>
                </a:solidFill>
                <a:effectLst/>
                <a:uLnTx/>
                <a:uFillTx/>
                <a:latin typeface="Comic Sans MS" panose="030F0702030302020204" pitchFamily="66" charset="0"/>
                <a:ea typeface="+mn-ea"/>
                <a:cs typeface="+mn-cs"/>
              </a:rPr>
              <a:t>Коринтян</a:t>
            </a:r>
            <a:r>
              <a:rPr kumimoji="0" lang="es-ES" sz="1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 6:19-20)</a:t>
            </a:r>
            <a:endParaRPr kumimoji="0" lang="es-ES"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103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1984509221"/>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3" y="9526"/>
            <a:ext cx="6858000" cy="1323439"/>
          </a:xfrm>
          <a:prstGeom prst="rect">
            <a:avLst/>
          </a:prstGeom>
          <a:noFill/>
        </p:spPr>
        <p:txBody>
          <a:bodyPr wrap="square" rtlCol="0">
            <a:spAutoFit/>
          </a:bodyPr>
          <a:lstStyle/>
          <a:p>
            <a:pPr>
              <a:spcBef>
                <a:spcPts val="600"/>
              </a:spcBef>
            </a:pPr>
            <a:r>
              <a:rPr lang="ru-RU" sz="2000" b="1" dirty="0"/>
              <a:t>У </a:t>
            </a:r>
            <a:r>
              <a:rPr lang="ru-RU" sz="2000" b="1" dirty="0" err="1"/>
              <a:t>п’ятому</a:t>
            </a:r>
            <a:r>
              <a:rPr lang="ru-RU" sz="2000" b="1" dirty="0"/>
              <a:t>–</a:t>
            </a:r>
            <a:r>
              <a:rPr lang="ru-RU" sz="2000" b="1" dirty="0" err="1"/>
              <a:t>сьомому</a:t>
            </a:r>
            <a:r>
              <a:rPr lang="ru-RU" sz="2000" b="1" dirty="0"/>
              <a:t> </a:t>
            </a:r>
            <a:r>
              <a:rPr lang="ru-RU" sz="2000" b="1" dirty="0" err="1"/>
              <a:t>розділах</a:t>
            </a:r>
            <a:r>
              <a:rPr lang="ru-RU" sz="2000" b="1" dirty="0"/>
              <a:t> </a:t>
            </a:r>
            <a:r>
              <a:rPr lang="ru-RU" sz="2000" b="1" dirty="0" err="1"/>
              <a:t>Першого</a:t>
            </a:r>
            <a:r>
              <a:rPr lang="ru-RU" sz="2000" b="1" dirty="0"/>
              <a:t> </a:t>
            </a:r>
            <a:r>
              <a:rPr lang="ru-RU" sz="2000" b="1" dirty="0" err="1"/>
              <a:t>послання</a:t>
            </a:r>
            <a:r>
              <a:rPr lang="ru-RU" sz="2000" b="1" dirty="0"/>
              <a:t> до </a:t>
            </a:r>
            <a:r>
              <a:rPr lang="ru-RU" sz="2000" b="1" dirty="0" err="1"/>
              <a:t>Коринтян</a:t>
            </a:r>
            <a:r>
              <a:rPr lang="ru-RU" sz="2000" b="1" dirty="0"/>
              <a:t> Павло, </a:t>
            </a:r>
            <a:r>
              <a:rPr lang="ru-RU" sz="2000" b="1" dirty="0" err="1"/>
              <a:t>головним</a:t>
            </a:r>
            <a:r>
              <a:rPr lang="ru-RU" sz="2000" b="1" dirty="0"/>
              <a:t> чином, </a:t>
            </a:r>
            <a:r>
              <a:rPr lang="ru-RU" sz="2000" b="1" dirty="0" err="1"/>
              <a:t>намагається</a:t>
            </a:r>
            <a:r>
              <a:rPr lang="ru-RU" sz="2000" b="1" dirty="0"/>
              <a:t> </a:t>
            </a:r>
            <a:r>
              <a:rPr lang="ru-RU" sz="2000" b="1" dirty="0" err="1"/>
              <a:t>викорінити</a:t>
            </a:r>
            <a:r>
              <a:rPr lang="ru-RU" sz="2000" b="1" dirty="0"/>
              <a:t> </a:t>
            </a:r>
            <a:r>
              <a:rPr lang="ru-RU" sz="2000" b="1" dirty="0" err="1"/>
              <a:t>гріх</a:t>
            </a:r>
            <a:r>
              <a:rPr lang="ru-RU" sz="2000" b="1" dirty="0"/>
              <a:t>, </a:t>
            </a:r>
            <a:r>
              <a:rPr lang="ru-RU" sz="2000" b="1" dirty="0" err="1"/>
              <a:t>який</a:t>
            </a:r>
            <a:r>
              <a:rPr lang="ru-RU" sz="2000" b="1" dirty="0"/>
              <a:t> </a:t>
            </a:r>
            <a:r>
              <a:rPr lang="ru-RU" sz="2000" b="1" dirty="0" err="1"/>
              <a:t>глибоко</a:t>
            </a:r>
            <a:r>
              <a:rPr lang="ru-RU" sz="2000" b="1" dirty="0"/>
              <a:t> </a:t>
            </a:r>
            <a:r>
              <a:rPr lang="ru-RU" sz="2000" b="1" dirty="0" err="1"/>
              <a:t>вкоренився</a:t>
            </a:r>
            <a:r>
              <a:rPr lang="ru-RU" sz="2000" b="1" dirty="0"/>
              <a:t> в </a:t>
            </a:r>
            <a:r>
              <a:rPr lang="ru-RU" sz="2000" b="1" dirty="0" err="1"/>
              <a:t>коринфській</a:t>
            </a:r>
            <a:r>
              <a:rPr lang="ru-RU" sz="2000" b="1" dirty="0"/>
              <a:t> </a:t>
            </a:r>
            <a:r>
              <a:rPr lang="ru-RU" sz="2000" b="1" dirty="0" err="1"/>
              <a:t>церкві</a:t>
            </a:r>
            <a:r>
              <a:rPr lang="ru-RU" sz="2000" b="1" dirty="0"/>
              <a:t>: </a:t>
            </a:r>
            <a:r>
              <a:rPr lang="ru-RU" sz="2000" b="1" dirty="0" err="1"/>
              <a:t>сексуальну</a:t>
            </a:r>
            <a:r>
              <a:rPr lang="ru-RU" sz="2000" b="1" dirty="0"/>
              <a:t> </a:t>
            </a:r>
            <a:r>
              <a:rPr lang="ru-RU" sz="2000" b="1" dirty="0" err="1"/>
              <a:t>аморальність</a:t>
            </a:r>
            <a:r>
              <a:rPr lang="ru-RU" sz="2000" b="1" dirty="0"/>
              <a:t>.</a:t>
            </a:r>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533264"/>
            <a:ext cx="6877664" cy="1015663"/>
          </a:xfrm>
          <a:prstGeom prst="rect">
            <a:avLst/>
          </a:prstGeom>
          <a:noFill/>
        </p:spPr>
        <p:txBody>
          <a:bodyPr wrap="square">
            <a:spAutoFit/>
          </a:bodyPr>
          <a:lstStyle/>
          <a:p>
            <a:pPr lvl="0">
              <a:spcBef>
                <a:spcPts val="600"/>
              </a:spcBef>
              <a:defRPr/>
            </a:pPr>
            <a:r>
              <a:rPr lang="ru-RU" sz="2000" b="1" dirty="0" err="1">
                <a:solidFill>
                  <a:prstClr val="black"/>
                </a:solidFill>
              </a:rPr>
              <a:t>Використовуючи</a:t>
            </a:r>
            <a:r>
              <a:rPr lang="ru-RU" sz="2000" b="1" dirty="0">
                <a:solidFill>
                  <a:prstClr val="black"/>
                </a:solidFill>
              </a:rPr>
              <a:t> </a:t>
            </a:r>
            <a:r>
              <a:rPr lang="ru-RU" sz="2000" b="1" dirty="0" err="1">
                <a:solidFill>
                  <a:prstClr val="black"/>
                </a:solidFill>
              </a:rPr>
              <a:t>чітку</a:t>
            </a:r>
            <a:r>
              <a:rPr lang="ru-RU" sz="2000" b="1" dirty="0">
                <a:solidFill>
                  <a:prstClr val="black"/>
                </a:solidFill>
              </a:rPr>
              <a:t> та </a:t>
            </a:r>
            <a:r>
              <a:rPr lang="ru-RU" sz="2000" b="1" dirty="0" err="1">
                <a:solidFill>
                  <a:prstClr val="black"/>
                </a:solidFill>
              </a:rPr>
              <a:t>пряму</a:t>
            </a:r>
            <a:r>
              <a:rPr lang="ru-RU" sz="2000" b="1" dirty="0">
                <a:solidFill>
                  <a:prstClr val="black"/>
                </a:solidFill>
              </a:rPr>
              <a:t> </a:t>
            </a:r>
            <a:r>
              <a:rPr lang="ru-RU" sz="2000" b="1" dirty="0" err="1">
                <a:solidFill>
                  <a:prstClr val="black"/>
                </a:solidFill>
              </a:rPr>
              <a:t>мову</a:t>
            </a:r>
            <a:r>
              <a:rPr lang="ru-RU" sz="2000" b="1" dirty="0">
                <a:solidFill>
                  <a:prstClr val="black"/>
                </a:solidFill>
              </a:rPr>
              <a:t>, Павло не </a:t>
            </a:r>
            <a:r>
              <a:rPr lang="ru-RU" sz="2000" b="1" dirty="0" err="1">
                <a:solidFill>
                  <a:prstClr val="black"/>
                </a:solidFill>
              </a:rPr>
              <a:t>лише</a:t>
            </a:r>
            <a:r>
              <a:rPr lang="ru-RU" sz="2000" b="1" dirty="0">
                <a:solidFill>
                  <a:prstClr val="black"/>
                </a:solidFill>
              </a:rPr>
              <a:t> </a:t>
            </a:r>
            <a:r>
              <a:rPr lang="ru-RU" sz="2000" b="1" dirty="0" err="1">
                <a:solidFill>
                  <a:prstClr val="black"/>
                </a:solidFill>
              </a:rPr>
              <a:t>вказує</a:t>
            </a:r>
            <a:r>
              <a:rPr lang="ru-RU" sz="2000" b="1" dirty="0">
                <a:solidFill>
                  <a:prstClr val="black"/>
                </a:solidFill>
              </a:rPr>
              <a:t> на </a:t>
            </a:r>
            <a:r>
              <a:rPr lang="ru-RU" sz="2000" b="1" dirty="0" err="1">
                <a:solidFill>
                  <a:prstClr val="black"/>
                </a:solidFill>
              </a:rPr>
              <a:t>гріх</a:t>
            </a:r>
            <a:r>
              <a:rPr lang="ru-RU" sz="2000" b="1" dirty="0">
                <a:solidFill>
                  <a:prstClr val="black"/>
                </a:solidFill>
              </a:rPr>
              <a:t>, а й </a:t>
            </a:r>
            <a:r>
              <a:rPr lang="ru-RU" sz="2000" b="1" dirty="0" err="1">
                <a:solidFill>
                  <a:prstClr val="black"/>
                </a:solidFill>
              </a:rPr>
              <a:t>пропонує</a:t>
            </a:r>
            <a:r>
              <a:rPr lang="ru-RU" sz="2000" b="1" dirty="0">
                <a:solidFill>
                  <a:prstClr val="black"/>
                </a:solidFill>
              </a:rPr>
              <a:t> </a:t>
            </a:r>
            <a:r>
              <a:rPr lang="ru-RU" sz="2000" b="1" dirty="0" err="1">
                <a:solidFill>
                  <a:prstClr val="black"/>
                </a:solidFill>
              </a:rPr>
              <a:t>способи</a:t>
            </a:r>
            <a:r>
              <a:rPr lang="ru-RU" sz="2000" b="1" dirty="0">
                <a:solidFill>
                  <a:prstClr val="black"/>
                </a:solidFill>
              </a:rPr>
              <a:t> </a:t>
            </a:r>
            <a:r>
              <a:rPr lang="ru-RU" sz="2000" b="1" dirty="0" err="1">
                <a:solidFill>
                  <a:prstClr val="black"/>
                </a:solidFill>
              </a:rPr>
              <a:t>боротьби</a:t>
            </a:r>
            <a:r>
              <a:rPr lang="ru-RU" sz="2000" b="1" dirty="0">
                <a:solidFill>
                  <a:prstClr val="black"/>
                </a:solidFill>
              </a:rPr>
              <a:t> з ним та </a:t>
            </a:r>
            <a:r>
              <a:rPr lang="ru-RU" sz="2000" b="1" dirty="0" err="1">
                <a:solidFill>
                  <a:prstClr val="black"/>
                </a:solidFill>
              </a:rPr>
              <a:t>запобігання</a:t>
            </a:r>
            <a:r>
              <a:rPr lang="ru-RU" sz="2000" b="1" dirty="0">
                <a:solidFill>
                  <a:prstClr val="black"/>
                </a:solidFill>
              </a:rPr>
              <a:t> </a:t>
            </a:r>
            <a:r>
              <a:rPr lang="ru-RU" sz="2000" b="1" dirty="0" err="1">
                <a:solidFill>
                  <a:prstClr val="black"/>
                </a:solidFill>
              </a:rPr>
              <a:t>подальшим</a:t>
            </a:r>
            <a:r>
              <a:rPr lang="ru-RU" sz="2000" b="1" dirty="0">
                <a:solidFill>
                  <a:prstClr val="black"/>
                </a:solidFill>
              </a:rPr>
              <a:t> </a:t>
            </a:r>
            <a:r>
              <a:rPr lang="ru-RU" sz="2000" b="1" dirty="0" err="1">
                <a:solidFill>
                  <a:prstClr val="black"/>
                </a:solidFill>
              </a:rPr>
              <a:t>гріховним</a:t>
            </a:r>
            <a:r>
              <a:rPr lang="ru-RU" sz="2000" b="1" dirty="0">
                <a:solidFill>
                  <a:prstClr val="black"/>
                </a:solidFill>
              </a:rPr>
              <a:t> </a:t>
            </a:r>
            <a:r>
              <a:rPr lang="ru-RU" sz="2000" b="1" dirty="0" err="1">
                <a:solidFill>
                  <a:prstClr val="black"/>
                </a:solidFill>
              </a:rPr>
              <a:t>вчинкам</a:t>
            </a:r>
            <a:r>
              <a:rPr lang="ru-RU" sz="2000" b="1" dirty="0">
                <a:solidFill>
                  <a:prstClr val="black"/>
                </a:solidFill>
              </a:rPr>
              <a:t>.</a:t>
            </a: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447265"/>
            <a:ext cx="6877664" cy="1015663"/>
          </a:xfrm>
          <a:prstGeom prst="rect">
            <a:avLst/>
          </a:prstGeom>
          <a:noFill/>
        </p:spPr>
        <p:txBody>
          <a:bodyPr wrap="square">
            <a:spAutoFit/>
          </a:bodyPr>
          <a:lstStyle/>
          <a:p>
            <a:pPr lvl="0">
              <a:spcBef>
                <a:spcPts val="600"/>
              </a:spcBef>
              <a:defRPr/>
            </a:pPr>
            <a:r>
              <a:rPr lang="ru-RU" sz="2000" b="1" dirty="0">
                <a:solidFill>
                  <a:prstClr val="black"/>
                </a:solidFill>
              </a:rPr>
              <a:t>До </a:t>
            </a:r>
            <a:r>
              <a:rPr lang="ru-RU" sz="2000" b="1" dirty="0" err="1">
                <a:solidFill>
                  <a:prstClr val="black"/>
                </a:solidFill>
              </a:rPr>
              <a:t>цього</a:t>
            </a:r>
            <a:r>
              <a:rPr lang="ru-RU" sz="2000" b="1" dirty="0">
                <a:solidFill>
                  <a:prstClr val="black"/>
                </a:solidFill>
              </a:rPr>
              <a:t> конкретного </a:t>
            </a:r>
            <a:r>
              <a:rPr lang="ru-RU" sz="2000" b="1" dirty="0" err="1">
                <a:solidFill>
                  <a:prstClr val="black"/>
                </a:solidFill>
              </a:rPr>
              <a:t>гріха</a:t>
            </a:r>
            <a:r>
              <a:rPr lang="ru-RU" sz="2000" b="1" dirty="0">
                <a:solidFill>
                  <a:prstClr val="black"/>
                </a:solidFill>
              </a:rPr>
              <a:t> </a:t>
            </a:r>
            <a:r>
              <a:rPr lang="ru-RU" sz="2000" b="1" dirty="0" err="1">
                <a:solidFill>
                  <a:prstClr val="black"/>
                </a:solidFill>
              </a:rPr>
              <a:t>додавалися</a:t>
            </a:r>
            <a:r>
              <a:rPr lang="ru-RU" sz="2000" b="1" dirty="0">
                <a:solidFill>
                  <a:prstClr val="black"/>
                </a:solidFill>
              </a:rPr>
              <a:t> й </a:t>
            </a:r>
            <a:r>
              <a:rPr lang="ru-RU" sz="2000" b="1" dirty="0" err="1">
                <a:solidFill>
                  <a:prstClr val="black"/>
                </a:solidFill>
              </a:rPr>
              <a:t>інші</a:t>
            </a:r>
            <a:r>
              <a:rPr lang="ru-RU" sz="2000" b="1" dirty="0">
                <a:solidFill>
                  <a:prstClr val="black"/>
                </a:solidFill>
              </a:rPr>
              <a:t>, </a:t>
            </a:r>
            <a:r>
              <a:rPr lang="ru-RU" sz="2000" b="1" dirty="0" err="1">
                <a:solidFill>
                  <a:prstClr val="black"/>
                </a:solidFill>
              </a:rPr>
              <a:t>такі</a:t>
            </a:r>
            <a:r>
              <a:rPr lang="ru-RU" sz="2000" b="1" dirty="0">
                <a:solidFill>
                  <a:prstClr val="black"/>
                </a:solidFill>
              </a:rPr>
              <a:t> як </a:t>
            </a:r>
            <a:r>
              <a:rPr lang="ru-RU" sz="2000" b="1" dirty="0" err="1">
                <a:solidFill>
                  <a:prstClr val="black"/>
                </a:solidFill>
              </a:rPr>
              <a:t>образи</a:t>
            </a:r>
            <a:r>
              <a:rPr lang="ru-RU" sz="2000" b="1" dirty="0">
                <a:solidFill>
                  <a:prstClr val="black"/>
                </a:solidFill>
              </a:rPr>
              <a:t> та </a:t>
            </a:r>
            <a:r>
              <a:rPr lang="ru-RU" sz="2000" b="1" dirty="0" err="1">
                <a:solidFill>
                  <a:prstClr val="black"/>
                </a:solidFill>
              </a:rPr>
              <a:t>шахрайство</a:t>
            </a:r>
            <a:r>
              <a:rPr lang="ru-RU" sz="2000" b="1" dirty="0">
                <a:solidFill>
                  <a:prstClr val="black"/>
                </a:solidFill>
              </a:rPr>
              <a:t>, </a:t>
            </a:r>
            <a:r>
              <a:rPr lang="ru-RU" sz="2000" b="1" dirty="0" err="1">
                <a:solidFill>
                  <a:prstClr val="black"/>
                </a:solidFill>
              </a:rPr>
              <a:t>скоєні</a:t>
            </a:r>
            <a:r>
              <a:rPr lang="ru-RU" sz="2000" b="1" dirty="0">
                <a:solidFill>
                  <a:prstClr val="black"/>
                </a:solidFill>
              </a:rPr>
              <a:t> </a:t>
            </a:r>
            <a:r>
              <a:rPr lang="ru-RU" sz="2000" b="1" dirty="0" err="1">
                <a:solidFill>
                  <a:prstClr val="black"/>
                </a:solidFill>
              </a:rPr>
              <a:t>між</a:t>
            </a:r>
            <a:r>
              <a:rPr lang="ru-RU" sz="2000" b="1" dirty="0">
                <a:solidFill>
                  <a:prstClr val="black"/>
                </a:solidFill>
              </a:rPr>
              <a:t> самими </a:t>
            </a:r>
            <a:r>
              <a:rPr lang="ru-RU" sz="2000" b="1" dirty="0" err="1">
                <a:solidFill>
                  <a:prstClr val="black"/>
                </a:solidFill>
              </a:rPr>
              <a:t>братами</a:t>
            </a:r>
            <a:r>
              <a:rPr lang="ru-RU" sz="2000" b="1" dirty="0">
                <a:solidFill>
                  <a:prstClr val="black"/>
                </a:solidFill>
              </a:rPr>
              <a:t>, </a:t>
            </a:r>
            <a:r>
              <a:rPr lang="ru-RU" sz="2000" b="1" dirty="0" err="1">
                <a:solidFill>
                  <a:prstClr val="black"/>
                </a:solidFill>
              </a:rPr>
              <a:t>які</a:t>
            </a:r>
            <a:r>
              <a:rPr lang="ru-RU" sz="2000" b="1" dirty="0">
                <a:solidFill>
                  <a:prstClr val="black"/>
                </a:solidFill>
              </a:rPr>
              <a:t> </a:t>
            </a:r>
            <a:r>
              <a:rPr lang="ru-RU" sz="2000" b="1" dirty="0" err="1">
                <a:solidFill>
                  <a:prstClr val="black"/>
                </a:solidFill>
              </a:rPr>
              <a:t>розглядалися</a:t>
            </a:r>
            <a:r>
              <a:rPr lang="ru-RU" sz="2000" b="1" dirty="0">
                <a:solidFill>
                  <a:prstClr val="black"/>
                </a:solidFill>
              </a:rPr>
              <a:t> в </a:t>
            </a:r>
            <a:r>
              <a:rPr lang="ru-RU" sz="2000" b="1" dirty="0" err="1">
                <a:solidFill>
                  <a:prstClr val="black"/>
                </a:solidFill>
              </a:rPr>
              <a:t>цивільних</a:t>
            </a:r>
            <a:r>
              <a:rPr lang="ru-RU" sz="2000" b="1" dirty="0">
                <a:solidFill>
                  <a:prstClr val="black"/>
                </a:solidFill>
              </a:rPr>
              <a:t> судах.</a:t>
            </a: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6275772" y="674400"/>
            <a:ext cx="5800725" cy="280076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uk-UA"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ГРІХ У ЦЕРКВІ</a:t>
            </a:r>
            <a:endPar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uk-UA"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ЗГОДА З ГРІХОМ</a:t>
            </a:r>
            <a:endParaRPr lang="es-ES"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endParaRP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a:t>
            </a:r>
            <a:r>
              <a:rPr lang="ru-RU" b="1" dirty="0">
                <a:solidFill>
                  <a:srgbClr val="7030A0"/>
                </a:solidFill>
                <a:latin typeface="Comic Sans MS" panose="030F0702030302020204" pitchFamily="66" charset="0"/>
              </a:rPr>
              <a:t>А </a:t>
            </a:r>
            <a:r>
              <a:rPr lang="ru-RU" b="1" dirty="0" err="1">
                <a:solidFill>
                  <a:srgbClr val="7030A0"/>
                </a:solidFill>
                <a:latin typeface="Comic Sans MS" panose="030F0702030302020204" pitchFamily="66" charset="0"/>
              </a:rPr>
              <a:t>ви</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загорділи</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замість</a:t>
            </a:r>
            <a:r>
              <a:rPr lang="ru-RU" b="1" dirty="0">
                <a:solidFill>
                  <a:srgbClr val="7030A0"/>
                </a:solidFill>
                <a:latin typeface="Comic Sans MS" panose="030F0702030302020204" pitchFamily="66" charset="0"/>
              </a:rPr>
              <a:t> того, </a:t>
            </a:r>
            <a:r>
              <a:rPr lang="ru-RU" b="1" dirty="0" err="1">
                <a:solidFill>
                  <a:srgbClr val="7030A0"/>
                </a:solidFill>
                <a:latin typeface="Comic Sans MS" panose="030F0702030302020204" pitchFamily="66" charset="0"/>
              </a:rPr>
              <a:t>аби</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плакати</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щоб</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видалений</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був</a:t>
            </a:r>
            <a:r>
              <a:rPr lang="ru-RU" b="1" dirty="0">
                <a:solidFill>
                  <a:srgbClr val="7030A0"/>
                </a:solidFill>
                <a:latin typeface="Comic Sans MS" panose="030F0702030302020204" pitchFamily="66" charset="0"/>
              </a:rPr>
              <a:t> з‑</a:t>
            </a:r>
            <a:r>
              <a:rPr lang="ru-RU" b="1" dirty="0" err="1">
                <a:solidFill>
                  <a:srgbClr val="7030A0"/>
                </a:solidFill>
                <a:latin typeface="Comic Sans MS" panose="030F0702030302020204" pitchFamily="66" charset="0"/>
              </a:rPr>
              <a:t>посеред</a:t>
            </a:r>
            <a:r>
              <a:rPr lang="ru-RU" b="1" dirty="0">
                <a:solidFill>
                  <a:srgbClr val="7030A0"/>
                </a:solidFill>
                <a:latin typeface="Comic Sans MS" panose="030F0702030302020204" pitchFamily="66" charset="0"/>
              </a:rPr>
              <a:t> вас той, </a:t>
            </a:r>
            <a:r>
              <a:rPr lang="ru-RU" b="1" dirty="0" err="1">
                <a:solidFill>
                  <a:srgbClr val="7030A0"/>
                </a:solidFill>
                <a:latin typeface="Comic Sans MS" panose="030F0702030302020204" pitchFamily="66" charset="0"/>
              </a:rPr>
              <a:t>хто</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зробив</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це</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діло</a:t>
            </a:r>
            <a:r>
              <a:rPr lang="ru-RU" b="1" dirty="0">
                <a:solidFill>
                  <a:srgbClr val="7030A0"/>
                </a:solidFill>
                <a:latin typeface="Comic Sans MS" panose="030F0702030302020204" pitchFamily="66" charset="0"/>
              </a:rPr>
              <a:t>.</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a:t>
            </a:r>
            <a:r>
              <a:rPr lang="uk-UA" sz="1400" b="1" dirty="0">
                <a:solidFill>
                  <a:srgbClr val="7030A0"/>
                </a:solidFill>
                <a:latin typeface="Comic Sans MS" panose="030F0702030302020204" pitchFamily="66" charset="0"/>
              </a:rPr>
              <a:t>1 </a:t>
            </a:r>
            <a:r>
              <a:rPr lang="uk-UA" sz="1400" b="1" dirty="0" err="1">
                <a:solidFill>
                  <a:srgbClr val="7030A0"/>
                </a:solidFill>
                <a:latin typeface="Comic Sans MS" panose="030F0702030302020204" pitchFamily="66" charset="0"/>
              </a:rPr>
              <a:t>Коринтян</a:t>
            </a:r>
            <a:r>
              <a:rPr lang="uk-UA" sz="1400" b="1" dirty="0">
                <a:solidFill>
                  <a:srgbClr val="7030A0"/>
                </a:solidFill>
                <a:latin typeface="Comic Sans MS" panose="030F0702030302020204" pitchFamily="66" charset="0"/>
              </a:rPr>
              <a:t> 5:2</a:t>
            </a:r>
            <a:r>
              <a:rPr lang="es-ES" sz="1400" b="1" dirty="0">
                <a:solidFill>
                  <a:srgbClr val="7030A0"/>
                </a:solidFill>
                <a:latin typeface="Comic Sans MS" panose="030F0702030302020204" pitchFamily="66" charset="0"/>
              </a:rPr>
              <a:t>)</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152297" y="1405431"/>
            <a:ext cx="7289529" cy="707886"/>
          </a:xfrm>
          <a:prstGeom prst="rect">
            <a:avLst/>
          </a:prstGeom>
          <a:noFill/>
        </p:spPr>
        <p:txBody>
          <a:bodyPr wrap="square">
            <a:spAutoFit/>
          </a:bodyPr>
          <a:lstStyle/>
          <a:p>
            <a:pPr>
              <a:spcBef>
                <a:spcPts val="600"/>
              </a:spcBef>
            </a:pPr>
            <a:r>
              <a:rPr lang="ru-RU" sz="2000" b="1" dirty="0"/>
              <a:t>У </a:t>
            </a:r>
            <a:r>
              <a:rPr lang="ru-RU" sz="2000" b="1" dirty="0" err="1"/>
              <a:t>коринфській</a:t>
            </a:r>
            <a:r>
              <a:rPr lang="ru-RU" sz="2000" b="1" dirty="0"/>
              <a:t> </a:t>
            </a:r>
            <a:r>
              <a:rPr lang="ru-RU" sz="2000" b="1" dirty="0" err="1"/>
              <a:t>церкві</a:t>
            </a:r>
            <a:r>
              <a:rPr lang="ru-RU" sz="2000" b="1" dirty="0"/>
              <a:t> мав </a:t>
            </a:r>
            <a:r>
              <a:rPr lang="ru-RU" sz="2000" b="1" dirty="0" err="1"/>
              <a:t>місце</a:t>
            </a:r>
            <a:r>
              <a:rPr lang="ru-RU" sz="2000" b="1" dirty="0"/>
              <a:t> «</a:t>
            </a:r>
            <a:r>
              <a:rPr lang="ru-RU" sz="2000" b="1" dirty="0" err="1"/>
              <a:t>випадок</a:t>
            </a:r>
            <a:r>
              <a:rPr lang="ru-RU" sz="2000" b="1" dirty="0"/>
              <a:t> </a:t>
            </a:r>
            <a:r>
              <a:rPr lang="ru-RU" sz="2000" b="1" dirty="0" err="1"/>
              <a:t>сексуальної</a:t>
            </a:r>
            <a:r>
              <a:rPr lang="ru-RU" sz="2000" b="1" dirty="0"/>
              <a:t> </a:t>
            </a:r>
            <a:r>
              <a:rPr lang="ru-RU" sz="2000" b="1" dirty="0" err="1"/>
              <a:t>розпусти</a:t>
            </a:r>
            <a:r>
              <a:rPr lang="ru-RU" sz="2000" b="1" dirty="0"/>
              <a:t>, </a:t>
            </a:r>
            <a:r>
              <a:rPr lang="ru-RU" sz="2000" b="1" dirty="0" err="1"/>
              <a:t>якої</a:t>
            </a:r>
            <a:r>
              <a:rPr lang="ru-RU" sz="2000" b="1" dirty="0"/>
              <a:t> </a:t>
            </a:r>
            <a:r>
              <a:rPr lang="ru-RU" sz="2000" b="1" dirty="0" err="1"/>
              <a:t>навіть</a:t>
            </a:r>
            <a:r>
              <a:rPr lang="ru-RU" sz="2000" b="1" dirty="0"/>
              <a:t> </a:t>
            </a:r>
            <a:r>
              <a:rPr lang="ru-RU" sz="2000" b="1" dirty="0" err="1"/>
              <a:t>язичники</a:t>
            </a:r>
            <a:r>
              <a:rPr lang="ru-RU" sz="2000" b="1" dirty="0"/>
              <a:t> не </a:t>
            </a:r>
            <a:r>
              <a:rPr lang="ru-RU" sz="2000" b="1" dirty="0" err="1"/>
              <a:t>терплять</a:t>
            </a:r>
            <a:r>
              <a:rPr lang="ru-RU" sz="2000" b="1" dirty="0"/>
              <a:t>» (1 Кор. 5:1).</a:t>
            </a:r>
            <a:endParaRPr lang="es-ES" sz="2000" b="1" dirty="0"/>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441826" y="1522928"/>
            <a:ext cx="4597877" cy="2631490"/>
          </a:xfrm>
          <a:prstGeom prst="snip2DiagRect">
            <a:avLst>
              <a:gd name="adj1" fmla="val 1718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09446" y="3771095"/>
            <a:ext cx="4829279" cy="2922508"/>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uk-UA" sz="2000" b="1" dirty="0"/>
              <a:t>Церква складалася переважно з язичників. Їхня власна совість уже підказувала їм, що інцест не можна терпіти. З іншого боку, їхнє знання Святого Письма підкріплювало їх у цій думці (Лев. 18:8).</a:t>
            </a:r>
          </a:p>
        </p:txBody>
      </p:sp>
      <p:sp>
        <p:nvSpPr>
          <p:cNvPr id="6" name="CuadroTexto 5">
            <a:extLst>
              <a:ext uri="{FF2B5EF4-FFF2-40B4-BE49-F238E27FC236}">
                <a16:creationId xmlns:a16="http://schemas.microsoft.com/office/drawing/2014/main" id="{5B5C8C9F-3570-38AD-57B9-D3DE681A1773}"/>
              </a:ext>
            </a:extLst>
          </p:cNvPr>
          <p:cNvSpPr txBox="1"/>
          <p:nvPr/>
        </p:nvSpPr>
        <p:spPr>
          <a:xfrm>
            <a:off x="152297" y="2088059"/>
            <a:ext cx="7232380" cy="1631216"/>
          </a:xfrm>
          <a:prstGeom prst="rect">
            <a:avLst/>
          </a:prstGeom>
          <a:noFill/>
        </p:spPr>
        <p:txBody>
          <a:bodyPr wrap="square">
            <a:spAutoFit/>
          </a:bodyPr>
          <a:lstStyle/>
          <a:p>
            <a:pPr lvl="0">
              <a:spcBef>
                <a:spcPts val="600"/>
              </a:spcBef>
              <a:defRPr/>
            </a:pPr>
            <a:r>
              <a:rPr lang="uk-UA" sz="2000" b="1" dirty="0">
                <a:solidFill>
                  <a:prstClr val="black"/>
                </a:solidFill>
              </a:rPr>
              <a:t>Наявність </a:t>
            </a:r>
            <a:r>
              <a:rPr lang="uk-UA" sz="2000" b="1" dirty="0" err="1">
                <a:solidFill>
                  <a:prstClr val="black"/>
                </a:solidFill>
              </a:rPr>
              <a:t>інцестуальних</a:t>
            </a:r>
            <a:r>
              <a:rPr lang="uk-UA" sz="2000" b="1" dirty="0">
                <a:solidFill>
                  <a:prstClr val="black"/>
                </a:solidFill>
              </a:rPr>
              <a:t> (</a:t>
            </a:r>
            <a:r>
              <a:rPr lang="uk-UA" sz="2000" b="1" dirty="0" err="1">
                <a:solidFill>
                  <a:prstClr val="black"/>
                </a:solidFill>
              </a:rPr>
              <a:t>кровозмішання</a:t>
            </a:r>
            <a:r>
              <a:rPr lang="uk-UA" sz="2000" b="1" dirty="0">
                <a:solidFill>
                  <a:prstClr val="black"/>
                </a:solidFill>
              </a:rPr>
              <a:t>) стосунків у церкві була дуже серйозною справою. Але ситуація ще більше </a:t>
            </a:r>
            <a:r>
              <a:rPr lang="uk-UA" sz="2000" b="1" dirty="0" err="1">
                <a:solidFill>
                  <a:prstClr val="black"/>
                </a:solidFill>
              </a:rPr>
              <a:t>ускладнювалася</a:t>
            </a:r>
            <a:r>
              <a:rPr lang="uk-UA" sz="2000" b="1" dirty="0">
                <a:solidFill>
                  <a:prstClr val="black"/>
                </a:solidFill>
              </a:rPr>
              <a:t> тим, що замість того, щоб відчувати відразу до цього, члени церкви пишалися тим, що терпіли цей гріх (1 </a:t>
            </a:r>
            <a:r>
              <a:rPr lang="uk-UA" sz="2000" b="1" dirty="0" err="1">
                <a:solidFill>
                  <a:prstClr val="black"/>
                </a:solidFill>
              </a:rPr>
              <a:t>Кор</a:t>
            </a:r>
            <a:r>
              <a:rPr lang="uk-UA" sz="2000" b="1" dirty="0">
                <a:solidFill>
                  <a:prstClr val="black"/>
                </a:solidFill>
              </a:rPr>
              <a:t>. 5:2, </a:t>
            </a:r>
            <a:r>
              <a:rPr lang="es-ES" sz="2000" b="1" dirty="0">
                <a:solidFill>
                  <a:prstClr val="black"/>
                </a:solidFill>
              </a:rPr>
              <a:t>NVI).</a:t>
            </a: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370164"/>
            <a:ext cx="6619874" cy="1323439"/>
          </a:xfrm>
          <a:prstGeom prst="rect">
            <a:avLst/>
          </a:prstGeom>
          <a:noFill/>
        </p:spPr>
        <p:txBody>
          <a:bodyPr wrap="square">
            <a:spAutoFit/>
          </a:bodyPr>
          <a:lstStyle/>
          <a:p>
            <a:pPr lvl="0">
              <a:spcBef>
                <a:spcPts val="600"/>
              </a:spcBef>
              <a:defRPr/>
            </a:pPr>
            <a:r>
              <a:rPr lang="ru-RU" sz="2000" b="1" dirty="0" err="1">
                <a:solidFill>
                  <a:prstClr val="black"/>
                </a:solidFill>
              </a:rPr>
              <a:t>Якщо</a:t>
            </a:r>
            <a:r>
              <a:rPr lang="ru-RU" sz="2000" b="1" dirty="0">
                <a:solidFill>
                  <a:prstClr val="black"/>
                </a:solidFill>
              </a:rPr>
              <a:t> </a:t>
            </a:r>
            <a:r>
              <a:rPr lang="ru-RU" sz="2000" b="1" dirty="0" err="1">
                <a:solidFill>
                  <a:prstClr val="black"/>
                </a:solidFill>
              </a:rPr>
              <a:t>їм</a:t>
            </a:r>
            <a:r>
              <a:rPr lang="ru-RU" sz="2000" b="1" dirty="0">
                <a:solidFill>
                  <a:prstClr val="black"/>
                </a:solidFill>
              </a:rPr>
              <a:t> </a:t>
            </a:r>
            <a:r>
              <a:rPr lang="ru-RU" sz="2000" b="1" dirty="0" err="1">
                <a:solidFill>
                  <a:prstClr val="black"/>
                </a:solidFill>
              </a:rPr>
              <a:t>було</a:t>
            </a:r>
            <a:r>
              <a:rPr lang="ru-RU" sz="2000" b="1" dirty="0">
                <a:solidFill>
                  <a:prstClr val="black"/>
                </a:solidFill>
              </a:rPr>
              <a:t> ясно, </a:t>
            </a:r>
            <a:r>
              <a:rPr lang="ru-RU" sz="2000" b="1" dirty="0" err="1">
                <a:solidFill>
                  <a:prstClr val="black"/>
                </a:solidFill>
              </a:rPr>
              <a:t>що</a:t>
            </a:r>
            <a:r>
              <a:rPr lang="ru-RU" sz="2000" b="1" dirty="0">
                <a:solidFill>
                  <a:prstClr val="black"/>
                </a:solidFill>
              </a:rPr>
              <a:t> </a:t>
            </a:r>
            <a:r>
              <a:rPr lang="ru-RU" sz="2000" b="1" dirty="0" err="1">
                <a:solidFill>
                  <a:prstClr val="black"/>
                </a:solidFill>
              </a:rPr>
              <a:t>ці</a:t>
            </a:r>
            <a:r>
              <a:rPr lang="ru-RU" sz="2000" b="1" dirty="0">
                <a:solidFill>
                  <a:prstClr val="black"/>
                </a:solidFill>
              </a:rPr>
              <a:t> </a:t>
            </a:r>
            <a:r>
              <a:rPr lang="ru-RU" sz="2000" b="1" dirty="0" err="1">
                <a:solidFill>
                  <a:prstClr val="black"/>
                </a:solidFill>
              </a:rPr>
              <a:t>стосунки</a:t>
            </a:r>
            <a:r>
              <a:rPr lang="ru-RU" sz="2000" b="1" dirty="0">
                <a:solidFill>
                  <a:prstClr val="black"/>
                </a:solidFill>
              </a:rPr>
              <a:t> </a:t>
            </a:r>
            <a:r>
              <a:rPr lang="ru-RU" sz="2000" b="1" dirty="0" err="1">
                <a:solidFill>
                  <a:prstClr val="black"/>
                </a:solidFill>
              </a:rPr>
              <a:t>були</a:t>
            </a:r>
            <a:r>
              <a:rPr lang="ru-RU" sz="2000" b="1" dirty="0">
                <a:solidFill>
                  <a:prstClr val="black"/>
                </a:solidFill>
              </a:rPr>
              <a:t> </a:t>
            </a:r>
            <a:r>
              <a:rPr lang="ru-RU" sz="2000" b="1" dirty="0" err="1">
                <a:solidFill>
                  <a:prstClr val="black"/>
                </a:solidFill>
              </a:rPr>
              <a:t>гріховними</a:t>
            </a:r>
            <a:r>
              <a:rPr lang="ru-RU" sz="2000" b="1" dirty="0">
                <a:solidFill>
                  <a:prstClr val="black"/>
                </a:solidFill>
              </a:rPr>
              <a:t>… то </a:t>
            </a:r>
            <a:r>
              <a:rPr lang="ru-RU" sz="2000" b="1" dirty="0" err="1">
                <a:solidFill>
                  <a:prstClr val="black"/>
                </a:solidFill>
              </a:rPr>
              <a:t>чому</a:t>
            </a:r>
            <a:r>
              <a:rPr lang="ru-RU" sz="2000" b="1" dirty="0">
                <a:solidFill>
                  <a:prstClr val="black"/>
                </a:solidFill>
              </a:rPr>
              <a:t> вони </a:t>
            </a:r>
            <a:r>
              <a:rPr lang="ru-RU" sz="2000" b="1" dirty="0" err="1">
                <a:solidFill>
                  <a:prstClr val="black"/>
                </a:solidFill>
              </a:rPr>
              <a:t>пишалися</a:t>
            </a:r>
            <a:r>
              <a:rPr lang="ru-RU" sz="2000" b="1" dirty="0">
                <a:solidFill>
                  <a:prstClr val="black"/>
                </a:solidFill>
              </a:rPr>
              <a:t> </a:t>
            </a:r>
            <a:r>
              <a:rPr lang="ru-RU" sz="2000" b="1" dirty="0" err="1">
                <a:solidFill>
                  <a:prstClr val="black"/>
                </a:solidFill>
              </a:rPr>
              <a:t>цим</a:t>
            </a:r>
            <a:r>
              <a:rPr lang="ru-RU" sz="2000" b="1" dirty="0">
                <a:solidFill>
                  <a:prstClr val="black"/>
                </a:solidFill>
              </a:rPr>
              <a:t> (1 Кор. 5:6)? </a:t>
            </a:r>
            <a:r>
              <a:rPr lang="ru-RU" sz="2000" b="1" dirty="0" err="1">
                <a:solidFill>
                  <a:prstClr val="black"/>
                </a:solidFill>
              </a:rPr>
              <a:t>Чи</a:t>
            </a:r>
            <a:r>
              <a:rPr lang="ru-RU" sz="2000" b="1" dirty="0">
                <a:solidFill>
                  <a:prstClr val="black"/>
                </a:solidFill>
              </a:rPr>
              <a:t> мала </a:t>
            </a:r>
            <a:r>
              <a:rPr lang="ru-RU" sz="2000" b="1" dirty="0" err="1">
                <a:solidFill>
                  <a:prstClr val="black"/>
                </a:solidFill>
              </a:rPr>
              <a:t>ця</a:t>
            </a:r>
            <a:r>
              <a:rPr lang="ru-RU" sz="2000" b="1" dirty="0">
                <a:solidFill>
                  <a:prstClr val="black"/>
                </a:solidFill>
              </a:rPr>
              <a:t> родина </a:t>
            </a:r>
            <a:r>
              <a:rPr lang="ru-RU" sz="2000" b="1" dirty="0" err="1">
                <a:solidFill>
                  <a:prstClr val="black"/>
                </a:solidFill>
              </a:rPr>
              <a:t>вплив</a:t>
            </a:r>
            <a:r>
              <a:rPr lang="ru-RU" sz="2000" b="1" dirty="0">
                <a:solidFill>
                  <a:prstClr val="black"/>
                </a:solidFill>
              </a:rPr>
              <a:t> у </a:t>
            </a:r>
            <a:r>
              <a:rPr lang="ru-RU" sz="2000" b="1" dirty="0" err="1">
                <a:solidFill>
                  <a:prstClr val="black"/>
                </a:solidFill>
              </a:rPr>
              <a:t>церкві</a:t>
            </a:r>
            <a:r>
              <a:rPr lang="ru-RU" sz="2000" b="1" dirty="0">
                <a:solidFill>
                  <a:prstClr val="black"/>
                </a:solidFill>
              </a:rPr>
              <a:t>? </a:t>
            </a:r>
            <a:r>
              <a:rPr lang="ru-RU" sz="2000" b="1" dirty="0" err="1">
                <a:solidFill>
                  <a:prstClr val="black"/>
                </a:solidFill>
              </a:rPr>
              <a:t>Чи</a:t>
            </a:r>
            <a:r>
              <a:rPr lang="ru-RU" sz="2000" b="1" dirty="0">
                <a:solidFill>
                  <a:prstClr val="black"/>
                </a:solidFill>
              </a:rPr>
              <a:t> </a:t>
            </a:r>
            <a:r>
              <a:rPr lang="ru-RU" sz="2000" b="1" dirty="0" err="1">
                <a:solidFill>
                  <a:prstClr val="black"/>
                </a:solidFill>
              </a:rPr>
              <a:t>хвалилися</a:t>
            </a:r>
            <a:r>
              <a:rPr lang="ru-RU" sz="2000" b="1" dirty="0">
                <a:solidFill>
                  <a:prstClr val="black"/>
                </a:solidFill>
              </a:rPr>
              <a:t> вони </a:t>
            </a:r>
            <a:r>
              <a:rPr lang="ru-RU" sz="2000" b="1" dirty="0" err="1">
                <a:solidFill>
                  <a:prstClr val="black"/>
                </a:solidFill>
              </a:rPr>
              <a:t>тим</a:t>
            </a:r>
            <a:r>
              <a:rPr lang="ru-RU" sz="2000" b="1" dirty="0">
                <a:solidFill>
                  <a:prstClr val="black"/>
                </a:solidFill>
              </a:rPr>
              <a:t>, </a:t>
            </a:r>
            <a:r>
              <a:rPr lang="ru-RU" sz="2000" b="1" dirty="0" err="1">
                <a:solidFill>
                  <a:prstClr val="black"/>
                </a:solidFill>
              </a:rPr>
              <a:t>що</a:t>
            </a:r>
            <a:r>
              <a:rPr lang="ru-RU" sz="2000" b="1" dirty="0">
                <a:solidFill>
                  <a:prstClr val="black"/>
                </a:solidFill>
              </a:rPr>
              <a:t> </a:t>
            </a:r>
            <a:r>
              <a:rPr lang="ru-RU" sz="2000" b="1" dirty="0" err="1">
                <a:solidFill>
                  <a:prstClr val="black"/>
                </a:solidFill>
              </a:rPr>
              <a:t>їхня</a:t>
            </a:r>
            <a:r>
              <a:rPr lang="ru-RU" sz="2000" b="1" dirty="0">
                <a:solidFill>
                  <a:prstClr val="black"/>
                </a:solidFill>
              </a:rPr>
              <a:t> </a:t>
            </a:r>
            <a:r>
              <a:rPr lang="ru-RU" sz="2000" b="1" dirty="0" err="1">
                <a:solidFill>
                  <a:prstClr val="black"/>
                </a:solidFill>
              </a:rPr>
              <a:t>церква</a:t>
            </a:r>
            <a:r>
              <a:rPr lang="ru-RU" sz="2000" b="1" dirty="0">
                <a:solidFill>
                  <a:prstClr val="black"/>
                </a:solidFill>
              </a:rPr>
              <a:t> толерантно ставиться до </a:t>
            </a:r>
            <a:r>
              <a:rPr lang="ru-RU" sz="2000" b="1" dirty="0" err="1">
                <a:solidFill>
                  <a:prstClr val="black"/>
                </a:solidFill>
              </a:rPr>
              <a:t>грішників</a:t>
            </a:r>
            <a:r>
              <a:rPr lang="ru-RU" sz="2000" b="1" dirty="0">
                <a:solidFill>
                  <a:prstClr val="black"/>
                </a:solidFill>
              </a:rPr>
              <a:t>? … ?</a:t>
            </a: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uk-UA" sz="4400" b="1" dirty="0">
                <a:ln w="22225">
                  <a:solidFill>
                    <a:schemeClr val="accent2"/>
                  </a:solidFill>
                  <a:prstDash val="solid"/>
                </a:ln>
                <a:solidFill>
                  <a:schemeClr val="accent2">
                    <a:lumMod val="60000"/>
                    <a:lumOff val="40000"/>
                  </a:schemeClr>
                </a:solidFill>
              </a:rPr>
              <a:t>ВИКОРІНЕННЯ ГРІХА</a:t>
            </a:r>
            <a:endParaRPr lang="es-ES" sz="4400" b="1" dirty="0">
              <a:ln w="22225">
                <a:solidFill>
                  <a:schemeClr val="accent2"/>
                </a:solidFill>
                <a:prstDash val="solid"/>
              </a:ln>
              <a:solidFill>
                <a:schemeClr val="accent2">
                  <a:lumMod val="60000"/>
                  <a:lumOff val="40000"/>
                </a:schemeClr>
              </a:solidFill>
            </a:endParaRP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a:t>
            </a:r>
            <a:r>
              <a:rPr lang="ru-RU" b="1" dirty="0">
                <a:solidFill>
                  <a:schemeClr val="accent3">
                    <a:lumMod val="75000"/>
                  </a:schemeClr>
                </a:solidFill>
                <a:latin typeface="Comic Sans MS" panose="030F0702030302020204" pitchFamily="66" charset="0"/>
              </a:rPr>
              <a:t>А </a:t>
            </a:r>
            <a:r>
              <a:rPr lang="ru-RU" b="1" dirty="0" err="1">
                <a:solidFill>
                  <a:schemeClr val="accent3">
                    <a:lumMod val="75000"/>
                  </a:schemeClr>
                </a:solidFill>
                <a:latin typeface="Comic Sans MS" panose="030F0702030302020204" pitchFamily="66" charset="0"/>
              </a:rPr>
              <a:t>зовнішніх</a:t>
            </a:r>
            <a:r>
              <a:rPr lang="ru-RU" b="1" dirty="0">
                <a:solidFill>
                  <a:schemeClr val="accent3">
                    <a:lumMod val="75000"/>
                  </a:schemeClr>
                </a:solidFill>
                <a:latin typeface="Comic Sans MS" panose="030F0702030302020204" pitchFamily="66" charset="0"/>
              </a:rPr>
              <a:t> </a:t>
            </a:r>
            <a:r>
              <a:rPr lang="ru-RU" b="1" dirty="0" err="1">
                <a:solidFill>
                  <a:schemeClr val="accent3">
                    <a:lumMod val="75000"/>
                  </a:schemeClr>
                </a:solidFill>
                <a:latin typeface="Comic Sans MS" panose="030F0702030302020204" pitchFamily="66" charset="0"/>
              </a:rPr>
              <a:t>судитиме</a:t>
            </a:r>
            <a:r>
              <a:rPr lang="ru-RU" b="1" dirty="0">
                <a:solidFill>
                  <a:schemeClr val="accent3">
                    <a:lumMod val="75000"/>
                  </a:schemeClr>
                </a:solidFill>
                <a:latin typeface="Comic Sans MS" panose="030F0702030302020204" pitchFamily="66" charset="0"/>
              </a:rPr>
              <a:t> Бог. </a:t>
            </a:r>
            <a:r>
              <a:rPr lang="ru-RU" b="1" dirty="0" err="1">
                <a:solidFill>
                  <a:schemeClr val="accent3">
                    <a:lumMod val="75000"/>
                  </a:schemeClr>
                </a:solidFill>
                <a:latin typeface="Comic Sans MS" panose="030F0702030302020204" pitchFamily="66" charset="0"/>
              </a:rPr>
              <a:t>Вилучіть</a:t>
            </a:r>
            <a:r>
              <a:rPr lang="ru-RU" b="1" dirty="0">
                <a:solidFill>
                  <a:schemeClr val="accent3">
                    <a:lumMod val="75000"/>
                  </a:schemeClr>
                </a:solidFill>
                <a:latin typeface="Comic Sans MS" panose="030F0702030302020204" pitchFamily="66" charset="0"/>
              </a:rPr>
              <a:t> з‑</a:t>
            </a:r>
            <a:r>
              <a:rPr lang="ru-RU" b="1" dirty="0" err="1">
                <a:solidFill>
                  <a:schemeClr val="accent3">
                    <a:lumMod val="75000"/>
                  </a:schemeClr>
                </a:solidFill>
                <a:latin typeface="Comic Sans MS" panose="030F0702030302020204" pitchFamily="66" charset="0"/>
              </a:rPr>
              <a:t>поміж</a:t>
            </a:r>
            <a:r>
              <a:rPr lang="ru-RU" b="1" dirty="0">
                <a:solidFill>
                  <a:schemeClr val="accent3">
                    <a:lumMod val="75000"/>
                  </a:schemeClr>
                </a:solidFill>
                <a:latin typeface="Comic Sans MS" panose="030F0702030302020204" pitchFamily="66" charset="0"/>
              </a:rPr>
              <a:t> себе лихого!</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uk-UA" sz="1400" b="1" dirty="0">
                <a:solidFill>
                  <a:schemeClr val="accent3">
                    <a:lumMod val="75000"/>
                  </a:schemeClr>
                </a:solidFill>
                <a:latin typeface="Comic Sans MS" panose="030F0702030302020204" pitchFamily="66" charset="0"/>
              </a:rPr>
              <a:t>1 </a:t>
            </a:r>
            <a:r>
              <a:rPr lang="uk-UA" sz="1400" b="1" dirty="0" err="1">
                <a:solidFill>
                  <a:schemeClr val="accent3">
                    <a:lumMod val="75000"/>
                  </a:schemeClr>
                </a:solidFill>
                <a:latin typeface="Comic Sans MS" panose="030F0702030302020204" pitchFamily="66" charset="0"/>
              </a:rPr>
              <a:t>Коринтян</a:t>
            </a:r>
            <a:r>
              <a:rPr lang="uk-UA" sz="1400"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5:13)</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57174" y="1456818"/>
            <a:ext cx="7267576" cy="1015663"/>
          </a:xfrm>
          <a:prstGeom prst="rect">
            <a:avLst/>
          </a:prstGeom>
          <a:noFill/>
        </p:spPr>
        <p:txBody>
          <a:bodyPr wrap="square" rtlCol="0">
            <a:spAutoFit/>
          </a:bodyPr>
          <a:lstStyle/>
          <a:p>
            <a:pPr>
              <a:spcBef>
                <a:spcPts val="600"/>
              </a:spcBef>
            </a:pPr>
            <a:r>
              <a:rPr lang="uk-UA" sz="2000" b="1" dirty="0"/>
              <a:t>Випадок інцесту вже був «загальновідомим» (1 </a:t>
            </a:r>
            <a:r>
              <a:rPr lang="uk-UA" sz="2000" b="1" dirty="0" err="1"/>
              <a:t>Кор</a:t>
            </a:r>
            <a:r>
              <a:rPr lang="uk-UA" sz="2000" b="1" dirty="0"/>
              <a:t>. 5:1, </a:t>
            </a:r>
            <a:r>
              <a:rPr lang="es-ES" sz="2000" b="1" dirty="0"/>
              <a:t>NVI), </a:t>
            </a:r>
            <a:r>
              <a:rPr lang="uk-UA" sz="2000" b="1" dirty="0"/>
              <a:t>тому слід було вжити термінових заходів, щоб уникнути шкоди репутації церкви. Які заходи слід було вжити?</a:t>
            </a:r>
          </a:p>
        </p:txBody>
      </p:sp>
      <p:graphicFrame>
        <p:nvGraphicFramePr>
          <p:cNvPr id="2" name="Diagrama 1">
            <a:extLst>
              <a:ext uri="{FF2B5EF4-FFF2-40B4-BE49-F238E27FC236}">
                <a16:creationId xmlns:a16="http://schemas.microsoft.com/office/drawing/2014/main" id="{142F2FD8-C7FD-FEB0-67CA-06C2A2958A4D}"/>
              </a:ext>
            </a:extLst>
          </p:cNvPr>
          <p:cNvGraphicFramePr/>
          <p:nvPr>
            <p:extLst>
              <p:ext uri="{D42A27DB-BD31-4B8C-83A1-F6EECF244321}">
                <p14:modId xmlns:p14="http://schemas.microsoft.com/office/powerpoint/2010/main" val="558287479"/>
              </p:ext>
            </p:extLst>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614259"/>
            <a:ext cx="4780321" cy="1938992"/>
          </a:xfrm>
          <a:prstGeom prst="rect">
            <a:avLst/>
          </a:prstGeom>
          <a:noFill/>
        </p:spPr>
        <p:txBody>
          <a:bodyPr wrap="square" rtlCol="0">
            <a:spAutoFit/>
          </a:bodyPr>
          <a:lstStyle/>
          <a:p>
            <a:pPr>
              <a:spcBef>
                <a:spcPts val="600"/>
              </a:spcBef>
            </a:pPr>
            <a:r>
              <a:rPr lang="ru-RU" sz="2000" b="1" dirty="0" err="1"/>
              <a:t>Церковне</a:t>
            </a:r>
            <a:r>
              <a:rPr lang="ru-RU" sz="2000" b="1" dirty="0"/>
              <a:t> </a:t>
            </a:r>
            <a:r>
              <a:rPr lang="ru-RU" sz="2000" b="1" dirty="0" err="1"/>
              <a:t>покарання</a:t>
            </a:r>
            <a:r>
              <a:rPr lang="ru-RU" sz="2000" b="1" dirty="0"/>
              <a:t> (</a:t>
            </a:r>
            <a:r>
              <a:rPr lang="ru-RU" sz="2000" b="1" dirty="0" err="1"/>
              <a:t>незалежно</a:t>
            </a:r>
            <a:r>
              <a:rPr lang="ru-RU" sz="2000" b="1" dirty="0"/>
              <a:t> </a:t>
            </a:r>
            <a:r>
              <a:rPr lang="ru-RU" sz="2000" b="1" dirty="0" err="1"/>
              <a:t>від</a:t>
            </a:r>
            <a:r>
              <a:rPr lang="ru-RU" sz="2000" b="1" dirty="0"/>
              <a:t> </a:t>
            </a:r>
            <a:r>
              <a:rPr lang="ru-RU" sz="2000" b="1" dirty="0" err="1"/>
              <a:t>тяжкості</a:t>
            </a:r>
            <a:r>
              <a:rPr lang="ru-RU" sz="2000" b="1" dirty="0"/>
              <a:t> </a:t>
            </a:r>
            <a:r>
              <a:rPr lang="ru-RU" sz="2000" b="1" dirty="0" err="1"/>
              <a:t>гріха</a:t>
            </a:r>
            <a:r>
              <a:rPr lang="ru-RU" sz="2000" b="1" dirty="0"/>
              <a:t>) </a:t>
            </a:r>
            <a:r>
              <a:rPr lang="ru-RU" sz="2000" b="1" dirty="0" err="1"/>
              <a:t>завжди</a:t>
            </a:r>
            <a:r>
              <a:rPr lang="ru-RU" sz="2000" b="1" dirty="0"/>
              <a:t> повинно </a:t>
            </a:r>
            <a:r>
              <a:rPr lang="ru-RU" sz="2000" b="1" dirty="0" err="1"/>
              <a:t>мати</a:t>
            </a:r>
            <a:r>
              <a:rPr lang="ru-RU" sz="2000" b="1" dirty="0"/>
              <a:t> </a:t>
            </a:r>
            <a:r>
              <a:rPr lang="ru-RU" sz="2000" b="1" dirty="0" err="1"/>
              <a:t>викупну</a:t>
            </a:r>
            <a:r>
              <a:rPr lang="ru-RU" sz="2000" b="1" dirty="0"/>
              <a:t> мету. </a:t>
            </a:r>
            <a:r>
              <a:rPr lang="ru-RU" sz="2000" b="1" dirty="0" err="1"/>
              <a:t>Помилка</a:t>
            </a:r>
            <a:r>
              <a:rPr lang="ru-RU" sz="2000" b="1" dirty="0"/>
              <a:t> </a:t>
            </a:r>
            <a:r>
              <a:rPr lang="ru-RU" sz="2000" b="1" dirty="0" err="1"/>
              <a:t>людини</a:t>
            </a:r>
            <a:r>
              <a:rPr lang="ru-RU" sz="2000" b="1" dirty="0"/>
              <a:t> </a:t>
            </a:r>
            <a:r>
              <a:rPr lang="ru-RU" sz="2000" b="1" dirty="0" err="1"/>
              <a:t>має</a:t>
            </a:r>
            <a:r>
              <a:rPr lang="ru-RU" sz="2000" b="1" dirty="0"/>
              <a:t> бути </a:t>
            </a:r>
            <a:r>
              <a:rPr lang="ru-RU" sz="2000" b="1" dirty="0" err="1"/>
              <a:t>чітко</a:t>
            </a:r>
            <a:r>
              <a:rPr lang="ru-RU" sz="2000" b="1" dirty="0"/>
              <a:t> </a:t>
            </a:r>
            <a:r>
              <a:rPr lang="ru-RU" sz="2000" b="1" dirty="0" err="1"/>
              <a:t>викрита</a:t>
            </a:r>
            <a:r>
              <a:rPr lang="ru-RU" sz="2000" b="1" dirty="0"/>
              <a:t>, </a:t>
            </a:r>
            <a:r>
              <a:rPr lang="ru-RU" sz="2000" b="1" dirty="0" err="1"/>
              <a:t>щоб</a:t>
            </a:r>
            <a:r>
              <a:rPr lang="ru-RU" sz="2000" b="1" dirty="0"/>
              <a:t> вона могла </a:t>
            </a:r>
            <a:r>
              <a:rPr lang="ru-RU" sz="2000" b="1" dirty="0" err="1"/>
              <a:t>її</a:t>
            </a:r>
            <a:r>
              <a:rPr lang="ru-RU" sz="2000" b="1" dirty="0"/>
              <a:t> </a:t>
            </a:r>
            <a:r>
              <a:rPr lang="ru-RU" sz="2000" b="1" dirty="0" err="1"/>
              <a:t>усвідомити</a:t>
            </a:r>
            <a:r>
              <a:rPr lang="ru-RU" sz="2000" b="1" dirty="0"/>
              <a:t>, </a:t>
            </a:r>
            <a:r>
              <a:rPr lang="ru-RU" sz="2000" b="1" dirty="0" err="1"/>
              <a:t>покаятися</a:t>
            </a:r>
            <a:r>
              <a:rPr lang="ru-RU" sz="2000" b="1" dirty="0"/>
              <a:t> та «</a:t>
            </a:r>
            <a:r>
              <a:rPr lang="ru-RU" sz="2000" b="1" dirty="0" err="1"/>
              <a:t>спастися</a:t>
            </a:r>
            <a:r>
              <a:rPr lang="ru-RU" sz="2000" b="1" dirty="0"/>
              <a:t> в день Господа </a:t>
            </a:r>
            <a:r>
              <a:rPr lang="ru-RU" sz="2000" b="1" dirty="0" err="1"/>
              <a:t>Ісуса</a:t>
            </a:r>
            <a:r>
              <a:rPr lang="ru-RU" sz="2000" b="1" dirty="0"/>
              <a:t>» (1 </a:t>
            </a:r>
            <a:r>
              <a:rPr lang="ru-RU" sz="2000" b="1" dirty="0" err="1"/>
              <a:t>Коринтян</a:t>
            </a:r>
            <a:r>
              <a:rPr lang="ru-RU" sz="2000" b="1" dirty="0"/>
              <a:t> 5:5).</a:t>
            </a:r>
            <a:endParaRPr lang="es-ES" sz="2000" b="1" dirty="0"/>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98"/>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uk-UA"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ВИРІШЕННЯ ВНУТРІШНІХ ПРОБЛЕМ</a:t>
            </a:r>
            <a:endParaRPr lang="es-ES" sz="4400" b="1" spc="50" dirty="0">
              <a:ln w="15875">
                <a:solidFill>
                  <a:schemeClr val="accent1">
                    <a:lumMod val="75000"/>
                  </a:schemeClr>
                </a:solidFill>
              </a:ln>
              <a:solidFill>
                <a:srgbClr val="A5CA04"/>
              </a:solidFill>
              <a:effectLst>
                <a:innerShdw blurRad="63500" dist="50800" dir="13500000">
                  <a:srgbClr val="000000">
                    <a:alpha val="84000"/>
                  </a:srgbClr>
                </a:innerShdw>
              </a:effectLst>
            </a:endParaRP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598223"/>
            <a:ext cx="106775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a:t>
            </a:r>
            <a:r>
              <a:rPr lang="ru-RU" b="1" dirty="0">
                <a:solidFill>
                  <a:schemeClr val="accent4">
                    <a:lumMod val="50000"/>
                  </a:schemeClr>
                </a:solidFill>
                <a:latin typeface="Comic Sans MS" panose="030F0702030302020204" pitchFamily="66" charset="0"/>
              </a:rPr>
              <a:t>Як </a:t>
            </a:r>
            <a:r>
              <a:rPr lang="ru-RU" b="1" dirty="0" err="1">
                <a:solidFill>
                  <a:schemeClr val="accent4">
                    <a:lumMod val="50000"/>
                  </a:schemeClr>
                </a:solidFill>
                <a:latin typeface="Comic Sans MS" panose="030F0702030302020204" pitchFamily="66" charset="0"/>
              </a:rPr>
              <a:t>наважується</a:t>
            </a:r>
            <a:r>
              <a:rPr lang="ru-RU" b="1" dirty="0">
                <a:solidFill>
                  <a:schemeClr val="accent4">
                    <a:lumMod val="50000"/>
                  </a:schemeClr>
                </a:solidFill>
                <a:latin typeface="Comic Sans MS" panose="030F0702030302020204" pitchFamily="66" charset="0"/>
              </a:rPr>
              <a:t> </a:t>
            </a:r>
            <a:r>
              <a:rPr lang="ru-RU" b="1" dirty="0" err="1">
                <a:solidFill>
                  <a:schemeClr val="accent4">
                    <a:lumMod val="50000"/>
                  </a:schemeClr>
                </a:solidFill>
                <a:latin typeface="Comic Sans MS" panose="030F0702030302020204" pitchFamily="66" charset="0"/>
              </a:rPr>
              <a:t>хтось</a:t>
            </a:r>
            <a:r>
              <a:rPr lang="ru-RU" b="1" dirty="0">
                <a:solidFill>
                  <a:schemeClr val="accent4">
                    <a:lumMod val="50000"/>
                  </a:schemeClr>
                </a:solidFill>
                <a:latin typeface="Comic Sans MS" panose="030F0702030302020204" pitchFamily="66" charset="0"/>
              </a:rPr>
              <a:t> </a:t>
            </a:r>
            <a:r>
              <a:rPr lang="ru-RU" b="1" dirty="0" err="1">
                <a:solidFill>
                  <a:schemeClr val="accent4">
                    <a:lumMod val="50000"/>
                  </a:schemeClr>
                </a:solidFill>
                <a:latin typeface="Comic Sans MS" panose="030F0702030302020204" pitchFamily="66" charset="0"/>
              </a:rPr>
              <a:t>із</a:t>
            </a:r>
            <a:r>
              <a:rPr lang="ru-RU" b="1" dirty="0">
                <a:solidFill>
                  <a:schemeClr val="accent4">
                    <a:lumMod val="50000"/>
                  </a:schemeClr>
                </a:solidFill>
                <a:latin typeface="Comic Sans MS" panose="030F0702030302020204" pitchFamily="66" charset="0"/>
              </a:rPr>
              <a:t> вас, </a:t>
            </a:r>
            <a:r>
              <a:rPr lang="ru-RU" b="1" dirty="0" err="1">
                <a:solidFill>
                  <a:schemeClr val="accent4">
                    <a:lumMod val="50000"/>
                  </a:schemeClr>
                </a:solidFill>
                <a:latin typeface="Comic Sans MS" panose="030F0702030302020204" pitchFamily="66" charset="0"/>
              </a:rPr>
              <a:t>маючи</a:t>
            </a:r>
            <a:r>
              <a:rPr lang="ru-RU" b="1" dirty="0">
                <a:solidFill>
                  <a:schemeClr val="accent4">
                    <a:lumMod val="50000"/>
                  </a:schemeClr>
                </a:solidFill>
                <a:latin typeface="Comic Sans MS" panose="030F0702030302020204" pitchFamily="66" charset="0"/>
              </a:rPr>
              <a:t> справу з </a:t>
            </a:r>
            <a:r>
              <a:rPr lang="ru-RU" b="1" dirty="0" err="1">
                <a:solidFill>
                  <a:schemeClr val="accent4">
                    <a:lumMod val="50000"/>
                  </a:schemeClr>
                </a:solidFill>
                <a:latin typeface="Comic Sans MS" panose="030F0702030302020204" pitchFamily="66" charset="0"/>
              </a:rPr>
              <a:t>іншим</a:t>
            </a:r>
            <a:r>
              <a:rPr lang="ru-RU" b="1" dirty="0">
                <a:solidFill>
                  <a:schemeClr val="accent4">
                    <a:lumMod val="50000"/>
                  </a:schemeClr>
                </a:solidFill>
                <a:latin typeface="Comic Sans MS" panose="030F0702030302020204" pitchFamily="66" charset="0"/>
              </a:rPr>
              <a:t>, </a:t>
            </a:r>
            <a:r>
              <a:rPr lang="ru-RU" b="1" dirty="0" err="1">
                <a:solidFill>
                  <a:schemeClr val="accent4">
                    <a:lumMod val="50000"/>
                  </a:schemeClr>
                </a:solidFill>
                <a:latin typeface="Comic Sans MS" panose="030F0702030302020204" pitchFamily="66" charset="0"/>
              </a:rPr>
              <a:t>судитися</a:t>
            </a:r>
            <a:r>
              <a:rPr lang="ru-RU" b="1" dirty="0">
                <a:solidFill>
                  <a:schemeClr val="accent4">
                    <a:lumMod val="50000"/>
                  </a:schemeClr>
                </a:solidFill>
                <a:latin typeface="Comic Sans MS" panose="030F0702030302020204" pitchFamily="66" charset="0"/>
              </a:rPr>
              <a:t> в </a:t>
            </a:r>
            <a:r>
              <a:rPr lang="ru-RU" b="1" dirty="0" err="1">
                <a:solidFill>
                  <a:schemeClr val="accent4">
                    <a:lumMod val="50000"/>
                  </a:schemeClr>
                </a:solidFill>
                <a:latin typeface="Comic Sans MS" panose="030F0702030302020204" pitchFamily="66" charset="0"/>
              </a:rPr>
              <a:t>неправедних</a:t>
            </a:r>
            <a:r>
              <a:rPr lang="ru-RU" b="1" dirty="0">
                <a:solidFill>
                  <a:schemeClr val="accent4">
                    <a:lumMod val="50000"/>
                  </a:schemeClr>
                </a:solidFill>
                <a:latin typeface="Comic Sans MS" panose="030F0702030302020204" pitchFamily="66" charset="0"/>
              </a:rPr>
              <a:t>, а не у </a:t>
            </a:r>
            <a:r>
              <a:rPr lang="ru-RU" b="1" dirty="0" err="1">
                <a:solidFill>
                  <a:schemeClr val="accent4">
                    <a:lumMod val="50000"/>
                  </a:schemeClr>
                </a:solidFill>
                <a:latin typeface="Comic Sans MS" panose="030F0702030302020204" pitchFamily="66" charset="0"/>
              </a:rPr>
              <a:t>святих</a:t>
            </a:r>
            <a:r>
              <a:rPr lang="ru-RU" b="1" dirty="0">
                <a:solidFill>
                  <a:schemeClr val="accent4">
                    <a:lumMod val="50000"/>
                  </a:schemeClr>
                </a:solidFill>
                <a:latin typeface="Comic Sans MS" panose="030F0702030302020204" pitchFamily="66" charset="0"/>
              </a:rPr>
              <a:t>?</a:t>
            </a:r>
            <a:r>
              <a:rPr lang="es-ES" b="1" dirty="0">
                <a:solidFill>
                  <a:schemeClr val="accent4">
                    <a:lumMod val="50000"/>
                  </a:schemeClr>
                </a:solidFill>
                <a:latin typeface="Comic Sans MS" panose="030F0702030302020204" pitchFamily="66" charset="0"/>
              </a:rPr>
              <a:t>” </a:t>
            </a:r>
            <a:r>
              <a:rPr lang="uk-UA" sz="1400" b="1" dirty="0">
                <a:solidFill>
                  <a:schemeClr val="accent4">
                    <a:lumMod val="50000"/>
                  </a:schemeClr>
                </a:solidFill>
                <a:latin typeface="Comic Sans MS" panose="030F0702030302020204" pitchFamily="66" charset="0"/>
              </a:rPr>
              <a:t>(1 </a:t>
            </a:r>
            <a:r>
              <a:rPr lang="uk-UA" sz="1400" b="1" dirty="0" err="1">
                <a:solidFill>
                  <a:schemeClr val="accent4">
                    <a:lumMod val="50000"/>
                  </a:schemeClr>
                </a:solidFill>
                <a:latin typeface="Comic Sans MS" panose="030F0702030302020204" pitchFamily="66" charset="0"/>
              </a:rPr>
              <a:t>Коринтян</a:t>
            </a:r>
            <a:r>
              <a:rPr lang="uk-UA" sz="1400" b="1" dirty="0">
                <a:solidFill>
                  <a:schemeClr val="accent4">
                    <a:lumMod val="50000"/>
                  </a:schemeClr>
                </a:solidFill>
                <a:latin typeface="Comic Sans MS" panose="030F0702030302020204" pitchFamily="66" charset="0"/>
              </a:rPr>
              <a:t> 6:1</a:t>
            </a:r>
            <a:r>
              <a:rPr lang="es-ES" sz="1400" b="1" dirty="0">
                <a:solidFill>
                  <a:schemeClr val="accent4">
                    <a:lumMod val="50000"/>
                  </a:schemeClr>
                </a:solidFill>
                <a:latin typeface="Comic Sans MS" panose="030F0702030302020204" pitchFamily="66" charset="0"/>
              </a:rPr>
              <a:t>)</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24671"/>
            <a:ext cx="7362824" cy="1631216"/>
          </a:xfrm>
          <a:prstGeom prst="rect">
            <a:avLst/>
          </a:prstGeom>
          <a:noFill/>
        </p:spPr>
        <p:txBody>
          <a:bodyPr wrap="square" rtlCol="0">
            <a:spAutoFit/>
          </a:bodyPr>
          <a:lstStyle/>
          <a:p>
            <a:pPr>
              <a:spcBef>
                <a:spcPts val="600"/>
              </a:spcBef>
            </a:pPr>
            <a:r>
              <a:rPr lang="ru-RU" sz="2000" b="1" dirty="0"/>
              <a:t>Пояснивши, як </a:t>
            </a:r>
            <a:r>
              <a:rPr lang="ru-RU" sz="2000" b="1" dirty="0" err="1"/>
              <a:t>вирішувати</a:t>
            </a:r>
            <a:r>
              <a:rPr lang="ru-RU" sz="2000" b="1" dirty="0"/>
              <a:t> </a:t>
            </a:r>
            <a:r>
              <a:rPr lang="ru-RU" sz="2000" b="1" dirty="0" err="1"/>
              <a:t>питання</a:t>
            </a:r>
            <a:r>
              <a:rPr lang="ru-RU" sz="2000" b="1" dirty="0"/>
              <a:t> </a:t>
            </a:r>
            <a:r>
              <a:rPr lang="ru-RU" sz="2000" b="1" dirty="0" err="1"/>
              <a:t>гріха</a:t>
            </a:r>
            <a:r>
              <a:rPr lang="ru-RU" sz="2000" b="1" dirty="0"/>
              <a:t> </a:t>
            </a:r>
            <a:r>
              <a:rPr lang="ru-RU" sz="2000" b="1" dirty="0" err="1"/>
              <a:t>всередині</a:t>
            </a:r>
            <a:r>
              <a:rPr lang="ru-RU" sz="2000" b="1" dirty="0"/>
              <a:t> церкви, Павло </a:t>
            </a:r>
            <a:r>
              <a:rPr lang="ru-RU" sz="2000" b="1" dirty="0" err="1"/>
              <a:t>дорікає</a:t>
            </a:r>
            <a:r>
              <a:rPr lang="ru-RU" sz="2000" b="1" dirty="0"/>
              <a:t> </a:t>
            </a:r>
            <a:r>
              <a:rPr lang="ru-RU" sz="2000" b="1" dirty="0" err="1"/>
              <a:t>їм</a:t>
            </a:r>
            <a:r>
              <a:rPr lang="ru-RU" sz="2000" b="1" dirty="0"/>
              <a:t> за те, </a:t>
            </a:r>
            <a:r>
              <a:rPr lang="ru-RU" sz="2000" b="1" dirty="0" err="1"/>
              <a:t>що</a:t>
            </a:r>
            <a:r>
              <a:rPr lang="ru-RU" sz="2000" b="1" dirty="0"/>
              <a:t> вони не </a:t>
            </a:r>
            <a:r>
              <a:rPr lang="ru-RU" sz="2000" b="1" dirty="0" err="1"/>
              <a:t>дотримуються</a:t>
            </a:r>
            <a:r>
              <a:rPr lang="ru-RU" sz="2000" b="1" dirty="0"/>
              <a:t> </a:t>
            </a:r>
            <a:r>
              <a:rPr lang="ru-RU" sz="2000" b="1" dirty="0" err="1"/>
              <a:t>належних</a:t>
            </a:r>
            <a:r>
              <a:rPr lang="ru-RU" sz="2000" b="1" dirty="0"/>
              <a:t> правил і </a:t>
            </a:r>
            <a:r>
              <a:rPr lang="ru-RU" sz="2000" b="1" dirty="0" err="1"/>
              <a:t>дозволяють</a:t>
            </a:r>
            <a:r>
              <a:rPr lang="ru-RU" sz="2000" b="1" dirty="0"/>
              <a:t> </a:t>
            </a:r>
            <a:r>
              <a:rPr lang="ru-RU" sz="2000" b="1" dirty="0" err="1"/>
              <a:t>світським</a:t>
            </a:r>
            <a:r>
              <a:rPr lang="ru-RU" sz="2000" b="1" dirty="0"/>
              <a:t> судам </a:t>
            </a:r>
            <a:r>
              <a:rPr lang="ru-RU" sz="2000" b="1" dirty="0" err="1"/>
              <a:t>вирішувати</a:t>
            </a:r>
            <a:r>
              <a:rPr lang="ru-RU" sz="2000" b="1" dirty="0"/>
              <a:t> </a:t>
            </a:r>
            <a:r>
              <a:rPr lang="ru-RU" sz="2000" b="1" dirty="0" err="1"/>
              <a:t>суперечки</a:t>
            </a:r>
            <a:r>
              <a:rPr lang="ru-RU" sz="2000" b="1" dirty="0"/>
              <a:t> </a:t>
            </a:r>
            <a:r>
              <a:rPr lang="ru-RU" sz="2000" b="1" dirty="0" err="1"/>
              <a:t>між</a:t>
            </a:r>
            <a:r>
              <a:rPr lang="ru-RU" sz="2000" b="1" dirty="0"/>
              <a:t> </a:t>
            </a:r>
            <a:r>
              <a:rPr lang="ru-RU" sz="2000" b="1" dirty="0" err="1"/>
              <a:t>братами</a:t>
            </a:r>
            <a:r>
              <a:rPr lang="ru-RU" sz="2000" b="1" dirty="0"/>
              <a:t> (1 Кор. 6:1–6). Але Павло </a:t>
            </a:r>
            <a:r>
              <a:rPr lang="ru-RU" sz="2000" b="1" dirty="0" err="1"/>
              <a:t>йде</a:t>
            </a:r>
            <a:r>
              <a:rPr lang="ru-RU" sz="2000" b="1" dirty="0"/>
              <a:t> </a:t>
            </a:r>
            <a:r>
              <a:rPr lang="ru-RU" sz="2000" b="1" dirty="0" err="1"/>
              <a:t>далі</a:t>
            </a:r>
            <a:r>
              <a:rPr lang="ru-RU" sz="2000" b="1" dirty="0"/>
              <a:t> й </a:t>
            </a:r>
            <a:r>
              <a:rPr lang="ru-RU" sz="2000" b="1" dirty="0" err="1"/>
              <a:t>зачіпає</a:t>
            </a:r>
            <a:r>
              <a:rPr lang="ru-RU" sz="2000" b="1" dirty="0"/>
              <a:t> саму суть </a:t>
            </a:r>
            <a:r>
              <a:rPr lang="ru-RU" sz="2000" b="1" dirty="0" err="1"/>
              <a:t>проблеми</a:t>
            </a:r>
            <a:r>
              <a:rPr lang="ru-RU" sz="2000" b="1" dirty="0"/>
              <a:t>.</a:t>
            </a:r>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80224" y="1436488"/>
            <a:ext cx="4572751" cy="279834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839702" cy="707886"/>
          </a:xfrm>
          <a:prstGeom prst="rect">
            <a:avLst/>
          </a:prstGeom>
          <a:noFill/>
        </p:spPr>
        <p:txBody>
          <a:bodyPr wrap="square">
            <a:spAutoFit/>
          </a:bodyPr>
          <a:lstStyle/>
          <a:p>
            <a:pPr>
              <a:spcBef>
                <a:spcPts val="600"/>
              </a:spcBef>
            </a:pPr>
            <a:r>
              <a:rPr lang="ru-RU" sz="2000" b="1" dirty="0" err="1"/>
              <a:t>По-друге</a:t>
            </a:r>
            <a:r>
              <a:rPr lang="ru-RU" sz="2000" b="1" dirty="0"/>
              <a:t>, </a:t>
            </a:r>
            <a:r>
              <a:rPr lang="ru-RU" sz="2000" b="1" dirty="0" err="1"/>
              <a:t>брати</a:t>
            </a:r>
            <a:r>
              <a:rPr lang="ru-RU" sz="2000" b="1" dirty="0"/>
              <a:t> </a:t>
            </a:r>
            <a:r>
              <a:rPr lang="ru-RU" sz="2000" b="1" dirty="0" err="1"/>
              <a:t>повинні</a:t>
            </a:r>
            <a:r>
              <a:rPr lang="ru-RU" sz="2000" b="1" dirty="0"/>
              <a:t> бути </a:t>
            </a:r>
            <a:r>
              <a:rPr lang="ru-RU" sz="2000" b="1" dirty="0" err="1"/>
              <a:t>готові</a:t>
            </a:r>
            <a:r>
              <a:rPr lang="ru-RU" sz="2000" b="1" dirty="0"/>
              <a:t> </a:t>
            </a:r>
            <a:r>
              <a:rPr lang="ru-RU" sz="2000" b="1" dirty="0" err="1"/>
              <a:t>пробачити</a:t>
            </a:r>
            <a:r>
              <a:rPr lang="ru-RU" sz="2000" b="1" dirty="0"/>
              <a:t> образу (1 Кор. 6:7б).</a:t>
            </a:r>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849397"/>
            <a:ext cx="7000874" cy="1015663"/>
          </a:xfrm>
          <a:prstGeom prst="rect">
            <a:avLst/>
          </a:prstGeom>
          <a:noFill/>
        </p:spPr>
        <p:txBody>
          <a:bodyPr wrap="square">
            <a:spAutoFit/>
          </a:bodyPr>
          <a:lstStyle/>
          <a:p>
            <a:pPr>
              <a:spcBef>
                <a:spcPts val="600"/>
              </a:spcBef>
            </a:pPr>
            <a:r>
              <a:rPr lang="ru-RU" sz="2000" b="1" dirty="0" err="1"/>
              <a:t>По-перше</a:t>
            </a:r>
            <a:r>
              <a:rPr lang="ru-RU" sz="2000" b="1" dirty="0"/>
              <a:t>, </a:t>
            </a:r>
            <a:r>
              <a:rPr lang="ru-RU" sz="2000" b="1" dirty="0" err="1"/>
              <a:t>між</a:t>
            </a:r>
            <a:r>
              <a:rPr lang="ru-RU" sz="2000" b="1" dirty="0"/>
              <a:t> членами церкви не повинно бути </a:t>
            </a:r>
            <a:r>
              <a:rPr lang="ru-RU" sz="2000" b="1" dirty="0" err="1"/>
              <a:t>суперечок</a:t>
            </a:r>
            <a:r>
              <a:rPr lang="ru-RU" sz="2000" b="1" dirty="0"/>
              <a:t> (1 Кор. 6:7а), і, </a:t>
            </a:r>
            <a:r>
              <a:rPr lang="ru-RU" sz="2000" b="1" dirty="0" err="1"/>
              <a:t>звісно</a:t>
            </a:r>
            <a:r>
              <a:rPr lang="ru-RU" sz="2000" b="1" dirty="0"/>
              <a:t>, члени не </a:t>
            </a:r>
            <a:r>
              <a:rPr lang="ru-RU" sz="2000" b="1" dirty="0" err="1"/>
              <a:t>повинні</a:t>
            </a:r>
            <a:r>
              <a:rPr lang="ru-RU" sz="2000" b="1" dirty="0"/>
              <a:t> </a:t>
            </a:r>
            <a:r>
              <a:rPr lang="ru-RU" sz="2000" b="1" dirty="0" err="1"/>
              <a:t>кривдити</a:t>
            </a:r>
            <a:r>
              <a:rPr lang="ru-RU" sz="2000" b="1" dirty="0"/>
              <a:t> </a:t>
            </a:r>
            <a:r>
              <a:rPr lang="ru-RU" sz="2000" b="1" dirty="0" err="1"/>
              <a:t>чи</a:t>
            </a:r>
            <a:r>
              <a:rPr lang="ru-RU" sz="2000" b="1" dirty="0"/>
              <a:t> </a:t>
            </a:r>
            <a:r>
              <a:rPr lang="ru-RU" sz="2000" b="1" dirty="0" err="1"/>
              <a:t>обманювати</a:t>
            </a:r>
            <a:r>
              <a:rPr lang="ru-RU" sz="2000" b="1" dirty="0"/>
              <a:t> </a:t>
            </a:r>
            <a:r>
              <a:rPr lang="ru-RU" sz="2000" b="1" dirty="0" err="1"/>
              <a:t>інших</a:t>
            </a:r>
            <a:r>
              <a:rPr lang="ru-RU" sz="2000" b="1" dirty="0"/>
              <a:t> </a:t>
            </a:r>
            <a:r>
              <a:rPr lang="ru-RU" sz="2000" b="1" dirty="0" err="1"/>
              <a:t>членів</a:t>
            </a:r>
            <a:r>
              <a:rPr lang="ru-RU" sz="2000" b="1" dirty="0"/>
              <a:t> (1 Кор. 6:8).</a:t>
            </a:r>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4" y="5791727"/>
            <a:ext cx="6687303" cy="1015663"/>
          </a:xfrm>
          <a:prstGeom prst="rect">
            <a:avLst/>
          </a:prstGeom>
          <a:noFill/>
        </p:spPr>
        <p:txBody>
          <a:bodyPr wrap="square">
            <a:spAutoFit/>
          </a:bodyPr>
          <a:lstStyle/>
          <a:p>
            <a:pPr>
              <a:spcBef>
                <a:spcPts val="600"/>
              </a:spcBef>
            </a:pPr>
            <a:r>
              <a:rPr lang="ru-RU" sz="2000" b="1" dirty="0" err="1"/>
              <a:t>Якщо</a:t>
            </a:r>
            <a:r>
              <a:rPr lang="ru-RU" sz="2000" b="1" dirty="0"/>
              <a:t> </a:t>
            </a:r>
            <a:r>
              <a:rPr lang="ru-RU" sz="2000" b="1" dirty="0" err="1"/>
              <a:t>це</a:t>
            </a:r>
            <a:r>
              <a:rPr lang="ru-RU" sz="2000" b="1" dirty="0"/>
              <a:t> не </a:t>
            </a:r>
            <a:r>
              <a:rPr lang="ru-RU" sz="2000" b="1" dirty="0" err="1"/>
              <a:t>стосується</a:t>
            </a:r>
            <a:r>
              <a:rPr lang="ru-RU" sz="2000" b="1" dirty="0"/>
              <a:t> </a:t>
            </a:r>
            <a:r>
              <a:rPr lang="ru-RU" sz="2000" b="1" dirty="0" err="1"/>
              <a:t>кримінальної</a:t>
            </a:r>
            <a:r>
              <a:rPr lang="ru-RU" sz="2000" b="1" dirty="0"/>
              <a:t> </a:t>
            </a:r>
            <a:r>
              <a:rPr lang="ru-RU" sz="2000" b="1" dirty="0" err="1"/>
              <a:t>справи</a:t>
            </a:r>
            <a:r>
              <a:rPr lang="ru-RU" sz="2000" b="1" dirty="0"/>
              <a:t> (Рим. 13:1–5), </a:t>
            </a:r>
            <a:r>
              <a:rPr lang="ru-RU" sz="2000" b="1" dirty="0" err="1"/>
              <a:t>внутрішні</a:t>
            </a:r>
            <a:r>
              <a:rPr lang="ru-RU" sz="2000" b="1" dirty="0"/>
              <a:t> </a:t>
            </a:r>
            <a:r>
              <a:rPr lang="ru-RU" sz="2000" b="1" dirty="0" err="1"/>
              <a:t>проблеми</a:t>
            </a:r>
            <a:r>
              <a:rPr lang="ru-RU" sz="2000" b="1" dirty="0"/>
              <a:t> церкви </a:t>
            </a:r>
            <a:r>
              <a:rPr lang="ru-RU" sz="2000" b="1" dirty="0" err="1"/>
              <a:t>слід</a:t>
            </a:r>
            <a:r>
              <a:rPr lang="ru-RU" sz="2000" b="1" dirty="0"/>
              <a:t> </a:t>
            </a:r>
            <a:r>
              <a:rPr lang="ru-RU" sz="2000" b="1" dirty="0" err="1"/>
              <a:t>вирішувати</a:t>
            </a:r>
            <a:r>
              <a:rPr lang="ru-RU" sz="2000" b="1" dirty="0"/>
              <a:t> </a:t>
            </a:r>
            <a:r>
              <a:rPr lang="ru-RU" sz="2000" b="1" dirty="0" err="1"/>
              <a:t>всередині</a:t>
            </a:r>
            <a:r>
              <a:rPr lang="ru-RU" sz="2000" b="1" dirty="0"/>
              <a:t> церкви.</a:t>
            </a:r>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4908289"/>
            <a:ext cx="6839702" cy="1015663"/>
          </a:xfrm>
          <a:prstGeom prst="rect">
            <a:avLst/>
          </a:prstGeom>
          <a:noFill/>
        </p:spPr>
        <p:txBody>
          <a:bodyPr wrap="square">
            <a:spAutoFit/>
          </a:bodyPr>
          <a:lstStyle/>
          <a:p>
            <a:pPr>
              <a:spcBef>
                <a:spcPts val="600"/>
              </a:spcBef>
            </a:pPr>
            <a:r>
              <a:rPr lang="ru-RU" sz="2000" b="1" dirty="0" err="1"/>
              <a:t>По-третє</a:t>
            </a:r>
            <a:r>
              <a:rPr lang="ru-RU" sz="2000" b="1" dirty="0"/>
              <a:t>, </a:t>
            </a:r>
            <a:r>
              <a:rPr lang="ru-RU" sz="2000" b="1" dirty="0" err="1"/>
              <a:t>якщо</a:t>
            </a:r>
            <a:r>
              <a:rPr lang="ru-RU" sz="2000" b="1" dirty="0"/>
              <a:t> </a:t>
            </a:r>
            <a:r>
              <a:rPr lang="ru-RU" sz="2000" b="1" dirty="0" err="1"/>
              <a:t>між</a:t>
            </a:r>
            <a:r>
              <a:rPr lang="ru-RU" sz="2000" b="1" dirty="0"/>
              <a:t> членами не </a:t>
            </a:r>
            <a:r>
              <a:rPr lang="ru-RU" sz="2000" b="1" dirty="0" err="1"/>
              <a:t>вдається</a:t>
            </a:r>
            <a:r>
              <a:rPr lang="ru-RU" sz="2000" b="1" dirty="0"/>
              <a:t> </a:t>
            </a:r>
            <a:r>
              <a:rPr lang="ru-RU" sz="2000" b="1" dirty="0" err="1"/>
              <a:t>дійти</a:t>
            </a:r>
            <a:r>
              <a:rPr lang="ru-RU" sz="2000" b="1" dirty="0"/>
              <a:t> </a:t>
            </a:r>
            <a:r>
              <a:rPr lang="ru-RU" sz="2000" b="1" dirty="0" err="1"/>
              <a:t>згоди</a:t>
            </a:r>
            <a:r>
              <a:rPr lang="ru-RU" sz="2000" b="1" dirty="0"/>
              <a:t>, </a:t>
            </a:r>
            <a:r>
              <a:rPr lang="ru-RU" sz="2000" b="1" dirty="0" err="1"/>
              <a:t>церква</a:t>
            </a:r>
            <a:r>
              <a:rPr lang="ru-RU" sz="2000" b="1" dirty="0"/>
              <a:t> повинна </a:t>
            </a:r>
            <a:r>
              <a:rPr lang="ru-RU" sz="2000" b="1" dirty="0" err="1"/>
              <a:t>винести</a:t>
            </a:r>
            <a:r>
              <a:rPr lang="ru-RU" sz="2000" b="1" dirty="0"/>
              <a:t> </a:t>
            </a:r>
            <a:r>
              <a:rPr lang="ru-RU" sz="2000" b="1" dirty="0" err="1"/>
              <a:t>рішення</a:t>
            </a:r>
            <a:r>
              <a:rPr lang="ru-RU" sz="2000" b="1" dirty="0"/>
              <a:t> </a:t>
            </a:r>
            <a:r>
              <a:rPr lang="ru-RU" sz="2000" b="1" dirty="0" err="1"/>
              <a:t>або</a:t>
            </a:r>
            <a:r>
              <a:rPr lang="ru-RU" sz="2000" b="1" dirty="0"/>
              <a:t> </a:t>
            </a:r>
            <a:r>
              <a:rPr lang="ru-RU" sz="2000" b="1" dirty="0" err="1"/>
              <a:t>виступити</a:t>
            </a:r>
            <a:r>
              <a:rPr lang="ru-RU" sz="2000" b="1" dirty="0"/>
              <a:t> </a:t>
            </a:r>
            <a:r>
              <a:rPr lang="ru-RU" sz="2000" b="1" dirty="0" err="1"/>
              <a:t>посередником</a:t>
            </a:r>
            <a:r>
              <a:rPr lang="ru-RU" sz="2000" b="1" dirty="0"/>
              <a:t> </a:t>
            </a:r>
            <a:r>
              <a:rPr lang="ru-RU" sz="2000" b="1" dirty="0" err="1"/>
              <a:t>між</a:t>
            </a:r>
            <a:r>
              <a:rPr lang="ru-RU" sz="2000" b="1" dirty="0"/>
              <a:t> ними (1 Кор. 6:2).</a:t>
            </a:r>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68960" y="2906882"/>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9598" y="4997346"/>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396180" y="980900"/>
            <a:ext cx="10579509"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uk-UA" sz="2400" b="1" dirty="0">
                <a:latin typeface="Constantia" panose="02030602050306030303" pitchFamily="18" charset="0"/>
              </a:rPr>
              <a:t>Наше завдання — усвідомити свої слабкості та улюблені гріхи, які породжують темряву та духовну слабкість і загасили нашу першу любов. Чи це світськість? Чи це егоїзм? Чи це прагнення самоповаги? Чи це боротьба за першість? Чи це чуттєвість, що віддаляє нас від Бога? Чи це гріх </a:t>
            </a:r>
            <a:r>
              <a:rPr lang="uk-UA" sz="2400" b="1" dirty="0" err="1">
                <a:latin typeface="Constantia" panose="02030602050306030303" pitchFamily="18" charset="0"/>
              </a:rPr>
              <a:t>ніколаїтів</a:t>
            </a:r>
            <a:r>
              <a:rPr lang="uk-UA" sz="2400" b="1" dirty="0">
                <a:latin typeface="Constantia" panose="02030602050306030303" pitchFamily="18" charset="0"/>
              </a:rPr>
              <a:t>, які обмінювали Божу благодать на розпусту? Чи це байдужість до великого світла? Чи це неправильне використання або зловживання можливостями та привілеями, що спонукає нас до хвалькуватих претензій на релігійну мудрість і знання, тоді як наше життя та характер є непослідовними й аморальними? Незалежно від того, що саме ми плекали й розвивали, доки це не стало сильним і домінуючим, давайте докладемо рішучих зусиль, щоб стати переможцями, щоб не заблукати й покуштувати з дерева життя. </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4619543F-0133-37A9-5C45-80AB5F3B408F}"/>
              </a:ext>
            </a:extLst>
          </p:cNvPr>
          <p:cNvSpPr txBox="1"/>
          <p:nvPr/>
        </p:nvSpPr>
        <p:spPr>
          <a:xfrm>
            <a:off x="8479437" y="5707823"/>
            <a:ext cx="3628749" cy="338554"/>
          </a:xfrm>
          <a:prstGeom prst="rect">
            <a:avLst/>
          </a:prstGeom>
          <a:noFill/>
        </p:spPr>
        <p:txBody>
          <a:bodyPr wrap="none" rtlCol="0">
            <a:spAutoFit/>
          </a:bodyPr>
          <a:lstStyle/>
          <a:p>
            <a:pPr algn="r"/>
            <a:r>
              <a:rPr lang="es-ES" sz="1600" b="1" dirty="0"/>
              <a:t>E. G. W. (</a:t>
            </a:r>
            <a:r>
              <a:rPr lang="ru-RU" sz="1600" b="1" dirty="0"/>
              <a:t>Ви </a:t>
            </a:r>
            <a:r>
              <a:rPr lang="ru-RU" sz="1600" b="1" dirty="0" err="1"/>
              <a:t>отримаєте</a:t>
            </a:r>
            <a:r>
              <a:rPr lang="ru-RU" sz="1600" b="1" dirty="0"/>
              <a:t> силу, 18 </a:t>
            </a:r>
            <a:r>
              <a:rPr lang="ru-RU" sz="1600" b="1" dirty="0" err="1"/>
              <a:t>грудня</a:t>
            </a:r>
            <a:r>
              <a:rPr lang="es-ES" sz="1600" b="1" dirty="0"/>
              <a:t>)</a:t>
            </a:r>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321945" y="100685"/>
            <a:ext cx="7658100" cy="6656630"/>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3000"/>
              </a:lnSpc>
            </a:pPr>
            <a:r>
              <a:rPr lang="ru-RU" dirty="0">
                <a:pattFill prst="narHorz">
                  <a:fgClr>
                    <a:srgbClr val="FFFF00"/>
                  </a:fgClr>
                  <a:bgClr>
                    <a:schemeClr val="accent6">
                      <a:lumMod val="20000"/>
                      <a:lumOff val="80000"/>
                    </a:schemeClr>
                  </a:bgClr>
                </a:pattFill>
                <a:effectLst>
                  <a:innerShdw blurRad="177800">
                    <a:schemeClr val="accent6">
                      <a:lumMod val="50000"/>
                    </a:schemeClr>
                  </a:innerShdw>
                </a:effectLst>
              </a:rPr>
              <a:t>ЯК УНИКНУТИ ГРІХА В ЦЕРКВІ</a:t>
            </a: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608</TotalTime>
  <Words>1327</Words>
  <Application>Microsoft Office PowerPoint</Application>
  <PresentationFormat>Panorámica</PresentationFormat>
  <Paragraphs>56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vt:lpstr>
      <vt:lpstr>Aptos Display</vt:lpstr>
      <vt:lpstr>Arial</vt:lpstr>
      <vt:lpstr>Comic Sans MS</vt:lpstr>
      <vt:lpstr>Constantia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Sergio</dc:creator>
  <cp:lastModifiedBy>Sergio</cp:lastModifiedBy>
  <cp:revision>81</cp:revision>
  <dcterms:created xsi:type="dcterms:W3CDTF">2026-06-19T16:27:56Z</dcterms:created>
  <dcterms:modified xsi:type="dcterms:W3CDTF">2026-06-29T05:40:20Z</dcterms:modified>
</cp:coreProperties>
</file>