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86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A4C"/>
    <a:srgbClr val="FDF589"/>
    <a:srgbClr val="FDDE88"/>
    <a:srgbClr val="EFCB7B"/>
    <a:srgbClr val="FFFFCC"/>
    <a:srgbClr val="582A2A"/>
    <a:srgbClr val="241111"/>
    <a:srgbClr val="51473C"/>
    <a:srgbClr val="EAB0E3"/>
    <a:srgbClr val="6D1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63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35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12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09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03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460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424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793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387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584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33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61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2" r="23692"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9" r="16495"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58956"/>
            <a:ext cx="10285500" cy="126188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Багато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разів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і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багатьма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способами колись через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пророків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говорив Бог до [наших]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батьків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. А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цими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останніми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днями заговорив до нас через Сина,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Якого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поставив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спадкоємцем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усього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і через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Якого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створив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віки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»</a:t>
            </a:r>
          </a:p>
          <a:p>
            <a:pPr algn="ctr"/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Євреїв</a:t>
            </a:r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1:1-2)</a:t>
            </a:r>
            <a:endParaRPr lang="es-ES" sz="20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3323987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«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І ось я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почув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голос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мого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Владики,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Який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говорив: Кого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Мені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послати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, і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хто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піде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для Нас? І я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відповів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: Ось я, пошли мене!</a:t>
            </a:r>
            <a:b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(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Ісая 6:8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)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-33487"/>
            <a:ext cx="3641070" cy="692497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uk-UA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Піднявшись з-поза ранку, вони вирушили в пустелю </a:t>
            </a:r>
            <a:r>
              <a:rPr lang="uk-UA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Текоя</a:t>
            </a:r>
            <a:r>
              <a:rPr lang="uk-UA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 Але перед тим як йти, Йосафат піднявся й промовив: Послухайте мене, Юдеї і мешканці Єрусалима! </a:t>
            </a:r>
            <a:r>
              <a:rPr lang="uk-UA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Довіртесь</a:t>
            </a:r>
            <a:r>
              <a:rPr lang="uk-UA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Господу, вашому Богові, й будьте спокійні! </a:t>
            </a:r>
            <a:r>
              <a:rPr lang="uk-UA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Вірте</a:t>
            </a:r>
            <a:r>
              <a:rPr lang="uk-UA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Його пророкам, і вам пощастить!</a:t>
            </a:r>
            <a:r>
              <a:rPr lang="es-E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»</a:t>
            </a:r>
          </a:p>
          <a:p>
            <a:pPr algn="ctr">
              <a:spcBef>
                <a:spcPts val="1200"/>
              </a:spcBef>
            </a:pP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2 Хронік 20:20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57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Дари є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різноманітні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а Дух – той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самий.І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служіння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різноманітні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а Господь той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самий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 І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дії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різноманітні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а Бог той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самий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–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Він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робить усе в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усіх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s-E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.»</a:t>
            </a:r>
            <a:endParaRPr lang="uk-UA" sz="22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es-E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1 </a:t>
            </a:r>
            <a:r>
              <a:rPr lang="uk-UA" sz="15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Коринтян</a:t>
            </a:r>
            <a:r>
              <a:rPr lang="uk-UA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12:4-6</a:t>
            </a:r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918423"/>
            <a:ext cx="4967444" cy="42165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spcBef>
                <a:spcPts val="600"/>
              </a:spcBef>
            </a:pPr>
            <a:r>
              <a:rPr lang="es-E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«</a:t>
            </a:r>
            <a:r>
              <a:rPr lang="uk-UA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Об’явлення Ісуса Христа, яке дав Йому Бог, щоби показати Своїм рабам те, що має незабаром статися. І Він показав, пославши через Свого ангела Своєму рабові Іванові, який засвідчив про Боже Слово і про свідчення Ісуса Христа – все, що побачив.</a:t>
            </a:r>
            <a:r>
              <a:rPr lang="es-E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.»</a:t>
            </a:r>
          </a:p>
          <a:p>
            <a:pPr algn="ctr">
              <a:spcBef>
                <a:spcPts val="600"/>
              </a:spcBef>
            </a:pPr>
            <a:r>
              <a:rPr lang="es-ES" b="1" dirty="0">
                <a:solidFill>
                  <a:srgbClr val="9E3939"/>
                </a:solidFill>
                <a:latin typeface="Comic Sans MS" panose="030F0702030302020204" pitchFamily="66" charset="0"/>
              </a:rPr>
              <a:t>(</a:t>
            </a:r>
            <a:r>
              <a:rPr lang="uk-UA" b="1" dirty="0">
                <a:solidFill>
                  <a:srgbClr val="9E3939"/>
                </a:solidFill>
                <a:latin typeface="Comic Sans MS" panose="030F0702030302020204" pitchFamily="66" charset="0"/>
              </a:rPr>
              <a:t>Об'явлення 1:1-2</a:t>
            </a:r>
            <a:r>
              <a:rPr lang="es-ES" b="1" dirty="0">
                <a:solidFill>
                  <a:srgbClr val="9E3939"/>
                </a:solidFill>
                <a:latin typeface="Comic Sans MS" panose="030F0702030302020204" pitchFamily="66" charset="0"/>
              </a:rPr>
              <a:t>)</a:t>
            </a:r>
            <a:endParaRPr lang="es-ES" sz="2400" b="1" dirty="0">
              <a:solidFill>
                <a:srgbClr val="9E393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А все,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що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раніше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було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написане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написане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для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нашого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навчання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щоби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через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терпіння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і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втіху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з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Писання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ми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мали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надію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s-E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» 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Римлян 15:4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s-ES" sz="2400" b="1" dirty="0">
              <a:solidFill>
                <a:schemeClr val="accent4">
                  <a:lumMod val="20000"/>
                  <a:lumOff val="8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58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D7934-B4D9-62E7-A2EE-D1D9723B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5DDB172-8A7E-09CA-0AB4-309D9D2B957C}"/>
              </a:ext>
            </a:extLst>
          </p:cNvPr>
          <p:cNvSpPr/>
          <p:nvPr/>
        </p:nvSpPr>
        <p:spPr>
          <a:xfrm>
            <a:off x="2764277" y="4066162"/>
            <a:ext cx="6663447" cy="256294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8A85827-ADD9-9625-25C7-68B1E5222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246931"/>
            <a:ext cx="2232000" cy="29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FEE106-9B5E-A027-8065-FAAD63E4F7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2585867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9AF633-DCB6-126E-EB0D-D838B17A3C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4979999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5656680-FAA9-5FB8-3242-66F07C9735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3501947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7E2F076-6173-9CFB-B3A9-7F5D094422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r="12512"/>
          <a:stretch>
            <a:fillRect/>
          </a:stretch>
        </p:blipFill>
        <p:spPr>
          <a:xfrm>
            <a:off x="9768263" y="3487325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AF896E-23FB-06DF-6A9F-BEE1C8CECF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r="7928"/>
          <a:stretch>
            <a:fillRect/>
          </a:stretch>
        </p:blipFill>
        <p:spPr>
          <a:xfrm>
            <a:off x="7374131" y="243519"/>
            <a:ext cx="2232000" cy="356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4B5999-ADA7-259E-7C88-242D987A62E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4"/>
          <a:stretch>
            <a:fillRect/>
          </a:stretch>
        </p:blipFill>
        <p:spPr>
          <a:xfrm>
            <a:off x="9768263" y="243519"/>
            <a:ext cx="2232002" cy="2976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BBC763-D1D4-925A-94D8-0348886D4BC2}"/>
              </a:ext>
            </a:extLst>
          </p:cNvPr>
          <p:cNvSpPr txBox="1"/>
          <p:nvPr/>
        </p:nvSpPr>
        <p:spPr>
          <a:xfrm>
            <a:off x="2980779" y="4224247"/>
            <a:ext cx="62304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«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[Все]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це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сталося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з ними як прообраз, і записано як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пересторога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для нас, для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яких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настав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кінець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віків</a:t>
            </a:r>
            <a:r>
              <a:rPr lang="es-E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.» </a:t>
            </a:r>
            <a:endParaRPr lang="uk-UA" sz="28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1 </a:t>
            </a:r>
            <a:r>
              <a:rPr lang="uk-UA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Коринтян</a:t>
            </a:r>
            <a:r>
              <a:rPr lang="uk-UA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10:11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sz="28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24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15185B-61EC-E6C3-0C73-4D9A07B9A6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03" t="10045" r="3803" b="11901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-16874"/>
            <a:ext cx="4455736" cy="6874873"/>
          </a:xfrm>
          <a:custGeom>
            <a:avLst/>
            <a:gdLst>
              <a:gd name="csX0" fmla="*/ 0 w 4455736"/>
              <a:gd name="csY0" fmla="*/ 16873 h 6874873"/>
              <a:gd name="csX1" fmla="*/ 3620382 w 4455736"/>
              <a:gd name="csY1" fmla="*/ 6934 h 6874873"/>
              <a:gd name="csX2" fmla="*/ 3603853 w 4455736"/>
              <a:gd name="csY2" fmla="*/ 6630 h 6874873"/>
              <a:gd name="csX3" fmla="*/ 4455673 w 4455736"/>
              <a:gd name="csY3" fmla="*/ 3445873 h 6874873"/>
              <a:gd name="csX4" fmla="*/ 3623730 w 4455736"/>
              <a:gd name="csY4" fmla="*/ 6845359 h 6874873"/>
              <a:gd name="csX5" fmla="*/ 3610443 w 4455736"/>
              <a:gd name="csY5" fmla="*/ 6864934 h 6874873"/>
              <a:gd name="csX6" fmla="*/ 0 w 4455736"/>
              <a:gd name="csY6" fmla="*/ 6874873 h 6874873"/>
              <a:gd name="csX7" fmla="*/ 0 w 4455736"/>
              <a:gd name="csY7" fmla="*/ 16873 h 6874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55736" h="6874873">
                <a:moveTo>
                  <a:pt x="0" y="16873"/>
                </a:moveTo>
                <a:lnTo>
                  <a:pt x="3620382" y="6934"/>
                </a:lnTo>
                <a:cubicBezTo>
                  <a:pt x="3641376" y="30024"/>
                  <a:pt x="3582859" y="-16460"/>
                  <a:pt x="3603853" y="6630"/>
                </a:cubicBezTo>
                <a:cubicBezTo>
                  <a:pt x="4314379" y="866459"/>
                  <a:pt x="4452360" y="2306085"/>
                  <a:pt x="4455673" y="3445873"/>
                </a:cubicBezTo>
                <a:cubicBezTo>
                  <a:pt x="4458986" y="4585661"/>
                  <a:pt x="4334256" y="5985529"/>
                  <a:pt x="3623730" y="6845359"/>
                </a:cubicBezTo>
                <a:lnTo>
                  <a:pt x="3610443" y="6864934"/>
                </a:lnTo>
                <a:lnTo>
                  <a:pt x="0" y="6874873"/>
                </a:lnTo>
                <a:lnTo>
                  <a:pt x="0" y="16873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" y="-26812"/>
            <a:ext cx="4486300" cy="6884811"/>
          </a:xfrm>
          <a:custGeom>
            <a:avLst/>
            <a:gdLst>
              <a:gd name="csX0" fmla="*/ 0 w 4486300"/>
              <a:gd name="csY0" fmla="*/ 26811 h 6884811"/>
              <a:gd name="csX1" fmla="*/ 3621177 w 4486300"/>
              <a:gd name="csY1" fmla="*/ 6933 h 6884811"/>
              <a:gd name="csX2" fmla="*/ 3624526 w 4486300"/>
              <a:gd name="csY2" fmla="*/ 6630 h 6884811"/>
              <a:gd name="csX3" fmla="*/ 4486286 w 4486300"/>
              <a:gd name="csY3" fmla="*/ 3445872 h 6884811"/>
              <a:gd name="csX4" fmla="*/ 3634464 w 4486300"/>
              <a:gd name="csY4" fmla="*/ 6865236 h 6884811"/>
              <a:gd name="csX5" fmla="*/ 3650995 w 4486300"/>
              <a:gd name="csY5" fmla="*/ 6884811 h 6884811"/>
              <a:gd name="csX6" fmla="*/ 0 w 4486300"/>
              <a:gd name="csY6" fmla="*/ 6884811 h 6884811"/>
              <a:gd name="csX7" fmla="*/ 0 w 4486300"/>
              <a:gd name="csY7" fmla="*/ 26811 h 68848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86300" h="6884811">
                <a:moveTo>
                  <a:pt x="0" y="26811"/>
                </a:moveTo>
                <a:lnTo>
                  <a:pt x="3621177" y="6933"/>
                </a:lnTo>
                <a:cubicBezTo>
                  <a:pt x="3642171" y="30023"/>
                  <a:pt x="3603532" y="-16460"/>
                  <a:pt x="3624526" y="6630"/>
                </a:cubicBezTo>
                <a:cubicBezTo>
                  <a:pt x="4335052" y="866459"/>
                  <a:pt x="4484630" y="2302771"/>
                  <a:pt x="4486286" y="3445872"/>
                </a:cubicBezTo>
                <a:cubicBezTo>
                  <a:pt x="4487942" y="4588973"/>
                  <a:pt x="4344990" y="6005406"/>
                  <a:pt x="3634464" y="6865236"/>
                </a:cubicBezTo>
                <a:lnTo>
                  <a:pt x="3650995" y="6884811"/>
                </a:lnTo>
                <a:lnTo>
                  <a:pt x="0" y="6884811"/>
                </a:lnTo>
                <a:lnTo>
                  <a:pt x="0" y="26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1721680" y="-906979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05418D04-1054-FB51-FC2F-BFECA1E50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1721680" y="4780400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63A36B-E458-BBFF-DF25-3AC2453EE326}"/>
              </a:ext>
            </a:extLst>
          </p:cNvPr>
          <p:cNvSpPr txBox="1"/>
          <p:nvPr/>
        </p:nvSpPr>
        <p:spPr>
          <a:xfrm>
            <a:off x="200963" y="863484"/>
            <a:ext cx="3637611" cy="5104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І, почавши від Мойсея та від усіх пророків, Він пояснив їм з усього Писання те, що стосувалося Його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.»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Луки</a:t>
            </a: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24:27)</a:t>
            </a:r>
            <a:endParaRPr lang="es-ES" sz="28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70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9D1096-DBB6-44D6-A927-FB5AA2A7B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94013243-300E-D4E6-6D5C-9FC1EDCCF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blipFill dpi="0" rotWithShape="1">
            <a:blip r:embed="rId3"/>
            <a:srcRect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898284-0410-D14F-E296-1CBEB08A8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840495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4"/>
            <a:srcRect/>
            <a:stretch>
              <a:fillRect t="-7163" b="-7163"/>
            </a:stretch>
          </a:blip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iagrama de flujo: cinta perforada 3">
            <a:extLst>
              <a:ext uri="{FF2B5EF4-FFF2-40B4-BE49-F238E27FC236}">
                <a16:creationId xmlns:a16="http://schemas.microsoft.com/office/drawing/2014/main" id="{DA37C9A1-EA98-B8C2-02A0-684BE6DB46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99587" y="224072"/>
            <a:ext cx="2207172" cy="241738"/>
          </a:xfrm>
          <a:prstGeom prst="flowChartPunchedTap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Diagrama de flujo: cinta perforada 5">
            <a:extLst>
              <a:ext uri="{FF2B5EF4-FFF2-40B4-BE49-F238E27FC236}">
                <a16:creationId xmlns:a16="http://schemas.microsoft.com/office/drawing/2014/main" id="{C96E125F-CF26-1E1F-99CC-EFE3D57A81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821917" y="6388389"/>
            <a:ext cx="2207172" cy="241738"/>
          </a:xfrm>
          <a:prstGeom prst="flowChartPunchedTap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6D4E58E-30AC-D7E7-E82D-A8B952C36506}"/>
              </a:ext>
            </a:extLst>
          </p:cNvPr>
          <p:cNvSpPr txBox="1"/>
          <p:nvPr/>
        </p:nvSpPr>
        <p:spPr>
          <a:xfrm>
            <a:off x="8187446" y="695582"/>
            <a:ext cx="3657601" cy="546303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«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Улюблені</a:t>
            </a:r>
            <a:r>
              <a:rPr lang="ru-RU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, не кожному 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духові</a:t>
            </a:r>
            <a:r>
              <a:rPr lang="ru-RU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вірте</a:t>
            </a:r>
            <a:r>
              <a:rPr lang="ru-RU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, 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але</a:t>
            </a:r>
            <a:r>
              <a:rPr lang="ru-RU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випробовуйте</a:t>
            </a:r>
            <a:r>
              <a:rPr lang="ru-RU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духів</a:t>
            </a:r>
            <a:r>
              <a:rPr lang="ru-RU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, 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чи</a:t>
            </a:r>
            <a:r>
              <a:rPr lang="ru-RU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від</a:t>
            </a:r>
            <a:r>
              <a:rPr lang="ru-RU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Бога вони, 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адже</a:t>
            </a:r>
            <a:r>
              <a:rPr lang="ru-RU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багато</a:t>
            </a:r>
            <a:r>
              <a:rPr lang="ru-RU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лжепророків</a:t>
            </a:r>
            <a:r>
              <a:rPr lang="ru-RU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з’явилося</a:t>
            </a:r>
            <a:r>
              <a:rPr lang="ru-RU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у </a:t>
            </a:r>
            <a:r>
              <a:rPr lang="ru-RU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світі</a:t>
            </a:r>
            <a:r>
              <a:rPr lang="es-E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.»</a:t>
            </a:r>
          </a:p>
          <a:p>
            <a:pPr algn="ctr">
              <a:spcBef>
                <a:spcPts val="600"/>
              </a:spcBef>
            </a:pPr>
            <a:r>
              <a:rPr lang="es-E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(</a:t>
            </a:r>
            <a:r>
              <a:rPr lang="uk-UA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1 Івана 4:1</a:t>
            </a:r>
            <a:r>
              <a:rPr lang="es-E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)</a:t>
            </a:r>
            <a:endParaRPr lang="es-ES" sz="32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04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B5A0-DF34-3758-AE10-408453EE6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02BD213-F4A0-110F-842E-A5CA90DE7B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30882A0-F7D8-280D-C431-4C939892314B}"/>
              </a:ext>
            </a:extLst>
          </p:cNvPr>
          <p:cNvSpPr txBox="1"/>
          <p:nvPr/>
        </p:nvSpPr>
        <p:spPr>
          <a:xfrm>
            <a:off x="0" y="204631"/>
            <a:ext cx="101346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«</a:t>
            </a:r>
            <a:r>
              <a:rPr lang="uk-UA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Адже Слово Боже – живе й діяльне, гостріше від усякого двосічного меча: воно проникає аж до поділу душі й духа, суглобів і мозку кісток, судить думки й наміри серця</a:t>
            </a:r>
            <a:r>
              <a:rPr lang="es-E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.»</a:t>
            </a:r>
            <a:br>
              <a:rPr lang="es-E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</a:b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Євреїв 4:12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sz="2400" b="1" dirty="0">
              <a:solidFill>
                <a:schemeClr val="bg1"/>
              </a:solidFill>
              <a:effectLst>
                <a:glow rad="88900">
                  <a:srgbClr val="663300"/>
                </a:glow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58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1C038-50D8-1657-404F-104388D17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1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blipFill>
            <a:blip r:embed="rId2"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53376EE-1DA2-7893-CAF0-66D280EF1AA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1" r="13761"/>
          <a:stretch/>
        </p:blipFill>
        <p:spPr>
          <a:xfrm>
            <a:off x="196731" y="166533"/>
            <a:ext cx="3809612" cy="6524936"/>
          </a:xfrm>
          <a:prstGeom prst="rect">
            <a:avLst/>
          </a:prstGeom>
          <a:ln w="38100" cap="sq">
            <a:solidFill>
              <a:srgbClr val="832A0E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A4771B-7E4D-8C90-4298-F308DA3CCE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351"/>
          <a:stretch>
            <a:fillRect/>
          </a:stretch>
        </p:blipFill>
        <p:spPr>
          <a:xfrm>
            <a:off x="4196497" y="166533"/>
            <a:ext cx="3797618" cy="6524936"/>
          </a:xfrm>
          <a:prstGeom prst="rect">
            <a:avLst/>
          </a:prstGeom>
          <a:ln w="38100" cap="sq">
            <a:solidFill>
              <a:srgbClr val="44805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5229605-5263-1F14-F98E-413365B7BF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" r="2450" b="2"/>
          <a:stretch>
            <a:fillRect/>
          </a:stretch>
        </p:blipFill>
        <p:spPr>
          <a:xfrm>
            <a:off x="8183346" y="166533"/>
            <a:ext cx="3822808" cy="3160653"/>
          </a:xfrm>
          <a:prstGeom prst="rect">
            <a:avLst/>
          </a:prstGeom>
          <a:ln w="38100" cap="sq">
            <a:solidFill>
              <a:srgbClr val="96613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CECC7C5-4187-5591-9B01-65CBFF992D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183346" y="3506741"/>
            <a:ext cx="3822808" cy="3184726"/>
          </a:xfrm>
          <a:prstGeom prst="rect">
            <a:avLst/>
          </a:prstGeom>
          <a:solidFill>
            <a:srgbClr val="EAB0E3"/>
          </a:solidFill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9666E12-5BD3-B4A9-F925-464C70902868}"/>
              </a:ext>
            </a:extLst>
          </p:cNvPr>
          <p:cNvSpPr txBox="1"/>
          <p:nvPr/>
        </p:nvSpPr>
        <p:spPr>
          <a:xfrm>
            <a:off x="8183346" y="3470182"/>
            <a:ext cx="3797618" cy="331492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600" b="1" dirty="0">
                <a:solidFill>
                  <a:srgbClr val="6D1D63"/>
                </a:solidFill>
                <a:latin typeface="Comic Sans MS" panose="030F0702030302020204" pitchFamily="66" charset="0"/>
              </a:rPr>
              <a:t>«</a:t>
            </a:r>
            <a:r>
              <a:rPr lang="ru-RU" sz="26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Адже</a:t>
            </a:r>
            <a:r>
              <a:rPr lang="ru-RU" sz="26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Владика Господь не вчинить </a:t>
            </a:r>
            <a:r>
              <a:rPr lang="ru-RU" sz="26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нічого</a:t>
            </a:r>
            <a:r>
              <a:rPr lang="ru-RU" sz="2600" b="1" dirty="0">
                <a:solidFill>
                  <a:srgbClr val="6D1D63"/>
                </a:solidFill>
                <a:latin typeface="Comic Sans MS" panose="030F0702030302020204" pitchFamily="66" charset="0"/>
              </a:rPr>
              <a:t>, не </a:t>
            </a:r>
            <a:r>
              <a:rPr lang="ru-RU" sz="26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оголосивши</a:t>
            </a:r>
            <a:r>
              <a:rPr lang="ru-RU" sz="26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наперед про </a:t>
            </a:r>
            <a:r>
              <a:rPr lang="ru-RU" sz="26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Свої</a:t>
            </a:r>
            <a:r>
              <a:rPr lang="ru-RU" sz="26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ru-RU" sz="26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наміри</a:t>
            </a:r>
            <a:r>
              <a:rPr lang="ru-RU" sz="26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ru-RU" sz="26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Своїм</a:t>
            </a:r>
            <a:r>
              <a:rPr lang="ru-RU" sz="26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слугам, пророкам</a:t>
            </a:r>
            <a:r>
              <a:rPr lang="es-ES" sz="2600" b="1" dirty="0">
                <a:solidFill>
                  <a:srgbClr val="6D1D63"/>
                </a:solidFill>
                <a:latin typeface="Comic Sans MS" panose="030F0702030302020204" pitchFamily="66" charset="0"/>
              </a:rPr>
              <a:t>.»</a:t>
            </a:r>
          </a:p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rgbClr val="6D1D63"/>
                </a:solidFill>
                <a:latin typeface="Comic Sans MS" panose="030F0702030302020204" pitchFamily="66" charset="0"/>
              </a:rPr>
              <a:t>(</a:t>
            </a:r>
            <a:r>
              <a:rPr lang="uk-UA" sz="2000" b="1" dirty="0">
                <a:solidFill>
                  <a:srgbClr val="6D1D63"/>
                </a:solidFill>
                <a:latin typeface="Comic Sans MS" panose="030F0702030302020204" pitchFamily="66" charset="0"/>
              </a:rPr>
              <a:t>Амоса 3:7</a:t>
            </a:r>
            <a:r>
              <a:rPr lang="es-ES" sz="2000" b="1" dirty="0">
                <a:solidFill>
                  <a:srgbClr val="6D1D63"/>
                </a:solidFill>
                <a:latin typeface="Comic Sans MS" panose="030F0702030302020204" pitchFamily="66" charset="0"/>
              </a:rPr>
              <a:t>)</a:t>
            </a:r>
            <a:endParaRPr lang="es-ES" sz="2800" b="1" dirty="0">
              <a:solidFill>
                <a:srgbClr val="6D1D63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576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C698774-82B7-AB0C-1B42-F98EE71D60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641FBD4-8992-CDAA-B952-7A90FC1BCE91}"/>
              </a:ext>
            </a:extLst>
          </p:cNvPr>
          <p:cNvSpPr txBox="1"/>
          <p:nvPr/>
        </p:nvSpPr>
        <p:spPr>
          <a:xfrm>
            <a:off x="180367" y="94667"/>
            <a:ext cx="61912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Після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цього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відбудеться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таке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що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Я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зіллю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Мого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Духа на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всіх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людей, – і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почнуть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пророкувати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ваші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сини і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ваші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дочки, – вашим старшим за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віком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людям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снитимуться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сни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а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ваші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юнаки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бачитимуть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видіння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І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навіть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на слуг і на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слугинь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у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ті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дні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Я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зіллю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Мого</a:t>
            </a:r>
            <a:r>
              <a:rPr lang="ru-RU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Духа.</a:t>
            </a:r>
            <a:r>
              <a:rPr lang="es-E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.» </a:t>
            </a:r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6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Йоіла</a:t>
            </a:r>
            <a:r>
              <a:rPr lang="uk-UA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3:1-2</a:t>
            </a:r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sz="20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639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B248A-98CE-FA44-007A-275DE4A83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F5522A-1795-66C5-5BD7-8A8DDBF7A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7" r="-1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3245E02-311A-F610-5445-F17D6B2394EE}"/>
              </a:ext>
            </a:extLst>
          </p:cNvPr>
          <p:cNvSpPr txBox="1"/>
          <p:nvPr/>
        </p:nvSpPr>
        <p:spPr>
          <a:xfrm>
            <a:off x="8315121" y="488913"/>
            <a:ext cx="3677054" cy="5425107"/>
          </a:xfrm>
          <a:custGeom>
            <a:avLst/>
            <a:gdLst>
              <a:gd name="csX0" fmla="*/ 0 w 3677054"/>
              <a:gd name="csY0" fmla="*/ 0 h 5425107"/>
              <a:gd name="csX1" fmla="*/ 525293 w 3677054"/>
              <a:gd name="csY1" fmla="*/ 0 h 5425107"/>
              <a:gd name="csX2" fmla="*/ 1087357 w 3677054"/>
              <a:gd name="csY2" fmla="*/ 0 h 5425107"/>
              <a:gd name="csX3" fmla="*/ 1575880 w 3677054"/>
              <a:gd name="csY3" fmla="*/ 0 h 5425107"/>
              <a:gd name="csX4" fmla="*/ 2137944 w 3677054"/>
              <a:gd name="csY4" fmla="*/ 0 h 5425107"/>
              <a:gd name="csX5" fmla="*/ 2736779 w 3677054"/>
              <a:gd name="csY5" fmla="*/ 0 h 5425107"/>
              <a:gd name="csX6" fmla="*/ 3188531 w 3677054"/>
              <a:gd name="csY6" fmla="*/ 0 h 5425107"/>
              <a:gd name="csX7" fmla="*/ 3677054 w 3677054"/>
              <a:gd name="csY7" fmla="*/ 0 h 5425107"/>
              <a:gd name="csX8" fmla="*/ 3677054 w 3677054"/>
              <a:gd name="csY8" fmla="*/ 379757 h 5425107"/>
              <a:gd name="csX9" fmla="*/ 3677054 w 3677054"/>
              <a:gd name="csY9" fmla="*/ 1030770 h 5425107"/>
              <a:gd name="csX10" fmla="*/ 3677054 w 3677054"/>
              <a:gd name="csY10" fmla="*/ 1573281 h 5425107"/>
              <a:gd name="csX11" fmla="*/ 3677054 w 3677054"/>
              <a:gd name="csY11" fmla="*/ 2007290 h 5425107"/>
              <a:gd name="csX12" fmla="*/ 3677054 w 3677054"/>
              <a:gd name="csY12" fmla="*/ 2604051 h 5425107"/>
              <a:gd name="csX13" fmla="*/ 3677054 w 3677054"/>
              <a:gd name="csY13" fmla="*/ 3038060 h 5425107"/>
              <a:gd name="csX14" fmla="*/ 3677054 w 3677054"/>
              <a:gd name="csY14" fmla="*/ 3417817 h 5425107"/>
              <a:gd name="csX15" fmla="*/ 3677054 w 3677054"/>
              <a:gd name="csY15" fmla="*/ 4068830 h 5425107"/>
              <a:gd name="csX16" fmla="*/ 3677054 w 3677054"/>
              <a:gd name="csY16" fmla="*/ 4448588 h 5425107"/>
              <a:gd name="csX17" fmla="*/ 3677054 w 3677054"/>
              <a:gd name="csY17" fmla="*/ 5425107 h 5425107"/>
              <a:gd name="csX18" fmla="*/ 3078219 w 3677054"/>
              <a:gd name="csY18" fmla="*/ 5425107 h 5425107"/>
              <a:gd name="csX19" fmla="*/ 2663238 w 3677054"/>
              <a:gd name="csY19" fmla="*/ 5425107 h 5425107"/>
              <a:gd name="csX20" fmla="*/ 2101174 w 3677054"/>
              <a:gd name="csY20" fmla="*/ 5425107 h 5425107"/>
              <a:gd name="csX21" fmla="*/ 1502339 w 3677054"/>
              <a:gd name="csY21" fmla="*/ 5425107 h 5425107"/>
              <a:gd name="csX22" fmla="*/ 977046 w 3677054"/>
              <a:gd name="csY22" fmla="*/ 5425107 h 5425107"/>
              <a:gd name="csX23" fmla="*/ 488523 w 3677054"/>
              <a:gd name="csY23" fmla="*/ 5425107 h 5425107"/>
              <a:gd name="csX24" fmla="*/ 0 w 3677054"/>
              <a:gd name="csY24" fmla="*/ 5425107 h 5425107"/>
              <a:gd name="csX25" fmla="*/ 0 w 3677054"/>
              <a:gd name="csY25" fmla="*/ 4774094 h 5425107"/>
              <a:gd name="csX26" fmla="*/ 0 w 3677054"/>
              <a:gd name="csY26" fmla="*/ 4285835 h 5425107"/>
              <a:gd name="csX27" fmla="*/ 0 w 3677054"/>
              <a:gd name="csY27" fmla="*/ 3906077 h 5425107"/>
              <a:gd name="csX28" fmla="*/ 0 w 3677054"/>
              <a:gd name="csY28" fmla="*/ 3363566 h 5425107"/>
              <a:gd name="csX29" fmla="*/ 0 w 3677054"/>
              <a:gd name="csY29" fmla="*/ 2712554 h 5425107"/>
              <a:gd name="csX30" fmla="*/ 0 w 3677054"/>
              <a:gd name="csY30" fmla="*/ 2278545 h 5425107"/>
              <a:gd name="csX31" fmla="*/ 0 w 3677054"/>
              <a:gd name="csY31" fmla="*/ 1844536 h 5425107"/>
              <a:gd name="csX32" fmla="*/ 0 w 3677054"/>
              <a:gd name="csY32" fmla="*/ 1193524 h 5425107"/>
              <a:gd name="csX33" fmla="*/ 0 w 3677054"/>
              <a:gd name="csY33" fmla="*/ 542511 h 5425107"/>
              <a:gd name="csX34" fmla="*/ 0 w 3677054"/>
              <a:gd name="csY34" fmla="*/ 0 h 54251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3677054" h="5425107" extrusionOk="0">
                <a:moveTo>
                  <a:pt x="0" y="0"/>
                </a:moveTo>
                <a:cubicBezTo>
                  <a:pt x="120553" y="-1453"/>
                  <a:pt x="298258" y="19106"/>
                  <a:pt x="525293" y="0"/>
                </a:cubicBezTo>
                <a:cubicBezTo>
                  <a:pt x="752328" y="-19106"/>
                  <a:pt x="845323" y="11107"/>
                  <a:pt x="1087357" y="0"/>
                </a:cubicBezTo>
                <a:cubicBezTo>
                  <a:pt x="1329391" y="-11107"/>
                  <a:pt x="1459449" y="24348"/>
                  <a:pt x="1575880" y="0"/>
                </a:cubicBezTo>
                <a:cubicBezTo>
                  <a:pt x="1692311" y="-24348"/>
                  <a:pt x="2002174" y="45680"/>
                  <a:pt x="2137944" y="0"/>
                </a:cubicBezTo>
                <a:cubicBezTo>
                  <a:pt x="2273714" y="-45680"/>
                  <a:pt x="2607338" y="56013"/>
                  <a:pt x="2736779" y="0"/>
                </a:cubicBezTo>
                <a:cubicBezTo>
                  <a:pt x="2866220" y="-56013"/>
                  <a:pt x="3082493" y="51544"/>
                  <a:pt x="3188531" y="0"/>
                </a:cubicBezTo>
                <a:cubicBezTo>
                  <a:pt x="3294569" y="-51544"/>
                  <a:pt x="3504473" y="57256"/>
                  <a:pt x="3677054" y="0"/>
                </a:cubicBezTo>
                <a:cubicBezTo>
                  <a:pt x="3694916" y="94021"/>
                  <a:pt x="3641789" y="247373"/>
                  <a:pt x="3677054" y="379757"/>
                </a:cubicBezTo>
                <a:cubicBezTo>
                  <a:pt x="3712319" y="512141"/>
                  <a:pt x="3646563" y="811246"/>
                  <a:pt x="3677054" y="1030770"/>
                </a:cubicBezTo>
                <a:cubicBezTo>
                  <a:pt x="3707545" y="1250294"/>
                  <a:pt x="3649482" y="1360548"/>
                  <a:pt x="3677054" y="1573281"/>
                </a:cubicBezTo>
                <a:cubicBezTo>
                  <a:pt x="3704626" y="1786014"/>
                  <a:pt x="3650210" y="1841395"/>
                  <a:pt x="3677054" y="2007290"/>
                </a:cubicBezTo>
                <a:cubicBezTo>
                  <a:pt x="3703898" y="2173185"/>
                  <a:pt x="3628269" y="2367075"/>
                  <a:pt x="3677054" y="2604051"/>
                </a:cubicBezTo>
                <a:cubicBezTo>
                  <a:pt x="3725839" y="2841027"/>
                  <a:pt x="3635039" y="2859226"/>
                  <a:pt x="3677054" y="3038060"/>
                </a:cubicBezTo>
                <a:cubicBezTo>
                  <a:pt x="3719069" y="3216894"/>
                  <a:pt x="3658508" y="3336730"/>
                  <a:pt x="3677054" y="3417817"/>
                </a:cubicBezTo>
                <a:cubicBezTo>
                  <a:pt x="3695600" y="3498904"/>
                  <a:pt x="3623149" y="3929402"/>
                  <a:pt x="3677054" y="4068830"/>
                </a:cubicBezTo>
                <a:cubicBezTo>
                  <a:pt x="3730959" y="4208258"/>
                  <a:pt x="3656293" y="4312859"/>
                  <a:pt x="3677054" y="4448588"/>
                </a:cubicBezTo>
                <a:cubicBezTo>
                  <a:pt x="3697815" y="4584317"/>
                  <a:pt x="3578503" y="5061446"/>
                  <a:pt x="3677054" y="5425107"/>
                </a:cubicBezTo>
                <a:cubicBezTo>
                  <a:pt x="3526676" y="5464317"/>
                  <a:pt x="3371777" y="5409449"/>
                  <a:pt x="3078219" y="5425107"/>
                </a:cubicBezTo>
                <a:cubicBezTo>
                  <a:pt x="2784661" y="5440765"/>
                  <a:pt x="2748546" y="5402710"/>
                  <a:pt x="2663238" y="5425107"/>
                </a:cubicBezTo>
                <a:cubicBezTo>
                  <a:pt x="2577930" y="5447504"/>
                  <a:pt x="2281922" y="5420095"/>
                  <a:pt x="2101174" y="5425107"/>
                </a:cubicBezTo>
                <a:cubicBezTo>
                  <a:pt x="1920426" y="5430119"/>
                  <a:pt x="1782817" y="5357111"/>
                  <a:pt x="1502339" y="5425107"/>
                </a:cubicBezTo>
                <a:cubicBezTo>
                  <a:pt x="1221861" y="5493103"/>
                  <a:pt x="1131726" y="5370961"/>
                  <a:pt x="977046" y="5425107"/>
                </a:cubicBezTo>
                <a:cubicBezTo>
                  <a:pt x="822366" y="5479253"/>
                  <a:pt x="620260" y="5406927"/>
                  <a:pt x="488523" y="5425107"/>
                </a:cubicBezTo>
                <a:cubicBezTo>
                  <a:pt x="356786" y="5443287"/>
                  <a:pt x="129250" y="5378256"/>
                  <a:pt x="0" y="5425107"/>
                </a:cubicBezTo>
                <a:cubicBezTo>
                  <a:pt x="-52496" y="5159062"/>
                  <a:pt x="69122" y="4939739"/>
                  <a:pt x="0" y="4774094"/>
                </a:cubicBezTo>
                <a:cubicBezTo>
                  <a:pt x="-69122" y="4608449"/>
                  <a:pt x="38865" y="4506489"/>
                  <a:pt x="0" y="4285835"/>
                </a:cubicBezTo>
                <a:cubicBezTo>
                  <a:pt x="-38865" y="4065181"/>
                  <a:pt x="29774" y="4026291"/>
                  <a:pt x="0" y="3906077"/>
                </a:cubicBezTo>
                <a:cubicBezTo>
                  <a:pt x="-29774" y="3785863"/>
                  <a:pt x="62382" y="3537509"/>
                  <a:pt x="0" y="3363566"/>
                </a:cubicBezTo>
                <a:cubicBezTo>
                  <a:pt x="-62382" y="3189623"/>
                  <a:pt x="24756" y="2967931"/>
                  <a:pt x="0" y="2712554"/>
                </a:cubicBezTo>
                <a:cubicBezTo>
                  <a:pt x="-24756" y="2457177"/>
                  <a:pt x="6877" y="2454448"/>
                  <a:pt x="0" y="2278545"/>
                </a:cubicBezTo>
                <a:cubicBezTo>
                  <a:pt x="-6877" y="2102642"/>
                  <a:pt x="20590" y="2021306"/>
                  <a:pt x="0" y="1844536"/>
                </a:cubicBezTo>
                <a:cubicBezTo>
                  <a:pt x="-20590" y="1667766"/>
                  <a:pt x="17533" y="1393798"/>
                  <a:pt x="0" y="1193524"/>
                </a:cubicBezTo>
                <a:cubicBezTo>
                  <a:pt x="-17533" y="993250"/>
                  <a:pt x="71674" y="720708"/>
                  <a:pt x="0" y="542511"/>
                </a:cubicBezTo>
                <a:cubicBezTo>
                  <a:pt x="-71674" y="364314"/>
                  <a:pt x="49412" y="239329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66182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50800">
              <a:srgbClr val="FFC000">
                <a:alpha val="21000"/>
              </a:srgbClr>
            </a:glow>
          </a:effectLst>
        </p:spPr>
        <p:txBody>
          <a:bodyPr wrap="square" lIns="144000" tIns="144000" rIns="144000" bIns="10800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«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Усе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Писання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богонатхненне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й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корисне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для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навчання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для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докору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для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виправлення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для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виховання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в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праведності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щоби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Божа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людина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була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досконала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на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всяке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добре </a:t>
            </a:r>
            <a:r>
              <a:rPr lang="ru-RU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діло</a:t>
            </a:r>
            <a:r>
              <a:rPr lang="ru-RU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готова.</a:t>
            </a:r>
            <a:r>
              <a:rPr lang="es-ES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»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A55B813-EB18-7B68-B448-4A77ABED6524}"/>
              </a:ext>
            </a:extLst>
          </p:cNvPr>
          <p:cNvSpPr txBox="1"/>
          <p:nvPr/>
        </p:nvSpPr>
        <p:spPr>
          <a:xfrm>
            <a:off x="8115296" y="6448704"/>
            <a:ext cx="4076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 Тимофія 3:16-17</a:t>
            </a:r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56394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ppt/theme/themeOverride2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3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4.xml><?xml version="1.0" encoding="utf-8"?>
<a:themeOverride xmlns:a="http://schemas.openxmlformats.org/drawingml/2006/main">
  <a:clrScheme name="Personalizado 7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CE145B"/>
    </a:accent1>
    <a:accent2>
      <a:srgbClr val="92D050"/>
    </a:accent2>
    <a:accent3>
      <a:srgbClr val="FFFF66"/>
    </a:accent3>
    <a:accent4>
      <a:srgbClr val="33CCCC"/>
    </a:accent4>
    <a:accent5>
      <a:srgbClr val="9F07C9"/>
    </a:accent5>
    <a:accent6>
      <a:srgbClr val="5415F1"/>
    </a:accent6>
    <a:hlink>
      <a:srgbClr val="EF07DE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6.xml><?xml version="1.0" encoding="utf-8"?>
<a:themeOverride xmlns:a="http://schemas.openxmlformats.org/drawingml/2006/main">
  <a:clrScheme name="Personalizado 1">
    <a:dk1>
      <a:sysClr val="windowText" lastClr="000000"/>
    </a:dk1>
    <a:lt1>
      <a:sysClr val="window" lastClr="FFFFFF"/>
    </a:lt1>
    <a:dk2>
      <a:srgbClr val="44546A"/>
    </a:dk2>
    <a:lt2>
      <a:srgbClr val="33CCCC"/>
    </a:lt2>
    <a:accent1>
      <a:srgbClr val="339966"/>
    </a:accent1>
    <a:accent2>
      <a:srgbClr val="9900CC"/>
    </a:accent2>
    <a:accent3>
      <a:srgbClr val="FF3300"/>
    </a:accent3>
    <a:accent4>
      <a:srgbClr val="FFC000"/>
    </a:accent4>
    <a:accent5>
      <a:srgbClr val="0033CC"/>
    </a:accent5>
    <a:accent6>
      <a:srgbClr val="F5F01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506</Words>
  <Application>Microsoft Office PowerPoint</Application>
  <PresentationFormat>Panorámica</PresentationFormat>
  <Paragraphs>22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 Laveda</dc:creator>
  <cp:lastModifiedBy>Sergio</cp:lastModifiedBy>
  <cp:revision>38</cp:revision>
  <dcterms:created xsi:type="dcterms:W3CDTF">2026-08-22T18:31:20Z</dcterms:created>
  <dcterms:modified xsi:type="dcterms:W3CDTF">2026-09-27T14:39:31Z</dcterms:modified>
</cp:coreProperties>
</file>