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5" r:id="rId3"/>
    <p:sldId id="278" r:id="rId4"/>
    <p:sldId id="257" r:id="rId5"/>
    <p:sldId id="258" r:id="rId6"/>
    <p:sldId id="259" r:id="rId7"/>
    <p:sldId id="260" r:id="rId8"/>
    <p:sldId id="276" r:id="rId9"/>
    <p:sldId id="262" r:id="rId10"/>
    <p:sldId id="263" r:id="rId11"/>
    <p:sldId id="274" r:id="rId12"/>
    <p:sldId id="277" r:id="rId13"/>
    <p:sldId id="271" r:id="rId14"/>
    <p:sldId id="272" r:id="rId15"/>
  </p:sldIdLst>
  <p:sldSz cx="12192000" cy="6858000"/>
  <p:notesSz cx="6858000" cy="9144000"/>
  <p:embeddedFontLst>
    <p:embeddedFont>
      <p:font typeface="Arial Black" panose="020B0A04020102020204" pitchFamily="34" charset="0"/>
      <p:bold r:id="rId16"/>
    </p:embeddedFont>
    <p:embeddedFont>
      <p:font typeface="Jameel Noori Nastaleeq" panose="02000503000000000004" pitchFamily="2" charset="-78"/>
      <p:regular r:id="rId17"/>
      <p:italic r:id="rId18"/>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D5"/>
    <a:srgbClr val="E18B61"/>
    <a:srgbClr val="889FB8"/>
    <a:srgbClr val="99A0A7"/>
    <a:srgbClr val="A0DDE0"/>
    <a:srgbClr val="73CDD1"/>
    <a:srgbClr val="474062"/>
    <a:srgbClr val="5C537E"/>
    <a:srgbClr val="FF2D82"/>
    <a:srgbClr val="F20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7" d="100"/>
          <a:sy n="107" d="100"/>
        </p:scale>
        <p:origin x="10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18/04/2024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18/04/2024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18/04/2024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663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676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65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692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128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954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00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871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18/04/2024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37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21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943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18/04/2024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18/04/2024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18/04/2024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18/04/2024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18/04/2024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18/04/2024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18/04/2024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18/04/2024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18/04/2024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341997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microsoft.com/office/2007/relationships/hdphoto" Target="../media/hdphoto1.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38B80-96FB-BEFA-D2B7-BF74EEA1E75F}"/>
              </a:ext>
            </a:extLst>
          </p:cNvPr>
          <p:cNvSpPr txBox="1"/>
          <p:nvPr/>
        </p:nvSpPr>
        <p:spPr>
          <a:xfrm>
            <a:off x="2149642" y="517690"/>
            <a:ext cx="7892716" cy="3438294"/>
          </a:xfrm>
          <a:prstGeom prst="rect">
            <a:avLst/>
          </a:prstGeom>
          <a:noFill/>
        </p:spPr>
        <p:txBody>
          <a:bodyPr wrap="square" rtlCol="0">
            <a:prstTxWarp prst="textFadeDown">
              <a:avLst>
                <a:gd name="adj" fmla="val 17290"/>
              </a:avLst>
            </a:prstTxWarp>
            <a:spAutoFit/>
          </a:bodyPr>
          <a:lstStyle/>
          <a:p>
            <a:pPr algn="ctr" rtl="1"/>
            <a:r>
              <a:rPr lang="ur-PK" sz="19900" b="1" spc="600" dirty="0">
                <a:ln w="25400" cmpd="sng">
                  <a:solidFill>
                    <a:srgbClr val="FFFF00"/>
                  </a:solidFill>
                  <a:prstDash val="solid"/>
                </a:ln>
                <a:solidFill>
                  <a:schemeClr val="bg1"/>
                </a:solidFill>
                <a:latin typeface="Jameel Noori Nastaleeq" panose="02000503000000020004" pitchFamily="2" charset="-78"/>
                <a:cs typeface="Jameel Noori Nastaleeq" panose="02000503000000020004" pitchFamily="2" charset="-78"/>
              </a:rPr>
              <a:t>تارکی میں نور چمکتا ہے</a:t>
            </a:r>
            <a:endParaRPr lang="en" sz="19900" b="1" spc="600" dirty="0">
              <a:ln w="25400" cmpd="sng">
                <a:solidFill>
                  <a:srgbClr val="FFFF00"/>
                </a:solidFill>
                <a:prstDash val="solid"/>
              </a:ln>
              <a:solidFill>
                <a:schemeClr val="bg1"/>
              </a:solidFill>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F8258DF7-4841-EEAF-4B52-78106B53AFEA}"/>
              </a:ext>
            </a:extLst>
          </p:cNvPr>
          <p:cNvSpPr txBox="1"/>
          <p:nvPr/>
        </p:nvSpPr>
        <p:spPr>
          <a:xfrm>
            <a:off x="6467584" y="4363638"/>
            <a:ext cx="2715808" cy="646331"/>
          </a:xfrm>
          <a:prstGeom prst="rect">
            <a:avLst/>
          </a:prstGeom>
          <a:noFill/>
        </p:spPr>
        <p:txBody>
          <a:bodyPr wrap="none" rtlCol="0">
            <a:spAutoFit/>
          </a:bodyPr>
          <a:lstStyle/>
          <a:p>
            <a:pPr algn="r" rtl="1"/>
            <a:r>
              <a:rPr lang="ur-PK" sz="3600" b="1" dirty="0">
                <a:solidFill>
                  <a:srgbClr val="D8DBCF"/>
                </a:solidFill>
                <a:latin typeface="Jameel Noori Nastaleeq" panose="02000503000000020004" pitchFamily="2" charset="-78"/>
                <a:cs typeface="Jameel Noori Nastaleeq" panose="02000503000000020004" pitchFamily="2" charset="-78"/>
              </a:rPr>
              <a:t>سبق 3                                      اپریل 13 تا 19</a:t>
            </a:r>
            <a:endParaRPr lang="en" sz="3600" b="1" dirty="0">
              <a:solidFill>
                <a:srgbClr val="D8DBCF"/>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17348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305629" y="1842215"/>
            <a:ext cx="10609444" cy="4601260"/>
          </a:xfrm>
          <a:prstGeom prst="rect">
            <a:avLst/>
          </a:prstGeom>
          <a:noFill/>
        </p:spPr>
        <p:txBody>
          <a:bodyPr wrap="square">
            <a:spAutoFit/>
          </a:bodyPr>
          <a:lstStyle/>
          <a:p>
            <a:pPr algn="r" rtl="1">
              <a:spcBef>
                <a:spcPts val="600"/>
              </a:spcBef>
            </a:pPr>
            <a:r>
              <a:rPr lang="ur-PK" sz="3600" b="1" dirty="0">
                <a:latin typeface="Jameel Noori Nastaleeq" panose="02000503000000020004" pitchFamily="2" charset="-78"/>
                <a:cs typeface="Jameel Noori Nastaleeq" panose="02000503000000020004" pitchFamily="2" charset="-78"/>
              </a:rPr>
              <a:t>روحانی تاریکی نے زمین کو ڈھانپ لیا ہے اور لوگوں پر گھنا اندھیرا چھا گیا ہے۔ بہت سے گرجا گھروں میں صحیفوں کی تشریح میں شکوک و شبہات اور کفر  کا اظہار کیا جاتا ہے۔ بہت زیادہ صحیفوں کی سوچ اور سچائی پر سوال اُٹھ رہے ہیں۔ انسانی منطق اور انسانی دل کے تصورات خُدا کے کلام کے الہام کو کمزور کر رہے ہیں۔۔۔۔۔۔۔۔</a:t>
            </a:r>
          </a:p>
          <a:p>
            <a:pPr algn="r" rtl="1">
              <a:spcBef>
                <a:spcPts val="600"/>
              </a:spcBef>
            </a:pPr>
            <a:r>
              <a:rPr lang="ur-PK" sz="3600" b="1" dirty="0">
                <a:latin typeface="Jameel Noori Nastaleeq" panose="02000503000000020004" pitchFamily="2" charset="-78"/>
                <a:cs typeface="Jameel Noori Nastaleeq" panose="02000503000000020004" pitchFamily="2" charset="-78"/>
              </a:rPr>
              <a:t>اس مقدس کتاب نے شیطان کے حملوں کا مقابلہ کیا ہے، جس  نے بُرے لوگوں کے ساتھ اتحاد کیا ہے تاکہ خُدا کے کردار کی ہر چیزوں کو اندھیروں کے بادلوں سے ڈھانپ دے۔  لیکن خُدا نے اپنی مقدس کتاب کو اپنی معجزانہ طاقت سے اس کی موجودہ شکل میں محفوظ رکھا ہے۔ کتاب مقدس ایک ایسا چارٹ اور گائیڈ بک ہے جو انسانی خاندان کو جنت کا راستہ دکھاتی ہے۔ </a:t>
            </a:r>
            <a:endParaRPr lang="en" sz="36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6B0A910F-9D13-2784-0B18-6D83BFC33762}"/>
              </a:ext>
            </a:extLst>
          </p:cNvPr>
          <p:cNvSpPr txBox="1"/>
          <p:nvPr/>
        </p:nvSpPr>
        <p:spPr>
          <a:xfrm>
            <a:off x="1235413" y="58368"/>
            <a:ext cx="10885251" cy="307777"/>
          </a:xfrm>
          <a:prstGeom prst="rect">
            <a:avLst/>
          </a:prstGeom>
          <a:noFill/>
        </p:spPr>
        <p:txBody>
          <a:bodyPr wrap="square" rtlCol="0">
            <a:spAutoFit/>
          </a:bodyPr>
          <a:lstStyle/>
          <a:p>
            <a:pPr algn="ctr"/>
            <a:r>
              <a:rPr lang="en" sz="1400" b="1" dirty="0">
                <a:latin typeface="Arial Black" panose="020B0A04020102020204" pitchFamily="34" charset="0"/>
              </a:rPr>
              <a:t>EGW (Selected Messages, volume 1, page 17)</a:t>
            </a:r>
          </a:p>
        </p:txBody>
      </p:sp>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394244" y="2402421"/>
            <a:ext cx="9298004" cy="2215991"/>
          </a:xfrm>
          <a:prstGeom prst="rect">
            <a:avLst/>
          </a:prstGeom>
          <a:noFill/>
        </p:spPr>
        <p:txBody>
          <a:bodyPr wrap="square">
            <a:spAutoFit/>
          </a:bodyPr>
          <a:lstStyle/>
          <a:p>
            <a:pPr algn="ctr" rtl="1"/>
            <a:r>
              <a:rPr lang="ur-PK" sz="13800" b="1" dirty="0">
                <a:ln w="6600">
                  <a:solidFill>
                    <a:srgbClr val="132960"/>
                  </a:solidFill>
                  <a:prstDash val="solid"/>
                </a:ln>
                <a:solidFill>
                  <a:srgbClr val="FFFFFF"/>
                </a:solidFill>
                <a:effectLst>
                  <a:outerShdw dist="50800" dir="2700000" algn="tl" rotWithShape="0">
                    <a:srgbClr val="132960"/>
                  </a:outerShdw>
                </a:effectLst>
                <a:latin typeface="Jameel Noori Nastaleeq" panose="02000503000000020004" pitchFamily="2" charset="-78"/>
                <a:cs typeface="Jameel Noori Nastaleeq" panose="02000503000000020004" pitchFamily="2" charset="-78"/>
              </a:rPr>
              <a:t>دماغی جنگ</a:t>
            </a:r>
            <a:endParaRPr lang="en" sz="13800" b="1" dirty="0">
              <a:ln w="6600">
                <a:solidFill>
                  <a:srgbClr val="132960"/>
                </a:solidFill>
                <a:prstDash val="solid"/>
              </a:ln>
              <a:solidFill>
                <a:srgbClr val="FFFFFF"/>
              </a:solidFill>
              <a:effectLst>
                <a:outerShdw dist="50800" dir="2700000" algn="tl" rotWithShape="0">
                  <a:srgbClr val="132960"/>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509954" y="219201"/>
            <a:ext cx="11682046" cy="954107"/>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rtl="1"/>
            <a:r>
              <a:rPr lang="ur-PK"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"یعنی اُن بے ایمانوں کے واسطے جن کی عقلوں کو اس جہان کے خُدا نے اندھا کر دیا ہے تاکہ مسیح جو خُدا کی صورت ہے اُس کے جلال کی خوشخبری کی روشنی اُن پر نہ پڑے" (2کرنتھیوں 4:4)۔ </a:t>
            </a:r>
            <a:endParaRPr lang="es-ES" sz="28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27CE2429-13E7-8830-A05C-9623E1D98697}"/>
              </a:ext>
            </a:extLst>
          </p:cNvPr>
          <p:cNvSpPr txBox="1"/>
          <p:nvPr/>
        </p:nvSpPr>
        <p:spPr>
          <a:xfrm>
            <a:off x="161365" y="1274555"/>
            <a:ext cx="8936856" cy="2569934"/>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ایک ہسپانوی کہاوت کے مطابق "اس سے بڑا اندھا کوئی نہیں جو دیکھنا نہ چاہے" یعنی جس چیز کو وہ نہیں دیکھنا چاہتا اسے اُسے دیکھنے کے لئے قائل کرنا بے سود ہے۔ اور یہ اُن لوگوں کے لئے ہے جنہیں اس دنیا کے خُدا نے اندھا کر دیا ہے (2کرنتھیوں 4:4)۔</a:t>
            </a:r>
          </a:p>
          <a:p>
            <a:pPr algn="r" rtl="1">
              <a:spcBef>
                <a:spcPts val="600"/>
              </a:spcBef>
            </a:pPr>
            <a:r>
              <a:rPr lang="ur-PK" sz="2600" b="1" dirty="0">
                <a:latin typeface="Jameel Noori Nastaleeq" panose="02000503000000020004" pitchFamily="2" charset="-78"/>
                <a:cs typeface="Jameel Noori Nastaleeq" panose="02000503000000020004" pitchFamily="2" charset="-78"/>
              </a:rPr>
              <a:t>کھوئے ہوئے لوگوں کی طرف سے علم کی کمی اس لئے نہیں کہ وہ جاننے کی صلاحیت نہیں رکھتے۔ اس کی وجہ یہ ہے کہ وہ جاننانہیں چاہتے۔ شیطان نے ان کے ذہنوں پر بہت سی چیزوں کے ذریعے قبضہ کر رکھا ہے جو انہیں اس بات کے بارے میں سوچنے سے روکتی ہیں کہ اہم سچائی کیا ہے: ان کی نجات۔  </a:t>
            </a:r>
            <a:endParaRPr lang="en" sz="2600" b="1" dirty="0">
              <a:latin typeface="Jameel Noori Nastaleeq" panose="02000503000000020004" pitchFamily="2" charset="-78"/>
              <a:cs typeface="Jameel Noori Nastaleeq" panose="02000503000000020004" pitchFamily="2" charset="-78"/>
            </a:endParaRP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82911" y="1342696"/>
            <a:ext cx="2847724" cy="2294155"/>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190" b="6773"/>
          <a:stretch/>
        </p:blipFill>
        <p:spPr>
          <a:xfrm>
            <a:off x="154497" y="3981733"/>
            <a:ext cx="3027142" cy="2786136"/>
          </a:xfrm>
          <a:prstGeom prst="round2DiagRect">
            <a:avLst>
              <a:gd name="adj1" fmla="val 16667"/>
              <a:gd name="adj2" fmla="val 16830"/>
            </a:avLst>
          </a:prstGeom>
          <a:ln w="381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3370356" y="4289888"/>
            <a:ext cx="5419556" cy="2246769"/>
          </a:xfrm>
          <a:prstGeom prst="rect">
            <a:avLst/>
          </a:prstGeom>
          <a:noFill/>
        </p:spPr>
        <p:txBody>
          <a:bodyPr wrap="square">
            <a:spAutoFit/>
          </a:bodyPr>
          <a:lstStyle/>
          <a:p>
            <a:pPr algn="r" rtl="1">
              <a:spcBef>
                <a:spcPts val="1200"/>
              </a:spcBef>
            </a:pPr>
            <a:r>
              <a:rPr lang="ur-PK" sz="2600" b="1" dirty="0">
                <a:latin typeface="Jameel Noori Nastaleeq" panose="02000503000000020004" pitchFamily="2" charset="-78"/>
                <a:cs typeface="Jameel Noori Nastaleeq" panose="02000503000000020004" pitchFamily="2" charset="-78"/>
              </a:rPr>
              <a:t>لیکن کسی کو بھی اس حالت میں رہنے کی ضرورت نہیں ہے۔ جب دماغ پر روحانی تاریکی چھا جاتی ہے،  پھر ایک روشنی  ہوتی ہے جو چمک سکتی ہے اور نور چمکے گا اور تاریکی اس پر غالب نہیں آئے گی (یوحنا 5:1)۔  </a:t>
            </a:r>
          </a:p>
          <a:p>
            <a:pPr algn="r" rtl="1">
              <a:spcBef>
                <a:spcPts val="1200"/>
              </a:spcBef>
            </a:pPr>
            <a:r>
              <a:rPr lang="ur-PK" sz="2600" b="1" dirty="0">
                <a:latin typeface="Jameel Noori Nastaleeq" panose="02000503000000020004" pitchFamily="2" charset="-78"/>
                <a:cs typeface="Jameel Noori Nastaleeq" panose="02000503000000020004" pitchFamily="2" charset="-78"/>
              </a:rPr>
              <a:t>ہم میں سے جتنے لوگ اس روشنی کو قبول کرتے ہیں وہ دشمن کے کام کو ختم کر سکتے ہیں اور یسوع کی روشنی کو اندھیرے میں چمکا سکتے ہیں۔ </a:t>
            </a:r>
            <a:endParaRPr lang="en" sz="2600" b="1" dirty="0">
              <a:latin typeface="Jameel Noori Nastaleeq" panose="02000503000000020004" pitchFamily="2" charset="-78"/>
              <a:cs typeface="Jameel Noori Nastaleeq" panose="02000503000000020004" pitchFamily="2" charset="-78"/>
            </a:endParaRPr>
          </a:p>
        </p:txBody>
      </p:sp>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78629" y="3890791"/>
            <a:ext cx="3058874" cy="2786135"/>
          </a:xfrm>
          <a:prstGeom prst="round2DiagRect">
            <a:avLst>
              <a:gd name="adj1" fmla="val 0"/>
              <a:gd name="adj2" fmla="val 15013"/>
            </a:avLst>
          </a:prstGeom>
          <a:ln w="38100" cap="sq">
            <a:solidFill>
              <a:srgbClr val="E18B6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128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righ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upLeft)">
                                      <p:cBhvr>
                                        <p:cTn id="24" dur="500"/>
                                        <p:tgtEl>
                                          <p:spTgt spid="11"/>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right)">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par>
                          <p:cTn id="34" fill="hold">
                            <p:stCondLst>
                              <p:cond delay="1000"/>
                            </p:stCondLst>
                            <p:childTnLst>
                              <p:par>
                                <p:cTn id="35" presetID="22" presetClass="entr" presetSubtype="2" fill="hold" grpId="0" nodeType="after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wipe(right)">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wipe(right)">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2229570" y="1220290"/>
            <a:ext cx="9588251" cy="4601260"/>
          </a:xfrm>
          <a:prstGeom prst="rect">
            <a:avLst/>
          </a:prstGeom>
          <a:noFill/>
        </p:spPr>
        <p:txBody>
          <a:bodyPr wrap="square">
            <a:spAutoFit/>
          </a:bodyPr>
          <a:lstStyle/>
          <a:p>
            <a:pPr algn="r" rtl="1">
              <a:spcBef>
                <a:spcPts val="600"/>
              </a:spcBef>
            </a:pPr>
            <a:r>
              <a:rPr lang="ur-PK" sz="3600" b="1" dirty="0">
                <a:latin typeface="Jameel Noori Nastaleeq" panose="02000503000000020004" pitchFamily="2" charset="-78"/>
                <a:cs typeface="Jameel Noori Nastaleeq" panose="02000503000000020004" pitchFamily="2" charset="-78"/>
              </a:rPr>
              <a:t>"وہ تمام لوگ جو آسمان  پر جانے کی راہ پر سفر کر رہے ہیں انہیں </a:t>
            </a:r>
            <a:r>
              <a:rPr lang="ur-PK" sz="3600" b="1">
                <a:latin typeface="Jameel Noori Nastaleeq" panose="02000503000000020004" pitchFamily="2" charset="-78"/>
                <a:cs typeface="Jameel Noori Nastaleeq" panose="02000503000000020004" pitchFamily="2" charset="-78"/>
              </a:rPr>
              <a:t>ایسے راہنماءکی </a:t>
            </a:r>
            <a:r>
              <a:rPr lang="ur-PK" sz="3600" b="1" dirty="0">
                <a:latin typeface="Jameel Noori Nastaleeq" panose="02000503000000020004" pitchFamily="2" charset="-78"/>
                <a:cs typeface="Jameel Noori Nastaleeq" panose="02000503000000020004" pitchFamily="2" charset="-78"/>
              </a:rPr>
              <a:t>ضرورت ہے جو اُن کی حفاظت کر سکے۔  ہمیں انسانی عقل کے مطابق نہیں چلنا چاہئے۔ یہ ہمارے لئے اعزاز ہے ہم زندگی کے ایسے سفر پر چلتے ہیں جس  میں ہم مسیح کی آواز کو سنتے ہیں جو ہمیں بلاتا ہے اور اُس کے الفاظ ہمیشہ حکمت کے الفاظ ہوتے ہیں۔۔۔۔۔۔۔۔</a:t>
            </a:r>
          </a:p>
          <a:p>
            <a:pPr algn="r" rtl="1">
              <a:spcBef>
                <a:spcPts val="600"/>
              </a:spcBef>
            </a:pPr>
            <a:r>
              <a:rPr lang="ur-PK" sz="3600" b="1" dirty="0">
                <a:latin typeface="Jameel Noori Nastaleeq" panose="02000503000000020004" pitchFamily="2" charset="-78"/>
                <a:cs typeface="Jameel Noori Nastaleeq" panose="02000503000000020004" pitchFamily="2" charset="-78"/>
              </a:rPr>
              <a:t>ہماری واحد حفاظت مسیح کی پیروی کرنے، اس کی حکمت پر چلنے اور اس کی سچائی پر عمل کرنے میں ہے۔ ہم ہمیشہ شیطان کے کام کو آسانی سے نہیں جان سکتے۔ ہم نہیں جانتے کہ وہ اپنے جال کہاں بچھاتا ہے۔ لیکن یسوع دشمن کے پھندوں کو سمجھتا ہے اور وہ ہمارے قدموں کو محفوظ راستوں پر رکھ سکتا ہے" </a:t>
            </a:r>
            <a:endParaRPr lang="en" sz="3600" b="1" dirty="0">
              <a:latin typeface="Jameel Noori Nastaleeq" panose="02000503000000020004" pitchFamily="2" charset="-78"/>
              <a:cs typeface="Jameel Noori Nastaleeq" panose="02000503000000020004" pitchFamily="2" charset="-78"/>
            </a:endParaRPr>
          </a:p>
        </p:txBody>
      </p:sp>
      <p:sp>
        <p:nvSpPr>
          <p:cNvPr id="5" name="Rectangle 4"/>
          <p:cNvSpPr/>
          <p:nvPr/>
        </p:nvSpPr>
        <p:spPr>
          <a:xfrm>
            <a:off x="1079145" y="6441930"/>
            <a:ext cx="4644027" cy="369332"/>
          </a:xfrm>
          <a:prstGeom prst="rect">
            <a:avLst/>
          </a:prstGeom>
        </p:spPr>
        <p:txBody>
          <a:bodyPr wrap="none">
            <a:spAutoFit/>
          </a:bodyPr>
          <a:lstStyle/>
          <a:p>
            <a:pPr algn="r"/>
            <a:r>
              <a:rPr lang="en" b="1" dirty="0">
                <a:solidFill>
                  <a:srgbClr val="E6E7D5"/>
                </a:solidFill>
                <a:effectLst>
                  <a:outerShdw blurRad="38100" dist="38100" dir="2700000" algn="tl">
                    <a:srgbClr val="000000">
                      <a:alpha val="43137"/>
                    </a:srgbClr>
                  </a:outerShdw>
                </a:effectLst>
                <a:latin typeface="Arial Black" panose="020B0A04020102020204" pitchFamily="34" charset="0"/>
              </a:rPr>
              <a:t>EGW (Our High Calling, January 10)</a:t>
            </a:r>
          </a:p>
        </p:txBody>
      </p:sp>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238386" y="659009"/>
            <a:ext cx="4471416" cy="5509200"/>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ur-PK" sz="4400" b="1" dirty="0">
                <a:solidFill>
                  <a:srgbClr val="7E9721"/>
                </a:solidFill>
                <a:latin typeface="Jameel Noori Nastaleeq" panose="02000503000000020004" pitchFamily="2" charset="-78"/>
                <a:cs typeface="Jameel Noori Nastaleeq" panose="02000503000000020004" pitchFamily="2" charset="-78"/>
              </a:rPr>
              <a:t>"پس یسوع نے اُن سے کہا کہ اور تھوڑی دیر تک نور تمہارے درمیان ہے۔ جب تک نور تمہارے درمیان ہے چلے چلو۔ ایسا نہ ہو کہ تاریکی تمہیں آ پکڑے اور جو تاریکی میں چلتا ہے وہ نہیں جانتا کہ کدھر جاتا ہے“</a:t>
            </a:r>
            <a:endParaRPr lang="en-US" sz="4400" b="1" dirty="0">
              <a:solidFill>
                <a:srgbClr val="7E9721"/>
              </a:solidFill>
              <a:latin typeface="Jameel Noori Nastaleeq" panose="02000503000000020004" pitchFamily="2" charset="-78"/>
              <a:cs typeface="Jameel Noori Nastaleeq" panose="02000503000000020004"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ur-PK" sz="4400" b="1" dirty="0">
                <a:solidFill>
                  <a:srgbClr val="7E9721"/>
                </a:solidFill>
                <a:latin typeface="Jameel Noori Nastaleeq" panose="02000503000000020004" pitchFamily="2" charset="-78"/>
                <a:cs typeface="Jameel Noori Nastaleeq" panose="02000503000000020004" pitchFamily="2" charset="-78"/>
              </a:rPr>
              <a:t> (یوحنا 35:12)</a:t>
            </a:r>
            <a:endParaRPr kumimoji="0" lang="es-ES" sz="4400" b="1" i="0" u="none" strike="noStrike" kern="1200" cap="none" spc="0" normalizeH="0" baseline="0" noProof="0" dirty="0">
              <a:ln>
                <a:noFill/>
              </a:ln>
              <a:solidFill>
                <a:srgbClr val="7E9721"/>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91340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E5C1003A-54FD-9525-365D-091D0AB7A469}"/>
              </a:ext>
            </a:extLst>
          </p:cNvPr>
          <p:cNvSpPr txBox="1"/>
          <p:nvPr/>
        </p:nvSpPr>
        <p:spPr>
          <a:xfrm>
            <a:off x="6699304" y="3501594"/>
            <a:ext cx="2303893" cy="3293209"/>
          </a:xfrm>
          <a:prstGeom prst="rect">
            <a:avLst/>
          </a:prstGeom>
          <a:noFill/>
        </p:spPr>
        <p:txBody>
          <a:bodyPr wrap="square" rtlCol="0">
            <a:spAutoFit/>
          </a:bodyPr>
          <a:lstStyle/>
          <a:p>
            <a:pPr algn="r" rtl="1">
              <a:spcBef>
                <a:spcPts val="600"/>
              </a:spcBef>
            </a:pPr>
            <a:r>
              <a:rPr lang="ur-PK" sz="2400" b="1" dirty="0">
                <a:solidFill>
                  <a:srgbClr val="176653"/>
                </a:solidFill>
                <a:latin typeface="Jameel Noori Nastaleeq" panose="02000503000000020004" pitchFamily="2" charset="-78"/>
                <a:cs typeface="Jameel Noori Nastaleeq" panose="02000503000000020004" pitchFamily="2" charset="-78"/>
              </a:rPr>
              <a:t>سچائی کی جنگ:</a:t>
            </a:r>
            <a:endParaRPr lang="en" sz="2400" b="1" dirty="0">
              <a:solidFill>
                <a:srgbClr val="176653"/>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سچ بمقابلہ جھوٹ</a:t>
            </a:r>
            <a:endParaRPr lang="en" sz="24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کلیسیا کا سمجھوتہ</a:t>
            </a:r>
            <a:endParaRPr lang="en" sz="2400" b="1" dirty="0">
              <a:latin typeface="Jameel Noori Nastaleeq" panose="02000503000000020004" pitchFamily="2" charset="-78"/>
              <a:cs typeface="Jameel Noori Nastaleeq" panose="02000503000000020004" pitchFamily="2" charset="-78"/>
            </a:endParaRPr>
          </a:p>
          <a:p>
            <a:pPr algn="r" rtl="1">
              <a:spcBef>
                <a:spcPts val="1200"/>
              </a:spcBef>
            </a:pPr>
            <a:r>
              <a:rPr lang="ur-PK" sz="2400" b="1" dirty="0">
                <a:solidFill>
                  <a:srgbClr val="791974"/>
                </a:solidFill>
                <a:latin typeface="Jameel Noori Nastaleeq" panose="02000503000000020004" pitchFamily="2" charset="-78"/>
                <a:cs typeface="Jameel Noori Nastaleeq" panose="02000503000000020004" pitchFamily="2" charset="-78"/>
              </a:rPr>
              <a:t>خُدا کے کلام کے لئے جنگ:</a:t>
            </a:r>
            <a:endParaRPr lang="en" sz="2400" b="1" dirty="0">
              <a:solidFill>
                <a:srgbClr val="791974"/>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بائبل میں سلامتی</a:t>
            </a:r>
            <a:endParaRPr lang="en" sz="24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منطقی سوچ</a:t>
            </a:r>
            <a:endParaRPr lang="en" sz="2400" b="1" dirty="0">
              <a:latin typeface="Jameel Noori Nastaleeq" panose="02000503000000020004" pitchFamily="2" charset="-78"/>
              <a:cs typeface="Jameel Noori Nastaleeq" panose="02000503000000020004" pitchFamily="2" charset="-78"/>
            </a:endParaRPr>
          </a:p>
          <a:p>
            <a:pPr algn="r" rtl="1">
              <a:spcBef>
                <a:spcPts val="1200"/>
              </a:spcBef>
            </a:pPr>
            <a:r>
              <a:rPr lang="ur-PK" sz="2400" b="1" dirty="0">
                <a:solidFill>
                  <a:srgbClr val="713518"/>
                </a:solidFill>
                <a:latin typeface="Jameel Noori Nastaleeq" panose="02000503000000020004" pitchFamily="2" charset="-78"/>
                <a:cs typeface="Jameel Noori Nastaleeq" panose="02000503000000020004" pitchFamily="2" charset="-78"/>
              </a:rPr>
              <a:t>دماغی جنگ</a:t>
            </a:r>
            <a:endParaRPr lang="en" sz="2400" b="1" dirty="0">
              <a:solidFill>
                <a:srgbClr val="713518"/>
              </a:solidFill>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AF157353-2A0A-7DAD-CA8D-0BC55B81B87C}"/>
              </a:ext>
            </a:extLst>
          </p:cNvPr>
          <p:cNvSpPr txBox="1"/>
          <p:nvPr/>
        </p:nvSpPr>
        <p:spPr>
          <a:xfrm>
            <a:off x="245258" y="135791"/>
            <a:ext cx="5898776" cy="2985433"/>
          </a:xfrm>
          <a:prstGeom prst="rect">
            <a:avLst/>
          </a:prstGeom>
          <a:noFill/>
        </p:spPr>
        <p:txBody>
          <a:bodyPr wrap="square" rtlCol="0">
            <a:spAutoFit/>
          </a:bodyPr>
          <a:lstStyle/>
          <a:p>
            <a:pPr algn="r" rtl="1">
              <a:spcBef>
                <a:spcPts val="1200"/>
              </a:spcBef>
            </a:pPr>
            <a:r>
              <a:rPr lang="ur-PK" sz="2800" b="1" dirty="0">
                <a:solidFill>
                  <a:schemeClr val="bg1"/>
                </a:solidFill>
                <a:effectLst>
                  <a:glow rad="127000">
                    <a:srgbClr val="836729"/>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جنگ چھوٹی چھوٹی لڑائیاں جتنے سے جیتی جاتی ہے۔</a:t>
            </a:r>
          </a:p>
          <a:p>
            <a:pPr algn="r" rtl="1">
              <a:spcBef>
                <a:spcPts val="1200"/>
              </a:spcBef>
            </a:pPr>
            <a:r>
              <a:rPr lang="ur-PK" sz="2800" b="1" dirty="0">
                <a:solidFill>
                  <a:schemeClr val="bg1"/>
                </a:solidFill>
                <a:effectLst>
                  <a:glow rad="127000">
                    <a:srgbClr val="836729"/>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جب شیطان ظلم و ستم کی جنگ ہار گیا تو اس نے ایک نیا منصوبہ بنایا: سمجھوتہ، یعنی سچ اور جھوٹ کی بے جان ملاوٹ اور آمیزیش نے لاکھوں لوگوں کو اپنی طرف کھینچ لیا ہے۔  </a:t>
            </a:r>
          </a:p>
          <a:p>
            <a:pPr algn="r" rtl="1">
              <a:spcBef>
                <a:spcPts val="1200"/>
              </a:spcBef>
            </a:pPr>
            <a:r>
              <a:rPr lang="ur-PK" sz="2800" b="1" dirty="0">
                <a:solidFill>
                  <a:schemeClr val="bg1"/>
                </a:solidFill>
                <a:effectLst>
                  <a:glow rad="127000">
                    <a:srgbClr val="836729"/>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جنگ میں ہمارا واحد تحفظ یسوع سے چمٹے رہنا ہے، جو سچائی اور زندگی ہے، اور اس کا مقدس کلام ہے۔ </a:t>
            </a:r>
            <a:endParaRPr lang="en" sz="2800" b="1" dirty="0">
              <a:solidFill>
                <a:schemeClr val="bg1"/>
              </a:solidFill>
              <a:effectLst>
                <a:glow rad="127000">
                  <a:srgbClr val="836729"/>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468176" y="135791"/>
            <a:ext cx="3505601" cy="3138067"/>
          </a:xfrm>
          <a:prstGeom prst="rect">
            <a:avLst/>
          </a:prstGeom>
          <a:ln w="19050">
            <a:solidFill>
              <a:schemeClr val="bg1"/>
            </a:solidFill>
          </a:ln>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00698" y="135791"/>
            <a:ext cx="1905000" cy="3138067"/>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05953" y="3477125"/>
            <a:ext cx="2495482" cy="3192527"/>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945" y="3477124"/>
            <a:ext cx="2495482" cy="3192527"/>
          </a:xfrm>
          <a:prstGeom prst="rect">
            <a:avLst/>
          </a:prstGeom>
          <a:ln>
            <a:noFill/>
          </a:ln>
          <a:effectLst>
            <a:softEdge rad="112500"/>
          </a:effectLst>
        </p:spPr>
      </p:pic>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29440" y="5859342"/>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629441" y="4413140"/>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629440" y="5339312"/>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629441" y="3938865"/>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5400000">
            <a:off x="9112173" y="6241710"/>
            <a:ext cx="334165" cy="482347"/>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5400000">
            <a:off x="9112173" y="343726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5400000">
            <a:off x="9112173" y="4838538"/>
            <a:ext cx="334165" cy="482347"/>
          </a:xfrm>
          <a:prstGeom prst="rect">
            <a:avLst/>
          </a:prstGeom>
        </p:spPr>
      </p:pic>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wipe(right)">
                                      <p:cBhvr>
                                        <p:cTn id="33" dur="500"/>
                                        <p:tgtEl>
                                          <p:spTgt spid="3">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wipe(right)">
                                      <p:cBhvr>
                                        <p:cTn id="45" dur="500"/>
                                        <p:tgtEl>
                                          <p:spTgt spid="3">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90"/>
                                          </p:val>
                                        </p:tav>
                                        <p:tav tm="100000">
                                          <p:val>
                                            <p:fltVal val="0"/>
                                          </p:val>
                                        </p:tav>
                                      </p:tavLst>
                                    </p:anim>
                                    <p:animEffect transition="in" filter="fade">
                                      <p:cBhvr>
                                        <p:cTn id="53" dur="500"/>
                                        <p:tgtEl>
                                          <p:spTgt spid="27"/>
                                        </p:tgtEl>
                                      </p:cBhvr>
                                    </p:animEffect>
                                  </p:childTnLst>
                                </p:cTn>
                              </p:par>
                            </p:childTnLst>
                          </p:cTn>
                        </p:par>
                        <p:par>
                          <p:cTn id="54" fill="hold">
                            <p:stCondLst>
                              <p:cond delay="500"/>
                            </p:stCondLst>
                            <p:childTnLst>
                              <p:par>
                                <p:cTn id="55" presetID="22" presetClass="entr" presetSubtype="2" fill="hold" grpId="0" nodeType="after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wipe(right)">
                                      <p:cBhvr>
                                        <p:cTn id="57" dur="500"/>
                                        <p:tgtEl>
                                          <p:spTgt spid="2">
                                            <p:txEl>
                                              <p:pRg st="0" end="0"/>
                                            </p:txEl>
                                          </p:spTgt>
                                        </p:tgtEl>
                                      </p:cBhvr>
                                    </p:animEffect>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anim calcmode="lin" valueType="num">
                                      <p:cBhvr>
                                        <p:cTn id="62" dur="500" fill="hold"/>
                                        <p:tgtEl>
                                          <p:spTgt spid="22"/>
                                        </p:tgtEl>
                                        <p:attrNameLst>
                                          <p:attrName>style.rotation</p:attrName>
                                        </p:attrNameLst>
                                      </p:cBhvr>
                                      <p:tavLst>
                                        <p:tav tm="0">
                                          <p:val>
                                            <p:fltVal val="720"/>
                                          </p:val>
                                        </p:tav>
                                        <p:tav tm="100000">
                                          <p:val>
                                            <p:fltVal val="0"/>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 calcmode="lin" valueType="num">
                                      <p:cBhvr>
                                        <p:cTn id="64" dur="500" fill="hold"/>
                                        <p:tgtEl>
                                          <p:spTgt spid="22"/>
                                        </p:tgtEl>
                                        <p:attrNameLst>
                                          <p:attrName>ppt_w</p:attrName>
                                        </p:attrNameLst>
                                      </p:cBhvr>
                                      <p:tavLst>
                                        <p:tav tm="0">
                                          <p:val>
                                            <p:fltVal val="0"/>
                                          </p:val>
                                        </p:tav>
                                        <p:tav tm="100000">
                                          <p:val>
                                            <p:strVal val="#ppt_w"/>
                                          </p:val>
                                        </p:tav>
                                      </p:tavLst>
                                    </p:anim>
                                  </p:childTnLst>
                                </p:cTn>
                              </p:par>
                            </p:childTnLst>
                          </p:cTn>
                        </p:par>
                        <p:par>
                          <p:cTn id="65" fill="hold">
                            <p:stCondLst>
                              <p:cond delay="1500"/>
                            </p:stCondLst>
                            <p:childTnLst>
                              <p:par>
                                <p:cTn id="66" presetID="22" presetClass="entr" presetSubtype="2" fill="hold" grpId="0" nodeType="afterEffect">
                                  <p:stCondLst>
                                    <p:cond delay="0"/>
                                  </p:stCondLst>
                                  <p:childTnLst>
                                    <p:set>
                                      <p:cBhvr>
                                        <p:cTn id="67" dur="1" fill="hold">
                                          <p:stCondLst>
                                            <p:cond delay="0"/>
                                          </p:stCondLst>
                                        </p:cTn>
                                        <p:tgtEl>
                                          <p:spTgt spid="2">
                                            <p:txEl>
                                              <p:pRg st="1" end="1"/>
                                            </p:txEl>
                                          </p:spTgt>
                                        </p:tgtEl>
                                        <p:attrNameLst>
                                          <p:attrName>style.visibility</p:attrName>
                                        </p:attrNameLst>
                                      </p:cBhvr>
                                      <p:to>
                                        <p:strVal val="visible"/>
                                      </p:to>
                                    </p:set>
                                    <p:animEffect transition="in" filter="wipe(right)">
                                      <p:cBhvr>
                                        <p:cTn id="68" dur="500"/>
                                        <p:tgtEl>
                                          <p:spTgt spid="2">
                                            <p:txEl>
                                              <p:pRg st="1" end="1"/>
                                            </p:txEl>
                                          </p:spTgt>
                                        </p:tgtEl>
                                      </p:cBhvr>
                                    </p:animEffect>
                                  </p:childTnLst>
                                </p:cTn>
                              </p:par>
                            </p:childTnLst>
                          </p:cTn>
                        </p:par>
                        <p:par>
                          <p:cTn id="69" fill="hold">
                            <p:stCondLst>
                              <p:cond delay="2000"/>
                            </p:stCondLst>
                            <p:childTnLst>
                              <p:par>
                                <p:cTn id="70" presetID="35"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anim calcmode="lin" valueType="num">
                                      <p:cBhvr>
                                        <p:cTn id="73" dur="500" fill="hold"/>
                                        <p:tgtEl>
                                          <p:spTgt spid="19"/>
                                        </p:tgtEl>
                                        <p:attrNameLst>
                                          <p:attrName>style.rotation</p:attrName>
                                        </p:attrNameLst>
                                      </p:cBhvr>
                                      <p:tavLst>
                                        <p:tav tm="0">
                                          <p:val>
                                            <p:fltVal val="720"/>
                                          </p:val>
                                        </p:tav>
                                        <p:tav tm="100000">
                                          <p:val>
                                            <p:fltVal val="0"/>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 calcmode="lin" valueType="num">
                                      <p:cBhvr>
                                        <p:cTn id="75" dur="500" fill="hold"/>
                                        <p:tgtEl>
                                          <p:spTgt spid="19"/>
                                        </p:tgtEl>
                                        <p:attrNameLst>
                                          <p:attrName>ppt_w</p:attrName>
                                        </p:attrNameLst>
                                      </p:cBhvr>
                                      <p:tavLst>
                                        <p:tav tm="0">
                                          <p:val>
                                            <p:fltVal val="0"/>
                                          </p:val>
                                        </p:tav>
                                        <p:tav tm="100000">
                                          <p:val>
                                            <p:strVal val="#ppt_w"/>
                                          </p:val>
                                        </p:tav>
                                      </p:tavLst>
                                    </p:anim>
                                  </p:childTnLst>
                                </p:cTn>
                              </p:par>
                            </p:childTnLst>
                          </p:cTn>
                        </p:par>
                        <p:par>
                          <p:cTn id="76" fill="hold">
                            <p:stCondLst>
                              <p:cond delay="2500"/>
                            </p:stCondLst>
                            <p:childTnLst>
                              <p:par>
                                <p:cTn id="77" presetID="22" presetClass="entr" presetSubtype="2" fill="hold" grpId="0" nodeType="afterEffect">
                                  <p:stCondLst>
                                    <p:cond delay="0"/>
                                  </p:stCondLst>
                                  <p:childTnLst>
                                    <p:set>
                                      <p:cBhvr>
                                        <p:cTn id="78" dur="1" fill="hold">
                                          <p:stCondLst>
                                            <p:cond delay="0"/>
                                          </p:stCondLst>
                                        </p:cTn>
                                        <p:tgtEl>
                                          <p:spTgt spid="2">
                                            <p:txEl>
                                              <p:pRg st="2" end="2"/>
                                            </p:txEl>
                                          </p:spTgt>
                                        </p:tgtEl>
                                        <p:attrNameLst>
                                          <p:attrName>style.visibility</p:attrName>
                                        </p:attrNameLst>
                                      </p:cBhvr>
                                      <p:to>
                                        <p:strVal val="visible"/>
                                      </p:to>
                                    </p:set>
                                    <p:animEffect transition="in" filter="wipe(right)">
                                      <p:cBhvr>
                                        <p:cTn id="79" dur="500"/>
                                        <p:tgtEl>
                                          <p:spTgt spid="2">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p:cTn id="84" dur="500" fill="hold"/>
                                        <p:tgtEl>
                                          <p:spTgt spid="30"/>
                                        </p:tgtEl>
                                        <p:attrNameLst>
                                          <p:attrName>ppt_w</p:attrName>
                                        </p:attrNameLst>
                                      </p:cBhvr>
                                      <p:tavLst>
                                        <p:tav tm="0">
                                          <p:val>
                                            <p:fltVal val="0"/>
                                          </p:val>
                                        </p:tav>
                                        <p:tav tm="100000">
                                          <p:val>
                                            <p:strVal val="#ppt_w"/>
                                          </p:val>
                                        </p:tav>
                                      </p:tavLst>
                                    </p:anim>
                                    <p:anim calcmode="lin" valueType="num">
                                      <p:cBhvr>
                                        <p:cTn id="85" dur="500" fill="hold"/>
                                        <p:tgtEl>
                                          <p:spTgt spid="30"/>
                                        </p:tgtEl>
                                        <p:attrNameLst>
                                          <p:attrName>ppt_h</p:attrName>
                                        </p:attrNameLst>
                                      </p:cBhvr>
                                      <p:tavLst>
                                        <p:tav tm="0">
                                          <p:val>
                                            <p:fltVal val="0"/>
                                          </p:val>
                                        </p:tav>
                                        <p:tav tm="100000">
                                          <p:val>
                                            <p:strVal val="#ppt_h"/>
                                          </p:val>
                                        </p:tav>
                                      </p:tavLst>
                                    </p:anim>
                                    <p:anim calcmode="lin" valueType="num">
                                      <p:cBhvr>
                                        <p:cTn id="86" dur="500" fill="hold"/>
                                        <p:tgtEl>
                                          <p:spTgt spid="30"/>
                                        </p:tgtEl>
                                        <p:attrNameLst>
                                          <p:attrName>style.rotation</p:attrName>
                                        </p:attrNameLst>
                                      </p:cBhvr>
                                      <p:tavLst>
                                        <p:tav tm="0">
                                          <p:val>
                                            <p:fltVal val="90"/>
                                          </p:val>
                                        </p:tav>
                                        <p:tav tm="100000">
                                          <p:val>
                                            <p:fltVal val="0"/>
                                          </p:val>
                                        </p:tav>
                                      </p:tavLst>
                                    </p:anim>
                                    <p:animEffect transition="in" filter="fade">
                                      <p:cBhvr>
                                        <p:cTn id="87" dur="500"/>
                                        <p:tgtEl>
                                          <p:spTgt spid="30"/>
                                        </p:tgtEl>
                                      </p:cBhvr>
                                    </p:animEffect>
                                  </p:childTnLst>
                                </p:cTn>
                              </p:par>
                            </p:childTnLst>
                          </p:cTn>
                        </p:par>
                        <p:par>
                          <p:cTn id="88" fill="hold">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2">
                                            <p:txEl>
                                              <p:pRg st="3" end="3"/>
                                            </p:txEl>
                                          </p:spTgt>
                                        </p:tgtEl>
                                        <p:attrNameLst>
                                          <p:attrName>style.visibility</p:attrName>
                                        </p:attrNameLst>
                                      </p:cBhvr>
                                      <p:to>
                                        <p:strVal val="visible"/>
                                      </p:to>
                                    </p:set>
                                    <p:animEffect transition="in" filter="wipe(right)">
                                      <p:cBhvr>
                                        <p:cTn id="91" dur="500"/>
                                        <p:tgtEl>
                                          <p:spTgt spid="2">
                                            <p:txEl>
                                              <p:pRg st="3" end="3"/>
                                            </p:txEl>
                                          </p:spTgt>
                                        </p:tgtEl>
                                      </p:cBhvr>
                                    </p:animEffect>
                                  </p:childTnLst>
                                </p:cTn>
                              </p:par>
                            </p:childTnLst>
                          </p:cTn>
                        </p:par>
                        <p:par>
                          <p:cTn id="92" fill="hold">
                            <p:stCondLst>
                              <p:cond delay="1000"/>
                            </p:stCondLst>
                            <p:childTnLst>
                              <p:par>
                                <p:cTn id="93" presetID="35" presetClass="entr" presetSubtype="0" fill="hold"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anim calcmode="lin" valueType="num">
                                      <p:cBhvr>
                                        <p:cTn id="96" dur="500" fill="hold"/>
                                        <p:tgtEl>
                                          <p:spTgt spid="20"/>
                                        </p:tgtEl>
                                        <p:attrNameLst>
                                          <p:attrName>style.rotation</p:attrName>
                                        </p:attrNameLst>
                                      </p:cBhvr>
                                      <p:tavLst>
                                        <p:tav tm="0">
                                          <p:val>
                                            <p:fltVal val="720"/>
                                          </p:val>
                                        </p:tav>
                                        <p:tav tm="100000">
                                          <p:val>
                                            <p:fltVal val="0"/>
                                          </p:val>
                                        </p:tav>
                                      </p:tavLst>
                                    </p:anim>
                                    <p:anim calcmode="lin" valueType="num">
                                      <p:cBhvr>
                                        <p:cTn id="97" dur="500" fill="hold"/>
                                        <p:tgtEl>
                                          <p:spTgt spid="20"/>
                                        </p:tgtEl>
                                        <p:attrNameLst>
                                          <p:attrName>ppt_h</p:attrName>
                                        </p:attrNameLst>
                                      </p:cBhvr>
                                      <p:tavLst>
                                        <p:tav tm="0">
                                          <p:val>
                                            <p:fltVal val="0"/>
                                          </p:val>
                                        </p:tav>
                                        <p:tav tm="100000">
                                          <p:val>
                                            <p:strVal val="#ppt_h"/>
                                          </p:val>
                                        </p:tav>
                                      </p:tavLst>
                                    </p:anim>
                                    <p:anim calcmode="lin" valueType="num">
                                      <p:cBhvr>
                                        <p:cTn id="98" dur="500" fill="hold"/>
                                        <p:tgtEl>
                                          <p:spTgt spid="20"/>
                                        </p:tgtEl>
                                        <p:attrNameLst>
                                          <p:attrName>ppt_w</p:attrName>
                                        </p:attrNameLst>
                                      </p:cBhvr>
                                      <p:tavLst>
                                        <p:tav tm="0">
                                          <p:val>
                                            <p:fltVal val="0"/>
                                          </p:val>
                                        </p:tav>
                                        <p:tav tm="100000">
                                          <p:val>
                                            <p:strVal val="#ppt_w"/>
                                          </p:val>
                                        </p:tav>
                                      </p:tavLst>
                                    </p:anim>
                                  </p:childTnLst>
                                </p:cTn>
                              </p:par>
                            </p:childTnLst>
                          </p:cTn>
                        </p:par>
                        <p:par>
                          <p:cTn id="99" fill="hold">
                            <p:stCondLst>
                              <p:cond delay="1500"/>
                            </p:stCondLst>
                            <p:childTnLst>
                              <p:par>
                                <p:cTn id="100" presetID="22" presetClass="entr" presetSubtype="2" fill="hold" grpId="0" nodeType="afterEffect">
                                  <p:stCondLst>
                                    <p:cond delay="0"/>
                                  </p:stCondLst>
                                  <p:childTnLst>
                                    <p:set>
                                      <p:cBhvr>
                                        <p:cTn id="101" dur="1" fill="hold">
                                          <p:stCondLst>
                                            <p:cond delay="0"/>
                                          </p:stCondLst>
                                        </p:cTn>
                                        <p:tgtEl>
                                          <p:spTgt spid="2">
                                            <p:txEl>
                                              <p:pRg st="4" end="4"/>
                                            </p:txEl>
                                          </p:spTgt>
                                        </p:tgtEl>
                                        <p:attrNameLst>
                                          <p:attrName>style.visibility</p:attrName>
                                        </p:attrNameLst>
                                      </p:cBhvr>
                                      <p:to>
                                        <p:strVal val="visible"/>
                                      </p:to>
                                    </p:set>
                                    <p:animEffect transition="in" filter="wipe(right)">
                                      <p:cBhvr>
                                        <p:cTn id="102" dur="500"/>
                                        <p:tgtEl>
                                          <p:spTgt spid="2">
                                            <p:txEl>
                                              <p:pRg st="4" end="4"/>
                                            </p:txEl>
                                          </p:spTgt>
                                        </p:tgtEl>
                                      </p:cBhvr>
                                    </p:animEffect>
                                  </p:childTnLst>
                                </p:cTn>
                              </p:par>
                            </p:childTnLst>
                          </p:cTn>
                        </p:par>
                        <p:par>
                          <p:cTn id="103" fill="hold">
                            <p:stCondLst>
                              <p:cond delay="2000"/>
                            </p:stCondLst>
                            <p:childTnLst>
                              <p:par>
                                <p:cTn id="104" presetID="35" presetClass="entr" presetSubtype="0" fill="hold" nodeType="afterEffect">
                                  <p:stCondLst>
                                    <p:cond delay="0"/>
                                  </p:stCondLst>
                                  <p:childTnLst>
                                    <p:set>
                                      <p:cBhvr>
                                        <p:cTn id="105" dur="1" fill="hold">
                                          <p:stCondLst>
                                            <p:cond delay="0"/>
                                          </p:stCondLst>
                                        </p:cTn>
                                        <p:tgtEl>
                                          <p:spTgt spid="16"/>
                                        </p:tgtEl>
                                        <p:attrNameLst>
                                          <p:attrName>style.visibility</p:attrName>
                                        </p:attrNameLst>
                                      </p:cBhvr>
                                      <p:to>
                                        <p:strVal val="visible"/>
                                      </p:to>
                                    </p:set>
                                    <p:animEffect transition="in" filter="fade">
                                      <p:cBhvr>
                                        <p:cTn id="106" dur="500"/>
                                        <p:tgtEl>
                                          <p:spTgt spid="16"/>
                                        </p:tgtEl>
                                      </p:cBhvr>
                                    </p:animEffect>
                                    <p:anim calcmode="lin" valueType="num">
                                      <p:cBhvr>
                                        <p:cTn id="107" dur="500" fill="hold"/>
                                        <p:tgtEl>
                                          <p:spTgt spid="16"/>
                                        </p:tgtEl>
                                        <p:attrNameLst>
                                          <p:attrName>style.rotation</p:attrName>
                                        </p:attrNameLst>
                                      </p:cBhvr>
                                      <p:tavLst>
                                        <p:tav tm="0">
                                          <p:val>
                                            <p:fltVal val="720"/>
                                          </p:val>
                                        </p:tav>
                                        <p:tav tm="100000">
                                          <p:val>
                                            <p:fltVal val="0"/>
                                          </p:val>
                                        </p:tav>
                                      </p:tavLst>
                                    </p:anim>
                                    <p:anim calcmode="lin" valueType="num">
                                      <p:cBhvr>
                                        <p:cTn id="108" dur="500" fill="hold"/>
                                        <p:tgtEl>
                                          <p:spTgt spid="16"/>
                                        </p:tgtEl>
                                        <p:attrNameLst>
                                          <p:attrName>ppt_h</p:attrName>
                                        </p:attrNameLst>
                                      </p:cBhvr>
                                      <p:tavLst>
                                        <p:tav tm="0">
                                          <p:val>
                                            <p:fltVal val="0"/>
                                          </p:val>
                                        </p:tav>
                                        <p:tav tm="100000">
                                          <p:val>
                                            <p:strVal val="#ppt_h"/>
                                          </p:val>
                                        </p:tav>
                                      </p:tavLst>
                                    </p:anim>
                                    <p:anim calcmode="lin" valueType="num">
                                      <p:cBhvr>
                                        <p:cTn id="109" dur="500" fill="hold"/>
                                        <p:tgtEl>
                                          <p:spTgt spid="16"/>
                                        </p:tgtEl>
                                        <p:attrNameLst>
                                          <p:attrName>ppt_w</p:attrName>
                                        </p:attrNameLst>
                                      </p:cBhvr>
                                      <p:tavLst>
                                        <p:tav tm="0">
                                          <p:val>
                                            <p:fltVal val="0"/>
                                          </p:val>
                                        </p:tav>
                                        <p:tav tm="100000">
                                          <p:val>
                                            <p:strVal val="#ppt_w"/>
                                          </p:val>
                                        </p:tav>
                                      </p:tavLst>
                                    </p:anim>
                                  </p:childTnLst>
                                </p:cTn>
                              </p:par>
                            </p:childTnLst>
                          </p:cTn>
                        </p:par>
                        <p:par>
                          <p:cTn id="110" fill="hold">
                            <p:stCondLst>
                              <p:cond delay="2500"/>
                            </p:stCondLst>
                            <p:childTnLst>
                              <p:par>
                                <p:cTn id="111" presetID="22" presetClass="entr" presetSubtype="2" fill="hold" grpId="0" nodeType="afterEffect">
                                  <p:stCondLst>
                                    <p:cond delay="0"/>
                                  </p:stCondLst>
                                  <p:childTnLst>
                                    <p:set>
                                      <p:cBhvr>
                                        <p:cTn id="112" dur="1" fill="hold">
                                          <p:stCondLst>
                                            <p:cond delay="0"/>
                                          </p:stCondLst>
                                        </p:cTn>
                                        <p:tgtEl>
                                          <p:spTgt spid="2">
                                            <p:txEl>
                                              <p:pRg st="5" end="5"/>
                                            </p:txEl>
                                          </p:spTgt>
                                        </p:tgtEl>
                                        <p:attrNameLst>
                                          <p:attrName>style.visibility</p:attrName>
                                        </p:attrNameLst>
                                      </p:cBhvr>
                                      <p:to>
                                        <p:strVal val="visible"/>
                                      </p:to>
                                    </p:set>
                                    <p:animEffect transition="in" filter="wipe(right)">
                                      <p:cBhvr>
                                        <p:cTn id="113" dur="500"/>
                                        <p:tgtEl>
                                          <p:spTgt spid="2">
                                            <p:txEl>
                                              <p:pRg st="5" end="5"/>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nodeType="clickEffect">
                                  <p:stCondLst>
                                    <p:cond delay="0"/>
                                  </p:stCondLst>
                                  <p:childTnLst>
                                    <p:set>
                                      <p:cBhvr>
                                        <p:cTn id="117" dur="1" fill="hold">
                                          <p:stCondLst>
                                            <p:cond delay="0"/>
                                          </p:stCondLst>
                                        </p:cTn>
                                        <p:tgtEl>
                                          <p:spTgt spid="24"/>
                                        </p:tgtEl>
                                        <p:attrNameLst>
                                          <p:attrName>style.visibility</p:attrName>
                                        </p:attrNameLst>
                                      </p:cBhvr>
                                      <p:to>
                                        <p:strVal val="visible"/>
                                      </p:to>
                                    </p:set>
                                    <p:anim calcmode="lin" valueType="num">
                                      <p:cBhvr>
                                        <p:cTn id="118" dur="500" fill="hold"/>
                                        <p:tgtEl>
                                          <p:spTgt spid="24"/>
                                        </p:tgtEl>
                                        <p:attrNameLst>
                                          <p:attrName>ppt_w</p:attrName>
                                        </p:attrNameLst>
                                      </p:cBhvr>
                                      <p:tavLst>
                                        <p:tav tm="0">
                                          <p:val>
                                            <p:fltVal val="0"/>
                                          </p:val>
                                        </p:tav>
                                        <p:tav tm="100000">
                                          <p:val>
                                            <p:strVal val="#ppt_w"/>
                                          </p:val>
                                        </p:tav>
                                      </p:tavLst>
                                    </p:anim>
                                    <p:anim calcmode="lin" valueType="num">
                                      <p:cBhvr>
                                        <p:cTn id="119" dur="500" fill="hold"/>
                                        <p:tgtEl>
                                          <p:spTgt spid="24"/>
                                        </p:tgtEl>
                                        <p:attrNameLst>
                                          <p:attrName>ppt_h</p:attrName>
                                        </p:attrNameLst>
                                      </p:cBhvr>
                                      <p:tavLst>
                                        <p:tav tm="0">
                                          <p:val>
                                            <p:fltVal val="0"/>
                                          </p:val>
                                        </p:tav>
                                        <p:tav tm="100000">
                                          <p:val>
                                            <p:strVal val="#ppt_h"/>
                                          </p:val>
                                        </p:tav>
                                      </p:tavLst>
                                    </p:anim>
                                    <p:anim calcmode="lin" valueType="num">
                                      <p:cBhvr>
                                        <p:cTn id="120" dur="500" fill="hold"/>
                                        <p:tgtEl>
                                          <p:spTgt spid="24"/>
                                        </p:tgtEl>
                                        <p:attrNameLst>
                                          <p:attrName>style.rotation</p:attrName>
                                        </p:attrNameLst>
                                      </p:cBhvr>
                                      <p:tavLst>
                                        <p:tav tm="0">
                                          <p:val>
                                            <p:fltVal val="90"/>
                                          </p:val>
                                        </p:tav>
                                        <p:tav tm="100000">
                                          <p:val>
                                            <p:fltVal val="0"/>
                                          </p:val>
                                        </p:tav>
                                      </p:tavLst>
                                    </p:anim>
                                    <p:animEffect transition="in" filter="fade">
                                      <p:cBhvr>
                                        <p:cTn id="121" dur="500"/>
                                        <p:tgtEl>
                                          <p:spTgt spid="24"/>
                                        </p:tgtEl>
                                      </p:cBhvr>
                                    </p:animEffect>
                                  </p:childTnLst>
                                </p:cTn>
                              </p:par>
                            </p:childTnLst>
                          </p:cTn>
                        </p:par>
                        <p:par>
                          <p:cTn id="122" fill="hold">
                            <p:stCondLst>
                              <p:cond delay="500"/>
                            </p:stCondLst>
                            <p:childTnLst>
                              <p:par>
                                <p:cTn id="123" presetID="22" presetClass="entr" presetSubtype="2" fill="hold" grpId="0" nodeType="afterEffect">
                                  <p:stCondLst>
                                    <p:cond delay="0"/>
                                  </p:stCondLst>
                                  <p:childTnLst>
                                    <p:set>
                                      <p:cBhvr>
                                        <p:cTn id="124" dur="1" fill="hold">
                                          <p:stCondLst>
                                            <p:cond delay="0"/>
                                          </p:stCondLst>
                                        </p:cTn>
                                        <p:tgtEl>
                                          <p:spTgt spid="2">
                                            <p:txEl>
                                              <p:pRg st="6" end="6"/>
                                            </p:txEl>
                                          </p:spTgt>
                                        </p:tgtEl>
                                        <p:attrNameLst>
                                          <p:attrName>style.visibility</p:attrName>
                                        </p:attrNameLst>
                                      </p:cBhvr>
                                      <p:to>
                                        <p:strVal val="visible"/>
                                      </p:to>
                                    </p:set>
                                    <p:animEffect transition="in" filter="wipe(right)">
                                      <p:cBhvr>
                                        <p:cTn id="1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341490" y="2420007"/>
            <a:ext cx="9298004" cy="2215991"/>
          </a:xfrm>
          <a:prstGeom prst="rect">
            <a:avLst/>
          </a:prstGeom>
          <a:noFill/>
        </p:spPr>
        <p:txBody>
          <a:bodyPr wrap="square">
            <a:spAutoFit/>
          </a:bodyPr>
          <a:lstStyle/>
          <a:p>
            <a:pPr algn="ctr" rtl="1"/>
            <a:r>
              <a:rPr lang="ur-PK" sz="13800" b="1" dirty="0">
                <a:ln w="6600">
                  <a:solidFill>
                    <a:srgbClr val="862256"/>
                  </a:solidFill>
                  <a:prstDash val="solid"/>
                </a:ln>
                <a:solidFill>
                  <a:srgbClr val="FFFFFF"/>
                </a:solidFill>
                <a:effectLst>
                  <a:outerShdw dist="50800" dir="2700000" algn="tl" rotWithShape="0">
                    <a:srgbClr val="862256"/>
                  </a:outerShdw>
                </a:effectLst>
                <a:latin typeface="Jameel Noori Nastaleeq" panose="02000503000000020004" pitchFamily="2" charset="-78"/>
                <a:cs typeface="Jameel Noori Nastaleeq" panose="02000503000000020004" pitchFamily="2" charset="-78"/>
              </a:rPr>
              <a:t>سچائی کی جنگ</a:t>
            </a:r>
            <a:endParaRPr lang="en" sz="13800" b="1" dirty="0">
              <a:ln w="6600">
                <a:solidFill>
                  <a:srgbClr val="862256"/>
                </a:solidFill>
                <a:prstDash val="solid"/>
              </a:ln>
              <a:solidFill>
                <a:srgbClr val="FFFFFF"/>
              </a:solidFill>
              <a:effectLst>
                <a:outerShdw dist="50800" dir="2700000" algn="tl" rotWithShape="0">
                  <a:srgbClr val="862256"/>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BEF6546-3C17-3C80-56D6-D3343C52FF7D}"/>
              </a:ext>
            </a:extLst>
          </p:cNvPr>
          <p:cNvSpPr txBox="1"/>
          <p:nvPr/>
        </p:nvSpPr>
        <p:spPr>
          <a:xfrm>
            <a:off x="8033238" y="-21961"/>
            <a:ext cx="4158762" cy="769441"/>
          </a:xfrm>
          <a:prstGeom prst="rect">
            <a:avLst/>
          </a:prstGeom>
          <a:noFill/>
        </p:spPr>
        <p:txBody>
          <a:bodyPr wrap="square">
            <a:spAutoFit/>
          </a:bodyPr>
          <a:lstStyle/>
          <a:p>
            <a:pPr algn="ctr" rtl="1"/>
            <a:r>
              <a:rPr lang="ur-PK"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سچ بمقابلہ جھوٹ</a:t>
            </a:r>
            <a:endParaRPr lang="en" sz="44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7535D7BC-0F40-ECFE-067A-E0F17E539E4C}"/>
              </a:ext>
            </a:extLst>
          </p:cNvPr>
          <p:cNvSpPr txBox="1"/>
          <p:nvPr/>
        </p:nvSpPr>
        <p:spPr>
          <a:xfrm>
            <a:off x="634240" y="97287"/>
            <a:ext cx="6764759" cy="954107"/>
          </a:xfrm>
          <a:prstGeom prst="rect">
            <a:avLst/>
          </a:prstGeom>
          <a:noFill/>
        </p:spPr>
        <p:txBody>
          <a:bodyPr wrap="square">
            <a:spAutoFit/>
          </a:bodyPr>
          <a:lstStyle/>
          <a:p>
            <a:pPr algn="r" rtl="1"/>
            <a:r>
              <a:rPr lang="ur-PK" sz="28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نے اُس سے کہا کہ راہ اور حق اور زندگی میں ہوں۔ کوئی میرے وسیلہ کے بغیر باپ کے پاس نہیں آتا" (یوحنا 6:14)۔ </a:t>
            </a:r>
            <a:endParaRPr lang="es-ES" sz="2800"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C825BF3B-EB49-01B9-8D0D-475247A14A20}"/>
              </a:ext>
            </a:extLst>
          </p:cNvPr>
          <p:cNvSpPr txBox="1"/>
          <p:nvPr/>
        </p:nvSpPr>
        <p:spPr>
          <a:xfrm>
            <a:off x="3143171" y="1667034"/>
            <a:ext cx="5599257" cy="4955203"/>
          </a:xfrm>
          <a:prstGeom prst="rect">
            <a:avLst/>
          </a:prstGeom>
          <a:noFill/>
        </p:spPr>
        <p:txBody>
          <a:bodyPr wrap="square" rtlCol="0">
            <a:spAutoFit/>
          </a:bodyPr>
          <a:lstStyle/>
          <a:p>
            <a:pPr algn="r" rtl="1">
              <a:spcBef>
                <a:spcPts val="1200"/>
              </a:spcBef>
            </a:pPr>
            <a:r>
              <a:rPr lang="ur-PK" sz="2600" b="1" dirty="0">
                <a:latin typeface="Jameel Noori Nastaleeq" panose="02000503000000020004" pitchFamily="2" charset="-78"/>
                <a:cs typeface="Jameel Noori Nastaleeq" panose="02000503000000020004" pitchFamily="2" charset="-78"/>
              </a:rPr>
              <a:t>یسوع مسیح سچائی ہے لہذا تمام سچائی کا باپ ہے(یوحنا 6:14)۔ سب کچھ سچ ہے، ہر چیز جو قابل بھروسہ ہے،  ہر چیز جوسچ ہے،وہ اُسی سے صادر ہوتا ہے۔ اور اُس کی سچائی ہمارے اندر سچائی پیدا کرتی ہے۔</a:t>
            </a:r>
          </a:p>
          <a:p>
            <a:pPr algn="r" rtl="1">
              <a:spcBef>
                <a:spcPts val="1200"/>
              </a:spcBef>
            </a:pPr>
            <a:r>
              <a:rPr lang="ur-PK" sz="2600" b="1" dirty="0">
                <a:latin typeface="Jameel Noori Nastaleeq" panose="02000503000000020004" pitchFamily="2" charset="-78"/>
                <a:cs typeface="Jameel Noori Nastaleeq" panose="02000503000000020004" pitchFamily="2" charset="-78"/>
              </a:rPr>
              <a:t>اس کے برعکس، شیطان جھوٹ کا باپ ہے (یوحنا 44:8)تمام دھوکہ دہی، تمام بدنیتی پر مبنی باریک بینی، تمام ملاش شدہ سچائی، اسی کی طرف سے آتی ہے اور اُس کا جھوٹ ہمارے اندر موت پیدا کرتا ہے۔</a:t>
            </a:r>
          </a:p>
          <a:p>
            <a:pPr algn="r" rtl="1">
              <a:spcBef>
                <a:spcPts val="1200"/>
              </a:spcBef>
            </a:pPr>
            <a:r>
              <a:rPr lang="ur-PK" sz="2600" b="1" dirty="0">
                <a:latin typeface="Jameel Noori Nastaleeq" panose="02000503000000020004" pitchFamily="2" charset="-78"/>
                <a:cs typeface="Jameel Noori Nastaleeq" panose="02000503000000020004" pitchFamily="2" charset="-78"/>
              </a:rPr>
              <a:t> دشمن کے ساتھ اپنے تصادم میں، یسوع مسیح بائبل کو تمام سچائی کے ماخذ کے طور پر استعمال کرتا ہے: "یہ لکھا ہے" (متی 4:4؛ 13:21)۔</a:t>
            </a:r>
          </a:p>
          <a:p>
            <a:pPr algn="r" rtl="1">
              <a:spcBef>
                <a:spcPts val="1200"/>
              </a:spcBef>
            </a:pPr>
            <a:r>
              <a:rPr lang="ur-PK" sz="2600" b="1" dirty="0">
                <a:latin typeface="Jameel Noori Nastaleeq" panose="02000503000000020004" pitchFamily="2" charset="-78"/>
                <a:cs typeface="Jameel Noori Nastaleeq" panose="02000503000000020004" pitchFamily="2" charset="-78"/>
              </a:rPr>
              <a:t>لہذا، شیطان نے بائبل کو تباہ کرنے کا کام کیا ہے، یا تو اسے لوگوں سے چھپا کر، یا لوگوں کو گمراہ کر کے۔ اور اس نے یہ سب کچھ حاصل کیا ہے(اگرچہ مکمل طور پر نہیں)یا روم کتھیولک کلیسیا کے ذریعےتاریک دور میں۔  </a:t>
            </a:r>
            <a:endParaRPr lang="en" sz="2600" b="1" dirty="0">
              <a:latin typeface="Jameel Noori Nastaleeq" panose="02000503000000020004" pitchFamily="2" charset="-78"/>
              <a:cs typeface="Jameel Noori Nastaleeq" panose="02000503000000020004" pitchFamily="2" charset="-78"/>
            </a:endParaRPr>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8537" y="881149"/>
            <a:ext cx="2807936" cy="3650341"/>
          </a:xfrm>
          <a:prstGeom prst="snip2DiagRect">
            <a:avLst/>
          </a:prstGeom>
          <a:solidFill>
            <a:srgbClr val="FFFFFF">
              <a:shade val="85000"/>
            </a:srgbClr>
          </a:solidFill>
          <a:ln w="88900" cap="sq">
            <a:solidFill>
              <a:srgbClr val="EBB28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hombre, frente, parado, oscuro&#10;&#10;Descripción generada automáticamente">
            <a:extLst>
              <a:ext uri="{FF2B5EF4-FFF2-40B4-BE49-F238E27FC236}">
                <a16:creationId xmlns:a16="http://schemas.microsoft.com/office/drawing/2014/main" id="{8FA19D2C-7BBF-958D-0053-AEB89392DE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9077498" y="947019"/>
            <a:ext cx="2897753" cy="3197617"/>
          </a:xfrm>
          <a:prstGeom prst="snip2DiagRect">
            <a:avLst>
              <a:gd name="adj1" fmla="val 16180"/>
              <a:gd name="adj2" fmla="val 0"/>
            </a:avLst>
          </a:prstGeom>
          <a:solidFill>
            <a:srgbClr val="FFFFFF">
              <a:shade val="85000"/>
            </a:srgbClr>
          </a:solidFill>
          <a:ln w="88900" cap="sq">
            <a:solidFill>
              <a:srgbClr val="D83A2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278" y="4667248"/>
            <a:ext cx="2911443" cy="2095192"/>
          </a:xfrm>
          <a:prstGeom prst="roundRect">
            <a:avLst>
              <a:gd name="adj" fmla="val 0"/>
            </a:avLst>
          </a:prstGeom>
          <a:solidFill>
            <a:srgbClr val="FFFFFF"/>
          </a:solidFill>
          <a:ln w="5715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909126" y="4267297"/>
            <a:ext cx="3056964" cy="2456231"/>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righ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wipe(right)">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1000"/>
                            </p:stCondLst>
                            <p:childTnLst>
                              <p:par>
                                <p:cTn id="44" presetID="22" presetClass="entr" presetSubtype="2" fill="hold" grpId="0" nodeType="after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animEffect transition="in" filter="wipe(right)">
                                      <p:cBhvr>
                                        <p:cTn id="46" dur="500"/>
                                        <p:tgtEl>
                                          <p:spTgt spid="6">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animEffect transition="in" filter="fade">
                                      <p:cBhvr>
                                        <p:cTn id="51" dur="1000"/>
                                        <p:tgtEl>
                                          <p:spTgt spid="6">
                                            <p:txEl>
                                              <p:pRg st="3" end="3"/>
                                            </p:txEl>
                                          </p:spTgt>
                                        </p:tgtEl>
                                      </p:cBhvr>
                                    </p:animEffect>
                                    <p:anim calcmode="lin" valueType="num">
                                      <p:cBhvr>
                                        <p:cTn id="5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9161583" y="410402"/>
            <a:ext cx="2669931"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400" b="1" dirty="0">
                <a:ln/>
                <a:solidFill>
                  <a:srgbClr val="A400A4"/>
                </a:solidFill>
                <a:latin typeface="Jameel Noori Nastaleeq" panose="02000503000000020004" pitchFamily="2" charset="-78"/>
                <a:cs typeface="Jameel Noori Nastaleeq" panose="02000503000000020004" pitchFamily="2" charset="-78"/>
              </a:rPr>
              <a:t>کلیسیا کا سمجھوتہ</a:t>
            </a:r>
            <a:endParaRPr lang="en" sz="4400" b="1" dirty="0">
              <a:ln/>
              <a:solidFill>
                <a:srgbClr val="A400A4"/>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08BF5ED6-6EE5-A9C9-C153-7DF1253220A7}"/>
              </a:ext>
            </a:extLst>
          </p:cNvPr>
          <p:cNvSpPr txBox="1"/>
          <p:nvPr/>
        </p:nvSpPr>
        <p:spPr>
          <a:xfrm>
            <a:off x="168611" y="120161"/>
            <a:ext cx="8037019" cy="1384995"/>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chemeClr val="accent3">
                    <a:lumMod val="75000"/>
                  </a:schemeClr>
                </a:solidFill>
                <a:latin typeface="Jameel Noori Nastaleeq" panose="02000503000000020004" pitchFamily="2" charset="-78"/>
                <a:cs typeface="Jameel Noori Nastaleeq" panose="02000503000000020004" pitchFamily="2" charset="-78"/>
              </a:rPr>
              <a:t>"میں یہ جانتا ہوں کہ میرے جانے کے بعد پھاڑنے والے بھیڑئے تم میں آئیں گے جنہیں  گلّہ پر کچھ ترس نہ آئے گا۔ اور خود تم میں سے ایسے آدمی اُٹھیں گے جو اُلٹی اُلٹی باتیں کہیں گے تاکہ شاگردوں کو اپنی طرف کھینچ لیں" (اعمال 30،29:20)۔ </a:t>
            </a:r>
            <a:endParaRPr lang="en" sz="2800" b="1" dirty="0">
              <a:solidFill>
                <a:schemeClr val="accent3">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30DA57C5-2DAE-9E5D-3B15-0CE736F08AD4}"/>
              </a:ext>
            </a:extLst>
          </p:cNvPr>
          <p:cNvSpPr txBox="1"/>
          <p:nvPr/>
        </p:nvSpPr>
        <p:spPr>
          <a:xfrm>
            <a:off x="0" y="1715595"/>
            <a:ext cx="7715138" cy="2616101"/>
          </a:xfrm>
          <a:prstGeom prst="rect">
            <a:avLst/>
          </a:prstGeom>
          <a:noFill/>
        </p:spPr>
        <p:txBody>
          <a:bodyPr wrap="square" rtlCol="0">
            <a:spAutoFit/>
          </a:bodyPr>
          <a:lstStyle/>
          <a:p>
            <a:pPr algn="r" rtl="1">
              <a:spcBef>
                <a:spcPts val="1200"/>
              </a:spcBef>
            </a:pPr>
            <a:r>
              <a:rPr lang="ur-PK" sz="2400" b="1" dirty="0">
                <a:solidFill>
                  <a:schemeClr val="bg1"/>
                </a:solidFill>
                <a:effectLst>
                  <a:glow rad="127000">
                    <a:srgbClr val="3A578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افسیوں کے بزرگوں کو الوداع کرتے ہوئے، پولس رسول نے ان خارجی اور اندرونی مسائل پر اپنی تشویش کا اظہار کیا جن کا وہ مستقبل میں سامنا کریں گے (اعمال 20: 29-30)۔</a:t>
            </a:r>
          </a:p>
          <a:p>
            <a:pPr algn="r" rtl="1">
              <a:spcBef>
                <a:spcPts val="1200"/>
              </a:spcBef>
            </a:pPr>
            <a:r>
              <a:rPr lang="ur-PK" sz="2400" b="1" dirty="0">
                <a:solidFill>
                  <a:schemeClr val="bg1"/>
                </a:solidFill>
                <a:effectLst>
                  <a:glow rad="127000">
                    <a:srgbClr val="3A578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1۔ شکاری بھیڑیے۔ (64 سے 311 تک  (رواداری کا سرڈیکا حکم ) رومی حکموت کی طرف سے کلیسیا کو شدید ظلم و ستم کا سامنا کرنا پڑا۔</a:t>
            </a:r>
          </a:p>
          <a:p>
            <a:pPr algn="r" rtl="1">
              <a:spcBef>
                <a:spcPts val="1200"/>
              </a:spcBef>
            </a:pPr>
            <a:r>
              <a:rPr lang="ur-PK" sz="2400" b="1" dirty="0">
                <a:solidFill>
                  <a:schemeClr val="bg1"/>
                </a:solidFill>
                <a:effectLst>
                  <a:glow rad="127000">
                    <a:srgbClr val="3A578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2۔ٹیڑے آدمی۔ چوتھی صدی کے آغاز میں، غیر تبدیل شدہ مردوں کو کلیسیا میں متعارف کرایا گیا جنہوں نے اپنی بت پرستی کو سچائی کے ساتھ ملایا۔   </a:t>
            </a:r>
            <a:endParaRPr lang="en" sz="2400" b="1" dirty="0">
              <a:solidFill>
                <a:schemeClr val="bg1"/>
              </a:solidFill>
              <a:effectLst>
                <a:glow rad="127000">
                  <a:srgbClr val="3A578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A9CD7523-66F5-FEB3-7B65-4BE925E2AA55}"/>
              </a:ext>
            </a:extLst>
          </p:cNvPr>
          <p:cNvSpPr txBox="1"/>
          <p:nvPr/>
        </p:nvSpPr>
        <p:spPr>
          <a:xfrm>
            <a:off x="4078080" y="4560848"/>
            <a:ext cx="3523824" cy="1200329"/>
          </a:xfrm>
          <a:prstGeom prst="rect">
            <a:avLst/>
          </a:prstGeom>
          <a:noFill/>
        </p:spPr>
        <p:txBody>
          <a:bodyPr wrap="square" rtlCol="0">
            <a:spAutoFit/>
          </a:bodyPr>
          <a:lstStyle/>
          <a:p>
            <a:pPr algn="r" rtl="1">
              <a:spcBef>
                <a:spcPts val="600"/>
              </a:spcBef>
            </a:pPr>
            <a:r>
              <a:rPr lang="ur-PK" sz="2400" b="1" dirty="0">
                <a:solidFill>
                  <a:schemeClr val="bg1"/>
                </a:solidFill>
                <a:effectLst>
                  <a:glow rad="127000">
                    <a:srgbClr val="3A578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شیطان نے اپنی "اندرونی" حکمت عملی کو سچائی  میں ملاوٹ کرنے اور کلیسیا میں بت پرستی اور اتوار کو پاک منانے کے لئے استعمال کیا۔</a:t>
            </a:r>
            <a:endParaRPr lang="en" sz="2400" b="1" dirty="0">
              <a:solidFill>
                <a:schemeClr val="bg1"/>
              </a:solidFill>
              <a:effectLst>
                <a:glow rad="127000">
                  <a:srgbClr val="3A578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0048" y="1605977"/>
            <a:ext cx="4274679" cy="2045710"/>
          </a:xfrm>
          <a:prstGeom prst="rect">
            <a:avLst/>
          </a:prstGeom>
        </p:spPr>
      </p:pic>
      <p:grpSp>
        <p:nvGrpSpPr>
          <p:cNvPr id="15" name="Grupo 14">
            <a:extLst>
              <a:ext uri="{FF2B5EF4-FFF2-40B4-BE49-F238E27FC236}">
                <a16:creationId xmlns:a16="http://schemas.microsoft.com/office/drawing/2014/main" id="{CC153D7E-4E56-D25D-E619-FC7936B5CDAE}"/>
              </a:ext>
            </a:extLst>
          </p:cNvPr>
          <p:cNvGrpSpPr/>
          <p:nvPr/>
        </p:nvGrpSpPr>
        <p:grpSpPr>
          <a:xfrm>
            <a:off x="7812418" y="3694790"/>
            <a:ext cx="4282309" cy="2396048"/>
            <a:chOff x="7715138" y="3947718"/>
            <a:chExt cx="4282309" cy="2396048"/>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6"/>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31177" y="4096997"/>
              <a:ext cx="1424573" cy="2246769"/>
            </a:xfrm>
            <a:prstGeom prst="rect">
              <a:avLst/>
            </a:prstGeom>
            <a:noFill/>
          </p:spPr>
          <p:txBody>
            <a:bodyPr wrap="square">
              <a:spAutoFit/>
            </a:bodyPr>
            <a:lstStyle/>
            <a:p>
              <a:pPr algn="ctr" rtl="1"/>
              <a:r>
                <a:rPr lang="ur-PK" sz="2000" b="1" dirty="0">
                  <a:latin typeface="Jameel Noori Nastaleeq" panose="02000503000000020004" pitchFamily="2" charset="-78"/>
                  <a:cs typeface="Jameel Noori Nastaleeq" panose="02000503000000020004" pitchFamily="2" charset="-78"/>
                </a:rPr>
                <a:t>رومی میں کیپٹولین ہل پر رومن دیوتا مشتری کے مجسمے کو تبدیل کیا گیا اور اسے سینٹ پطرس کے مجسمے میں تبدیل کر دیا گیا۔ </a:t>
              </a:r>
              <a:endParaRPr lang="en" sz="2000" b="1" dirty="0">
                <a:latin typeface="Jameel Noori Nastaleeq" panose="02000503000000020004" pitchFamily="2" charset="-78"/>
                <a:cs typeface="Jameel Noori Nastaleeq" panose="02000503000000020004" pitchFamily="2" charset="-78"/>
              </a:endParaRPr>
            </a:p>
          </p:txBody>
        </p:sp>
      </p:gr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12229" y="4460311"/>
            <a:ext cx="1679969" cy="1682277"/>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6547" y="4460311"/>
            <a:ext cx="1739800" cy="1673204"/>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769441"/>
          </a:xfrm>
          <a:prstGeom prst="rect">
            <a:avLst/>
          </a:prstGeom>
          <a:noFill/>
        </p:spPr>
        <p:txBody>
          <a:bodyPr wrap="square">
            <a:spAutoFit/>
          </a:bodyPr>
          <a:lstStyle/>
          <a:p>
            <a:pPr algn="r" rtl="1"/>
            <a:r>
              <a:rPr lang="ur-PK" sz="2200" b="1" dirty="0">
                <a:solidFill>
                  <a:schemeClr val="bg1"/>
                </a:solidFill>
                <a:effectLst>
                  <a:glow rad="127000">
                    <a:srgbClr val="3A578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جیسا کہ پولس رسول نے پیشن گوئی کی تھی ، غلط تعلیم کو قبول کر لیا گیا تھا، اور یہ غلط تعلیمات اُن لوگوں کے درمیان رہیں گی جو سچ نہیں جاننا چاہتے  (2تھسلنیکیوں  2 : 7-12)۔آخری جنگ یا معرکہ سبت کے ساتھ سمجھوتہ پر مبنی ہو گا۔</a:t>
            </a:r>
            <a:endParaRPr lang="es-ES" sz="2200" dirty="0">
              <a:solidFill>
                <a:schemeClr val="bg1"/>
              </a:solidFill>
              <a:effectLst>
                <a:glow rad="127000">
                  <a:srgbClr val="3A578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righ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right)">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wipe(right)">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style.rotation</p:attrName>
                                        </p:attrNameLst>
                                      </p:cBhvr>
                                      <p:tavLst>
                                        <p:tav tm="0">
                                          <p:val>
                                            <p:fltVal val="90"/>
                                          </p:val>
                                        </p:tav>
                                        <p:tav tm="100000">
                                          <p:val>
                                            <p:fltVal val="0"/>
                                          </p:val>
                                        </p:tav>
                                      </p:tavLst>
                                    </p:anim>
                                    <p:animEffect transition="in" filter="fade">
                                      <p:cBhvr>
                                        <p:cTn id="56" dur="1000"/>
                                        <p:tgtEl>
                                          <p:spTgt spid="29"/>
                                        </p:tgtEl>
                                      </p:cBhvr>
                                    </p:animEffect>
                                  </p:childTnLst>
                                </p:cTn>
                              </p:par>
                              <p:par>
                                <p:cTn id="57" presetID="3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000" fill="hold"/>
                                        <p:tgtEl>
                                          <p:spTgt spid="27"/>
                                        </p:tgtEl>
                                        <p:attrNameLst>
                                          <p:attrName>ppt_w</p:attrName>
                                        </p:attrNameLst>
                                      </p:cBhvr>
                                      <p:tavLst>
                                        <p:tav tm="0">
                                          <p:val>
                                            <p:fltVal val="0"/>
                                          </p:val>
                                        </p:tav>
                                        <p:tav tm="100000">
                                          <p:val>
                                            <p:strVal val="#ppt_w"/>
                                          </p:val>
                                        </p:tav>
                                      </p:tavLst>
                                    </p:anim>
                                    <p:anim calcmode="lin" valueType="num">
                                      <p:cBhvr>
                                        <p:cTn id="60" dur="1000" fill="hold"/>
                                        <p:tgtEl>
                                          <p:spTgt spid="27"/>
                                        </p:tgtEl>
                                        <p:attrNameLst>
                                          <p:attrName>ppt_h</p:attrName>
                                        </p:attrNameLst>
                                      </p:cBhvr>
                                      <p:tavLst>
                                        <p:tav tm="0">
                                          <p:val>
                                            <p:fltVal val="0"/>
                                          </p:val>
                                        </p:tav>
                                        <p:tav tm="100000">
                                          <p:val>
                                            <p:strVal val="#ppt_h"/>
                                          </p:val>
                                        </p:tav>
                                      </p:tavLst>
                                    </p:anim>
                                    <p:anim calcmode="lin" valueType="num">
                                      <p:cBhvr>
                                        <p:cTn id="61" dur="1000" fill="hold"/>
                                        <p:tgtEl>
                                          <p:spTgt spid="27"/>
                                        </p:tgtEl>
                                        <p:attrNameLst>
                                          <p:attrName>style.rotation</p:attrName>
                                        </p:attrNameLst>
                                      </p:cBhvr>
                                      <p:tavLst>
                                        <p:tav tm="0">
                                          <p:val>
                                            <p:fltVal val="90"/>
                                          </p:val>
                                        </p:tav>
                                        <p:tav tm="100000">
                                          <p:val>
                                            <p:fltVal val="0"/>
                                          </p:val>
                                        </p:tav>
                                      </p:tavLst>
                                    </p:anim>
                                    <p:animEffect transition="in" filter="fade">
                                      <p:cBhvr>
                                        <p:cTn id="62" dur="1000"/>
                                        <p:tgtEl>
                                          <p:spTgt spid="27"/>
                                        </p:tgtEl>
                                      </p:cBhvr>
                                    </p:animEffect>
                                  </p:childTnLst>
                                </p:cTn>
                              </p:par>
                            </p:childTnLst>
                          </p:cTn>
                        </p:par>
                        <p:par>
                          <p:cTn id="63" fill="hold">
                            <p:stCondLst>
                              <p:cond delay="1000"/>
                            </p:stCondLst>
                            <p:childTnLst>
                              <p:par>
                                <p:cTn id="64" presetID="22" presetClass="entr" presetSubtype="2"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right)">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8"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459504"/>
            <a:ext cx="9278754" cy="1862048"/>
          </a:xfrm>
          <a:prstGeom prst="rect">
            <a:avLst/>
          </a:prstGeom>
          <a:noFill/>
        </p:spPr>
        <p:txBody>
          <a:bodyPr wrap="square">
            <a:spAutoFit/>
          </a:bodyPr>
          <a:lstStyle/>
          <a:p>
            <a:pPr algn="ctr" rtl="1"/>
            <a:r>
              <a:rPr lang="ur-PK" sz="11500" b="1" dirty="0">
                <a:ln w="6600">
                  <a:solidFill>
                    <a:srgbClr val="5E2F0C"/>
                  </a:solidFill>
                  <a:prstDash val="solid"/>
                </a:ln>
                <a:solidFill>
                  <a:srgbClr val="FFFFFF"/>
                </a:solidFill>
                <a:effectLst>
                  <a:outerShdw dist="50800" dir="2700000" algn="tl" rotWithShape="0">
                    <a:srgbClr val="5E2F0C"/>
                  </a:outerShdw>
                </a:effectLst>
                <a:latin typeface="Jameel Noori Nastaleeq" panose="02000503000000020004" pitchFamily="2" charset="-78"/>
                <a:cs typeface="Jameel Noori Nastaleeq" panose="02000503000000020004" pitchFamily="2" charset="-78"/>
              </a:rPr>
              <a:t>خُدا کے کلام کے لئے جنگ</a:t>
            </a:r>
            <a:endParaRPr lang="en" sz="11500" b="1" dirty="0">
              <a:ln w="6600">
                <a:solidFill>
                  <a:srgbClr val="5E2F0C"/>
                </a:solidFill>
                <a:prstDash val="solid"/>
              </a:ln>
              <a:solidFill>
                <a:srgbClr val="FFFFFF"/>
              </a:solidFill>
              <a:effectLst>
                <a:outerShdw dist="50800" dir="2700000" algn="tl" rotWithShape="0">
                  <a:srgbClr val="5E2F0C"/>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8317523" y="-48640"/>
            <a:ext cx="3874476" cy="769441"/>
          </a:xfrm>
          <a:prstGeom prst="rect">
            <a:avLst/>
          </a:prstGeom>
          <a:noFill/>
        </p:spPr>
        <p:txBody>
          <a:bodyPr wrap="square">
            <a:spAutoFit/>
          </a:bodyPr>
          <a:lstStyle/>
          <a:p>
            <a:pPr algn="ctr" rtl="1"/>
            <a:r>
              <a:rPr lang="ur-PK"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latin typeface="Jameel Noori Nastaleeq" panose="02000503000000020004" pitchFamily="2" charset="-78"/>
                <a:cs typeface="Jameel Noori Nastaleeq" panose="02000503000000020004" pitchFamily="2" charset="-78"/>
              </a:rPr>
              <a:t>خُدا کے کلام میں سلامتی</a:t>
            </a:r>
            <a:endParaRPr lang="en"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397A000E-1BF8-12E2-E540-35B12EC1BDC5}"/>
              </a:ext>
            </a:extLst>
          </p:cNvPr>
          <p:cNvSpPr txBox="1"/>
          <p:nvPr/>
        </p:nvSpPr>
        <p:spPr>
          <a:xfrm>
            <a:off x="0" y="151414"/>
            <a:ext cx="8122024" cy="584775"/>
          </a:xfrm>
          <a:prstGeom prst="rect">
            <a:avLst/>
          </a:prstGeom>
          <a:noFill/>
        </p:spPr>
        <p:txBody>
          <a:bodyPr wrap="square">
            <a:spAutoFit/>
          </a:bodyPr>
          <a:lstStyle/>
          <a:p>
            <a:pPr algn="ctr" rtl="1"/>
            <a:r>
              <a:rPr lang="ur-PK" sz="3200" b="1" dirty="0">
                <a:solidFill>
                  <a:schemeClr val="accent5">
                    <a:lumMod val="75000"/>
                  </a:schemeClr>
                </a:solidFill>
                <a:latin typeface="Jameel Noori Nastaleeq" panose="02000503000000020004" pitchFamily="2" charset="-78"/>
                <a:cs typeface="Jameel Noori Nastaleeq" panose="02000503000000020004" pitchFamily="2" charset="-78"/>
              </a:rPr>
              <a:t>"انہیں سچائی  کے وسیلہ سے مقدس کر۔ تیرا کلام سچائی ہے" (یوحنا 17:17)۔ </a:t>
            </a:r>
            <a:endParaRPr lang="en" sz="3200" b="1" dirty="0">
              <a:solidFill>
                <a:schemeClr val="accent5">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EB2B3A2-14F9-E210-8322-F54E11D9755C}"/>
              </a:ext>
            </a:extLst>
          </p:cNvPr>
          <p:cNvSpPr txBox="1"/>
          <p:nvPr/>
        </p:nvSpPr>
        <p:spPr>
          <a:xfrm>
            <a:off x="-5559" y="1060900"/>
            <a:ext cx="7249041" cy="2462213"/>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بائبل خُدا کی مرضی کا ناقابل یقین انکشاف ہے۔  یہ انسانیت کی نجات کے لئے خُدا کےمنصوبے کو آشکارہ کرتا ہے۔</a:t>
            </a:r>
          </a:p>
          <a:p>
            <a:pPr algn="r" rtl="1">
              <a:spcBef>
                <a:spcPts val="600"/>
              </a:spcBef>
            </a:pPr>
            <a:r>
              <a:rPr lang="ur-PK" sz="2400" b="1" dirty="0">
                <a:latin typeface="Jameel Noori Nastaleeq" panose="02000503000000020004" pitchFamily="2" charset="-78"/>
                <a:cs typeface="Jameel Noori Nastaleeq" panose="02000503000000020004" pitchFamily="2" charset="-78"/>
              </a:rPr>
              <a:t>لہذا، ہماری سلامتی صرف بائبل میں پائی جاتی ہے، ہر کتاب، ابواب اور ہر آیت میں (2تیمتھیس 16:3)۔</a:t>
            </a:r>
          </a:p>
          <a:p>
            <a:pPr algn="r" rtl="1">
              <a:spcBef>
                <a:spcPts val="600"/>
              </a:spcBef>
            </a:pPr>
            <a:r>
              <a:rPr lang="ur-PK" sz="2400" b="1" dirty="0">
                <a:latin typeface="Jameel Noori Nastaleeq" panose="02000503000000020004" pitchFamily="2" charset="-78"/>
                <a:cs typeface="Jameel Noori Nastaleeq" panose="02000503000000020004" pitchFamily="2" charset="-78"/>
              </a:rPr>
              <a:t>اس میں شیطان کی چال نظر آتی ہے؛ تخلیق، یسوع مسیح کی پیدائش، زندگی، موت، قیامت اور شفاعت، گناہوں کی معافی،  دوسری آمداور نئی زمین پر ابدی زندگی۔  </a:t>
            </a:r>
            <a:endParaRPr lang="en" sz="2400" b="1" dirty="0">
              <a:latin typeface="Jameel Noori Nastaleeq" panose="02000503000000020004" pitchFamily="2" charset="-78"/>
              <a:cs typeface="Jameel Noori Nastaleeq" panose="02000503000000020004" pitchFamily="2" charset="-78"/>
            </a:endParaRPr>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98158" y="3881594"/>
            <a:ext cx="2732829" cy="2815348"/>
          </a:xfrm>
          <a:prstGeom prst="rect">
            <a:avLst/>
          </a:prstGeom>
          <a:ln w="57150" cap="rnd">
            <a:solidFill>
              <a:srgbClr val="FF2D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40701" y="1085995"/>
            <a:ext cx="4630810" cy="3741851"/>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4B6EC1E-BC78-6CD0-ED63-05E78621464A}"/>
              </a:ext>
            </a:extLst>
          </p:cNvPr>
          <p:cNvSpPr txBox="1"/>
          <p:nvPr/>
        </p:nvSpPr>
        <p:spPr>
          <a:xfrm>
            <a:off x="6920750" y="4903690"/>
            <a:ext cx="5128532" cy="1569660"/>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اگر ہم بائبل کے کسی حصے کو مسترد کرتے ہیں (مثال کے طور پر پیدائش پہلے اور دوسرے باب میں تخلیق کے بیان کو) پھر ہم اس کی تعلیمات میں سے کسی بھی عقائد کو مسترد کر سکتے ہیں۔ اور پھر۔۔۔۔۔۔پھر باقی بائبل پر بھروسہ کرنے کے لئے ہمارے پاس کیا جواز رہ جاتا ہے؟</a:t>
            </a:r>
            <a:endParaRPr lang="en" sz="2400" b="1" dirty="0">
              <a:latin typeface="Jameel Noori Nastaleeq" panose="02000503000000020004" pitchFamily="2" charset="-78"/>
              <a:cs typeface="Jameel Noori Nastaleeq" panose="02000503000000020004" pitchFamily="2" charset="-78"/>
            </a:endParaRPr>
          </a:p>
        </p:txBody>
      </p:sp>
      <p:sp>
        <p:nvSpPr>
          <p:cNvPr id="14" name="CuadroTexto 13">
            <a:extLst>
              <a:ext uri="{FF2B5EF4-FFF2-40B4-BE49-F238E27FC236}">
                <a16:creationId xmlns:a16="http://schemas.microsoft.com/office/drawing/2014/main" id="{4D3AFA8C-7AA1-5A3B-4734-7AD105324A56}"/>
              </a:ext>
            </a:extLst>
          </p:cNvPr>
          <p:cNvSpPr txBox="1"/>
          <p:nvPr/>
        </p:nvSpPr>
        <p:spPr>
          <a:xfrm>
            <a:off x="338508" y="3719971"/>
            <a:ext cx="3518289" cy="1277273"/>
          </a:xfrm>
          <a:custGeom>
            <a:avLst/>
            <a:gdLst>
              <a:gd name="connsiteX0" fmla="*/ 0 w 3518289"/>
              <a:gd name="connsiteY0" fmla="*/ 0 h 1277273"/>
              <a:gd name="connsiteX1" fmla="*/ 480833 w 3518289"/>
              <a:gd name="connsiteY1" fmla="*/ 0 h 1277273"/>
              <a:gd name="connsiteX2" fmla="*/ 1067214 w 3518289"/>
              <a:gd name="connsiteY2" fmla="*/ 0 h 1277273"/>
              <a:gd name="connsiteX3" fmla="*/ 1618413 w 3518289"/>
              <a:gd name="connsiteY3" fmla="*/ 0 h 1277273"/>
              <a:gd name="connsiteX4" fmla="*/ 2099246 w 3518289"/>
              <a:gd name="connsiteY4" fmla="*/ 0 h 1277273"/>
              <a:gd name="connsiteX5" fmla="*/ 2615261 w 3518289"/>
              <a:gd name="connsiteY5" fmla="*/ 0 h 1277273"/>
              <a:gd name="connsiteX6" fmla="*/ 3518289 w 3518289"/>
              <a:gd name="connsiteY6" fmla="*/ 0 h 1277273"/>
              <a:gd name="connsiteX7" fmla="*/ 3518289 w 3518289"/>
              <a:gd name="connsiteY7" fmla="*/ 438530 h 1277273"/>
              <a:gd name="connsiteX8" fmla="*/ 3518289 w 3518289"/>
              <a:gd name="connsiteY8" fmla="*/ 851515 h 1277273"/>
              <a:gd name="connsiteX9" fmla="*/ 3518289 w 3518289"/>
              <a:gd name="connsiteY9" fmla="*/ 1277273 h 1277273"/>
              <a:gd name="connsiteX10" fmla="*/ 2896725 w 3518289"/>
              <a:gd name="connsiteY10" fmla="*/ 1277273 h 1277273"/>
              <a:gd name="connsiteX11" fmla="*/ 2380709 w 3518289"/>
              <a:gd name="connsiteY11" fmla="*/ 1277273 h 1277273"/>
              <a:gd name="connsiteX12" fmla="*/ 1899876 w 3518289"/>
              <a:gd name="connsiteY12" fmla="*/ 1277273 h 1277273"/>
              <a:gd name="connsiteX13" fmla="*/ 1278312 w 3518289"/>
              <a:gd name="connsiteY13" fmla="*/ 1277273 h 1277273"/>
              <a:gd name="connsiteX14" fmla="*/ 691930 w 3518289"/>
              <a:gd name="connsiteY14" fmla="*/ 1277273 h 1277273"/>
              <a:gd name="connsiteX15" fmla="*/ 0 w 3518289"/>
              <a:gd name="connsiteY15" fmla="*/ 1277273 h 1277273"/>
              <a:gd name="connsiteX16" fmla="*/ 0 w 3518289"/>
              <a:gd name="connsiteY16" fmla="*/ 838743 h 1277273"/>
              <a:gd name="connsiteX17" fmla="*/ 0 w 3518289"/>
              <a:gd name="connsiteY17" fmla="*/ 438530 h 1277273"/>
              <a:gd name="connsiteX18" fmla="*/ 0 w 3518289"/>
              <a:gd name="connsiteY18" fmla="*/ 0 h 127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277273" fill="none" extrusionOk="0">
                <a:moveTo>
                  <a:pt x="0" y="0"/>
                </a:moveTo>
                <a:cubicBezTo>
                  <a:pt x="111924" y="-42615"/>
                  <a:pt x="311995" y="13317"/>
                  <a:pt x="480833" y="0"/>
                </a:cubicBezTo>
                <a:cubicBezTo>
                  <a:pt x="649671" y="-13317"/>
                  <a:pt x="779366" y="58285"/>
                  <a:pt x="1067214" y="0"/>
                </a:cubicBezTo>
                <a:cubicBezTo>
                  <a:pt x="1355062" y="-58285"/>
                  <a:pt x="1360774" y="56894"/>
                  <a:pt x="1618413" y="0"/>
                </a:cubicBezTo>
                <a:cubicBezTo>
                  <a:pt x="1876052" y="-56894"/>
                  <a:pt x="1909617" y="23094"/>
                  <a:pt x="2099246" y="0"/>
                </a:cubicBezTo>
                <a:cubicBezTo>
                  <a:pt x="2288875" y="-23094"/>
                  <a:pt x="2466553" y="19489"/>
                  <a:pt x="2615261" y="0"/>
                </a:cubicBezTo>
                <a:cubicBezTo>
                  <a:pt x="2763970" y="-19489"/>
                  <a:pt x="3165797" y="80140"/>
                  <a:pt x="3518289" y="0"/>
                </a:cubicBezTo>
                <a:cubicBezTo>
                  <a:pt x="3538498" y="95981"/>
                  <a:pt x="3502071" y="336668"/>
                  <a:pt x="3518289" y="438530"/>
                </a:cubicBezTo>
                <a:cubicBezTo>
                  <a:pt x="3534507" y="540392"/>
                  <a:pt x="3510858" y="741084"/>
                  <a:pt x="3518289" y="851515"/>
                </a:cubicBezTo>
                <a:cubicBezTo>
                  <a:pt x="3525720" y="961946"/>
                  <a:pt x="3501333" y="1192061"/>
                  <a:pt x="3518289" y="1277273"/>
                </a:cubicBezTo>
                <a:cubicBezTo>
                  <a:pt x="3300650" y="1350844"/>
                  <a:pt x="3110359" y="1203632"/>
                  <a:pt x="2896725" y="1277273"/>
                </a:cubicBezTo>
                <a:cubicBezTo>
                  <a:pt x="2683091" y="1350914"/>
                  <a:pt x="2542308" y="1235541"/>
                  <a:pt x="2380709" y="1277273"/>
                </a:cubicBezTo>
                <a:cubicBezTo>
                  <a:pt x="2219110" y="1319005"/>
                  <a:pt x="2027003" y="1255041"/>
                  <a:pt x="1899876" y="1277273"/>
                </a:cubicBezTo>
                <a:cubicBezTo>
                  <a:pt x="1772749" y="1299505"/>
                  <a:pt x="1581906" y="1207746"/>
                  <a:pt x="1278312" y="1277273"/>
                </a:cubicBezTo>
                <a:cubicBezTo>
                  <a:pt x="974718" y="1346800"/>
                  <a:pt x="945855" y="1271277"/>
                  <a:pt x="691930" y="1277273"/>
                </a:cubicBezTo>
                <a:cubicBezTo>
                  <a:pt x="438005" y="1283269"/>
                  <a:pt x="213738" y="1270988"/>
                  <a:pt x="0" y="1277273"/>
                </a:cubicBezTo>
                <a:cubicBezTo>
                  <a:pt x="-16100" y="1084295"/>
                  <a:pt x="34457" y="947411"/>
                  <a:pt x="0" y="838743"/>
                </a:cubicBezTo>
                <a:cubicBezTo>
                  <a:pt x="-34457" y="730075"/>
                  <a:pt x="26838" y="605526"/>
                  <a:pt x="0" y="438530"/>
                </a:cubicBezTo>
                <a:cubicBezTo>
                  <a:pt x="-26838" y="271534"/>
                  <a:pt x="31147" y="196514"/>
                  <a:pt x="0" y="0"/>
                </a:cubicBezTo>
                <a:close/>
              </a:path>
              <a:path w="3518289" h="1277273"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19088" y="80495"/>
                  <a:pt x="3484540" y="311191"/>
                  <a:pt x="3518289" y="400212"/>
                </a:cubicBezTo>
                <a:cubicBezTo>
                  <a:pt x="3552038" y="489233"/>
                  <a:pt x="3515612" y="642779"/>
                  <a:pt x="3518289" y="825970"/>
                </a:cubicBezTo>
                <a:cubicBezTo>
                  <a:pt x="3520966" y="1009161"/>
                  <a:pt x="3485940" y="1058672"/>
                  <a:pt x="3518289" y="1277273"/>
                </a:cubicBezTo>
                <a:cubicBezTo>
                  <a:pt x="3355023" y="1300152"/>
                  <a:pt x="3202065" y="1237302"/>
                  <a:pt x="3037456" y="1277273"/>
                </a:cubicBezTo>
                <a:cubicBezTo>
                  <a:pt x="2872847" y="1317244"/>
                  <a:pt x="2599002" y="1243693"/>
                  <a:pt x="2380709" y="1277273"/>
                </a:cubicBezTo>
                <a:cubicBezTo>
                  <a:pt x="2162416" y="1310853"/>
                  <a:pt x="1987808" y="1211099"/>
                  <a:pt x="1759145" y="1277273"/>
                </a:cubicBezTo>
                <a:cubicBezTo>
                  <a:pt x="1530482" y="1343447"/>
                  <a:pt x="1347236" y="1257441"/>
                  <a:pt x="1243129" y="1277273"/>
                </a:cubicBezTo>
                <a:cubicBezTo>
                  <a:pt x="1139022" y="1297105"/>
                  <a:pt x="887646" y="1213628"/>
                  <a:pt x="586381" y="1277273"/>
                </a:cubicBezTo>
                <a:cubicBezTo>
                  <a:pt x="285116" y="1340918"/>
                  <a:pt x="281014" y="1276690"/>
                  <a:pt x="0" y="1277273"/>
                </a:cubicBezTo>
                <a:cubicBezTo>
                  <a:pt x="-8002" y="1079513"/>
                  <a:pt x="38530" y="1017339"/>
                  <a:pt x="0" y="864288"/>
                </a:cubicBezTo>
                <a:cubicBezTo>
                  <a:pt x="-38530" y="711238"/>
                  <a:pt x="1390" y="563087"/>
                  <a:pt x="0" y="438530"/>
                </a:cubicBezTo>
                <a:cubicBezTo>
                  <a:pt x="-1390" y="313973"/>
                  <a:pt x="41277" y="128856"/>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rtl="1">
              <a:spcBef>
                <a:spcPts val="600"/>
              </a:spcBef>
            </a:pPr>
            <a:r>
              <a:rPr lang="ur-PK" sz="2400" b="1" dirty="0">
                <a:solidFill>
                  <a:schemeClr val="accent6">
                    <a:lumMod val="50000"/>
                  </a:schemeClr>
                </a:solidFill>
                <a:latin typeface="Jameel Noori Nastaleeq" panose="02000503000000020004" pitchFamily="2" charset="-78"/>
                <a:cs typeface="Jameel Noori Nastaleeq" panose="02000503000000020004" pitchFamily="2" charset="-78"/>
              </a:rPr>
              <a:t>"تیرا کلام میرے قدموں کے لئے چراغ اور میری راہ کے لئے روشنی ہے" </a:t>
            </a:r>
          </a:p>
          <a:p>
            <a:pPr algn="ctr" rtl="1">
              <a:spcBef>
                <a:spcPts val="600"/>
              </a:spcBef>
            </a:pPr>
            <a:r>
              <a:rPr lang="ur-PK" sz="2400" b="1" dirty="0">
                <a:solidFill>
                  <a:schemeClr val="accent6">
                    <a:lumMod val="50000"/>
                  </a:schemeClr>
                </a:solidFill>
                <a:latin typeface="Jameel Noori Nastaleeq" panose="02000503000000020004" pitchFamily="2" charset="-78"/>
                <a:cs typeface="Jameel Noori Nastaleeq" panose="02000503000000020004" pitchFamily="2" charset="-78"/>
              </a:rPr>
              <a:t>(زبور 105:119)۔</a:t>
            </a:r>
            <a:endParaRPr lang="en" sz="2400" b="1" dirty="0">
              <a:solidFill>
                <a:schemeClr val="accent6">
                  <a:lumMod val="50000"/>
                </a:schemeClr>
              </a:solidFill>
              <a:latin typeface="Jameel Noori Nastaleeq" panose="02000503000000020004" pitchFamily="2" charset="-78"/>
              <a:cs typeface="Jameel Noori Nastaleeq" panose="02000503000000020004" pitchFamily="2" charset="-78"/>
            </a:endParaRPr>
          </a:p>
        </p:txBody>
      </p:sp>
      <p:sp>
        <p:nvSpPr>
          <p:cNvPr id="2" name="CuadroTexto 1">
            <a:extLst>
              <a:ext uri="{FF2B5EF4-FFF2-40B4-BE49-F238E27FC236}">
                <a16:creationId xmlns:a16="http://schemas.microsoft.com/office/drawing/2014/main" id="{99847F1A-9664-1EE0-078D-A262FB477A80}"/>
              </a:ext>
            </a:extLst>
          </p:cNvPr>
          <p:cNvSpPr txBox="1"/>
          <p:nvPr/>
        </p:nvSpPr>
        <p:spPr>
          <a:xfrm>
            <a:off x="338508" y="5289268"/>
            <a:ext cx="3518289" cy="1277273"/>
          </a:xfrm>
          <a:custGeom>
            <a:avLst/>
            <a:gdLst>
              <a:gd name="connsiteX0" fmla="*/ 0 w 3518289"/>
              <a:gd name="connsiteY0" fmla="*/ 0 h 1277273"/>
              <a:gd name="connsiteX1" fmla="*/ 480833 w 3518289"/>
              <a:gd name="connsiteY1" fmla="*/ 0 h 1277273"/>
              <a:gd name="connsiteX2" fmla="*/ 1067214 w 3518289"/>
              <a:gd name="connsiteY2" fmla="*/ 0 h 1277273"/>
              <a:gd name="connsiteX3" fmla="*/ 1618413 w 3518289"/>
              <a:gd name="connsiteY3" fmla="*/ 0 h 1277273"/>
              <a:gd name="connsiteX4" fmla="*/ 2099246 w 3518289"/>
              <a:gd name="connsiteY4" fmla="*/ 0 h 1277273"/>
              <a:gd name="connsiteX5" fmla="*/ 2615261 w 3518289"/>
              <a:gd name="connsiteY5" fmla="*/ 0 h 1277273"/>
              <a:gd name="connsiteX6" fmla="*/ 3518289 w 3518289"/>
              <a:gd name="connsiteY6" fmla="*/ 0 h 1277273"/>
              <a:gd name="connsiteX7" fmla="*/ 3518289 w 3518289"/>
              <a:gd name="connsiteY7" fmla="*/ 438530 h 1277273"/>
              <a:gd name="connsiteX8" fmla="*/ 3518289 w 3518289"/>
              <a:gd name="connsiteY8" fmla="*/ 851515 h 1277273"/>
              <a:gd name="connsiteX9" fmla="*/ 3518289 w 3518289"/>
              <a:gd name="connsiteY9" fmla="*/ 1277273 h 1277273"/>
              <a:gd name="connsiteX10" fmla="*/ 2896725 w 3518289"/>
              <a:gd name="connsiteY10" fmla="*/ 1277273 h 1277273"/>
              <a:gd name="connsiteX11" fmla="*/ 2380709 w 3518289"/>
              <a:gd name="connsiteY11" fmla="*/ 1277273 h 1277273"/>
              <a:gd name="connsiteX12" fmla="*/ 1899876 w 3518289"/>
              <a:gd name="connsiteY12" fmla="*/ 1277273 h 1277273"/>
              <a:gd name="connsiteX13" fmla="*/ 1278312 w 3518289"/>
              <a:gd name="connsiteY13" fmla="*/ 1277273 h 1277273"/>
              <a:gd name="connsiteX14" fmla="*/ 691930 w 3518289"/>
              <a:gd name="connsiteY14" fmla="*/ 1277273 h 1277273"/>
              <a:gd name="connsiteX15" fmla="*/ 0 w 3518289"/>
              <a:gd name="connsiteY15" fmla="*/ 1277273 h 1277273"/>
              <a:gd name="connsiteX16" fmla="*/ 0 w 3518289"/>
              <a:gd name="connsiteY16" fmla="*/ 838743 h 1277273"/>
              <a:gd name="connsiteX17" fmla="*/ 0 w 3518289"/>
              <a:gd name="connsiteY17" fmla="*/ 438530 h 1277273"/>
              <a:gd name="connsiteX18" fmla="*/ 0 w 3518289"/>
              <a:gd name="connsiteY18" fmla="*/ 0 h 127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277273" fill="none" extrusionOk="0">
                <a:moveTo>
                  <a:pt x="0" y="0"/>
                </a:moveTo>
                <a:cubicBezTo>
                  <a:pt x="111924" y="-42615"/>
                  <a:pt x="311995" y="13317"/>
                  <a:pt x="480833" y="0"/>
                </a:cubicBezTo>
                <a:cubicBezTo>
                  <a:pt x="649671" y="-13317"/>
                  <a:pt x="779366" y="58285"/>
                  <a:pt x="1067214" y="0"/>
                </a:cubicBezTo>
                <a:cubicBezTo>
                  <a:pt x="1355062" y="-58285"/>
                  <a:pt x="1360774" y="56894"/>
                  <a:pt x="1618413" y="0"/>
                </a:cubicBezTo>
                <a:cubicBezTo>
                  <a:pt x="1876052" y="-56894"/>
                  <a:pt x="1909617" y="23094"/>
                  <a:pt x="2099246" y="0"/>
                </a:cubicBezTo>
                <a:cubicBezTo>
                  <a:pt x="2288875" y="-23094"/>
                  <a:pt x="2466553" y="19489"/>
                  <a:pt x="2615261" y="0"/>
                </a:cubicBezTo>
                <a:cubicBezTo>
                  <a:pt x="2763970" y="-19489"/>
                  <a:pt x="3165797" y="80140"/>
                  <a:pt x="3518289" y="0"/>
                </a:cubicBezTo>
                <a:cubicBezTo>
                  <a:pt x="3538498" y="95981"/>
                  <a:pt x="3502071" y="336668"/>
                  <a:pt x="3518289" y="438530"/>
                </a:cubicBezTo>
                <a:cubicBezTo>
                  <a:pt x="3534507" y="540392"/>
                  <a:pt x="3510858" y="741084"/>
                  <a:pt x="3518289" y="851515"/>
                </a:cubicBezTo>
                <a:cubicBezTo>
                  <a:pt x="3525720" y="961946"/>
                  <a:pt x="3501333" y="1192061"/>
                  <a:pt x="3518289" y="1277273"/>
                </a:cubicBezTo>
                <a:cubicBezTo>
                  <a:pt x="3300650" y="1350844"/>
                  <a:pt x="3110359" y="1203632"/>
                  <a:pt x="2896725" y="1277273"/>
                </a:cubicBezTo>
                <a:cubicBezTo>
                  <a:pt x="2683091" y="1350914"/>
                  <a:pt x="2542308" y="1235541"/>
                  <a:pt x="2380709" y="1277273"/>
                </a:cubicBezTo>
                <a:cubicBezTo>
                  <a:pt x="2219110" y="1319005"/>
                  <a:pt x="2027003" y="1255041"/>
                  <a:pt x="1899876" y="1277273"/>
                </a:cubicBezTo>
                <a:cubicBezTo>
                  <a:pt x="1772749" y="1299505"/>
                  <a:pt x="1581906" y="1207746"/>
                  <a:pt x="1278312" y="1277273"/>
                </a:cubicBezTo>
                <a:cubicBezTo>
                  <a:pt x="974718" y="1346800"/>
                  <a:pt x="945855" y="1271277"/>
                  <a:pt x="691930" y="1277273"/>
                </a:cubicBezTo>
                <a:cubicBezTo>
                  <a:pt x="438005" y="1283269"/>
                  <a:pt x="213738" y="1270988"/>
                  <a:pt x="0" y="1277273"/>
                </a:cubicBezTo>
                <a:cubicBezTo>
                  <a:pt x="-16100" y="1084295"/>
                  <a:pt x="34457" y="947411"/>
                  <a:pt x="0" y="838743"/>
                </a:cubicBezTo>
                <a:cubicBezTo>
                  <a:pt x="-34457" y="730075"/>
                  <a:pt x="26838" y="605526"/>
                  <a:pt x="0" y="438530"/>
                </a:cubicBezTo>
                <a:cubicBezTo>
                  <a:pt x="-26838" y="271534"/>
                  <a:pt x="31147" y="196514"/>
                  <a:pt x="0" y="0"/>
                </a:cubicBezTo>
                <a:close/>
              </a:path>
              <a:path w="3518289" h="1277273"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19088" y="80495"/>
                  <a:pt x="3484540" y="311191"/>
                  <a:pt x="3518289" y="400212"/>
                </a:cubicBezTo>
                <a:cubicBezTo>
                  <a:pt x="3552038" y="489233"/>
                  <a:pt x="3515612" y="642779"/>
                  <a:pt x="3518289" y="825970"/>
                </a:cubicBezTo>
                <a:cubicBezTo>
                  <a:pt x="3520966" y="1009161"/>
                  <a:pt x="3485940" y="1058672"/>
                  <a:pt x="3518289" y="1277273"/>
                </a:cubicBezTo>
                <a:cubicBezTo>
                  <a:pt x="3355023" y="1300152"/>
                  <a:pt x="3202065" y="1237302"/>
                  <a:pt x="3037456" y="1277273"/>
                </a:cubicBezTo>
                <a:cubicBezTo>
                  <a:pt x="2872847" y="1317244"/>
                  <a:pt x="2599002" y="1243693"/>
                  <a:pt x="2380709" y="1277273"/>
                </a:cubicBezTo>
                <a:cubicBezTo>
                  <a:pt x="2162416" y="1310853"/>
                  <a:pt x="1987808" y="1211099"/>
                  <a:pt x="1759145" y="1277273"/>
                </a:cubicBezTo>
                <a:cubicBezTo>
                  <a:pt x="1530482" y="1343447"/>
                  <a:pt x="1347236" y="1257441"/>
                  <a:pt x="1243129" y="1277273"/>
                </a:cubicBezTo>
                <a:cubicBezTo>
                  <a:pt x="1139022" y="1297105"/>
                  <a:pt x="887646" y="1213628"/>
                  <a:pt x="586381" y="1277273"/>
                </a:cubicBezTo>
                <a:cubicBezTo>
                  <a:pt x="285116" y="1340918"/>
                  <a:pt x="281014" y="1276690"/>
                  <a:pt x="0" y="1277273"/>
                </a:cubicBezTo>
                <a:cubicBezTo>
                  <a:pt x="-8002" y="1079513"/>
                  <a:pt x="38530" y="1017339"/>
                  <a:pt x="0" y="864288"/>
                </a:cubicBezTo>
                <a:cubicBezTo>
                  <a:pt x="-38530" y="711238"/>
                  <a:pt x="1390" y="563087"/>
                  <a:pt x="0" y="438530"/>
                </a:cubicBezTo>
                <a:cubicBezTo>
                  <a:pt x="-1390" y="313973"/>
                  <a:pt x="41277" y="128856"/>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rtl="1">
              <a:spcBef>
                <a:spcPts val="600"/>
              </a:spcBef>
            </a:pPr>
            <a:r>
              <a:rPr lang="ur-PK" sz="2400" b="1" dirty="0">
                <a:solidFill>
                  <a:schemeClr val="accent1">
                    <a:lumMod val="50000"/>
                  </a:schemeClr>
                </a:solidFill>
                <a:latin typeface="Jameel Noori Nastaleeq" panose="02000503000000020004" pitchFamily="2" charset="-78"/>
                <a:cs typeface="Jameel Noori Nastaleeq" panose="02000503000000020004" pitchFamily="2" charset="-78"/>
              </a:rPr>
              <a:t>"تیری باتوں کی تشریح نور بخشتی ہے وہ سادہ دلوں کو عقل مند بناتی ہے" </a:t>
            </a:r>
          </a:p>
          <a:p>
            <a:pPr algn="ctr" rtl="1">
              <a:spcBef>
                <a:spcPts val="600"/>
              </a:spcBef>
            </a:pPr>
            <a:r>
              <a:rPr lang="ur-PK" sz="2400" b="1" dirty="0">
                <a:solidFill>
                  <a:schemeClr val="accent1">
                    <a:lumMod val="50000"/>
                  </a:schemeClr>
                </a:solidFill>
                <a:latin typeface="Jameel Noori Nastaleeq" panose="02000503000000020004" pitchFamily="2" charset="-78"/>
                <a:cs typeface="Jameel Noori Nastaleeq" panose="02000503000000020004" pitchFamily="2" charset="-78"/>
              </a:rPr>
              <a:t>(زبور 130:119)۔ </a:t>
            </a:r>
            <a:endParaRPr lang="en" sz="2400" b="1" dirty="0">
              <a:solidFill>
                <a:schemeClr val="accent1">
                  <a:lumMod val="50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1000"/>
                                        <p:tgtEl>
                                          <p:spTgt spid="10"/>
                                        </p:tgtEl>
                                      </p:cBhvr>
                                    </p:animEffect>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wipe(right)">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wipe(right)">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wipe(right)">
                                      <p:cBhvr>
                                        <p:cTn id="48" dur="500"/>
                                        <p:tgtEl>
                                          <p:spTgt spid="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righ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ppt_h/2"/>
                                          </p:val>
                                        </p:tav>
                                        <p:tav tm="100000">
                                          <p:val>
                                            <p:strVal val="#ppt_y"/>
                                          </p:val>
                                        </p:tav>
                                      </p:tavLst>
                                    </p:anim>
                                    <p:anim calcmode="lin" valueType="num">
                                      <p:cBhvr>
                                        <p:cTn id="60" dur="500" fill="hold"/>
                                        <p:tgtEl>
                                          <p:spTgt spid="8"/>
                                        </p:tgtEl>
                                        <p:attrNameLst>
                                          <p:attrName>ppt_w</p:attrName>
                                        </p:attrNameLst>
                                      </p:cBhvr>
                                      <p:tavLst>
                                        <p:tav tm="0">
                                          <p:val>
                                            <p:strVal val="#ppt_w"/>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randombar(horizontal)">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2" grpId="0"/>
      <p:bldP spid="1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2636196" y="60117"/>
            <a:ext cx="7763814"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4400" b="1" dirty="0">
                <a:ln/>
                <a:solidFill>
                  <a:schemeClr val="accent4"/>
                </a:solidFill>
                <a:latin typeface="Jameel Noori Nastaleeq" panose="02000503000000020004" pitchFamily="2" charset="-78"/>
                <a:cs typeface="Jameel Noori Nastaleeq" panose="02000503000000020004" pitchFamily="2" charset="-78"/>
              </a:rPr>
              <a:t>منطقی سوچ</a:t>
            </a:r>
            <a:endParaRPr lang="en" sz="4400" b="1" dirty="0">
              <a:ln/>
              <a:solidFill>
                <a:schemeClr val="accent4"/>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EAB3F635-42E0-9EBB-C928-9E0F7F354158}"/>
              </a:ext>
            </a:extLst>
          </p:cNvPr>
          <p:cNvSpPr txBox="1"/>
          <p:nvPr/>
        </p:nvSpPr>
        <p:spPr>
          <a:xfrm>
            <a:off x="4494895" y="684036"/>
            <a:ext cx="5660220" cy="954107"/>
          </a:xfrm>
          <a:prstGeom prst="rect">
            <a:avLst/>
          </a:prstGeom>
          <a:noFill/>
        </p:spPr>
        <p:txBody>
          <a:bodyPr wrap="square">
            <a:spAutoFit/>
          </a:bodyPr>
          <a:lstStyle/>
          <a:p>
            <a:pPr algn="r" rtl="1"/>
            <a:r>
              <a:rPr lang="ur-PK" sz="2800" b="1" dirty="0">
                <a:solidFill>
                  <a:srgbClr val="A0DDE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"ایسی راہ بھی ہے جو انسان کو سیدھی معلوم ہوتی ہے پر اُس کی انتہا میں موت کی راہیں ہیں" (امثال 25:16)۔ </a:t>
            </a:r>
            <a:endParaRPr lang="en" sz="2800" b="1" dirty="0">
              <a:solidFill>
                <a:srgbClr val="A0DDE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0FD8E9C4-F44F-540B-79A8-4E236040BDF8}"/>
              </a:ext>
            </a:extLst>
          </p:cNvPr>
          <p:cNvSpPr txBox="1"/>
          <p:nvPr/>
        </p:nvSpPr>
        <p:spPr>
          <a:xfrm>
            <a:off x="4633546" y="1858771"/>
            <a:ext cx="7449921" cy="4770537"/>
          </a:xfrm>
          <a:prstGeom prst="rect">
            <a:avLst/>
          </a:prstGeom>
          <a:noFill/>
        </p:spPr>
        <p:txBody>
          <a:bodyPr wrap="square" rtlCol="0">
            <a:spAutoFit/>
          </a:bodyPr>
          <a:lstStyle/>
          <a:p>
            <a:pPr algn="r" rtl="1">
              <a:spcBef>
                <a:spcPts val="1200"/>
              </a:spcBef>
            </a:pPr>
            <a:r>
              <a:rPr lang="ur-PK" sz="2400" b="1" dirty="0">
                <a:solidFill>
                  <a:schemeClr val="bg1"/>
                </a:solidFill>
                <a:effectLst>
                  <a:glow rad="127000">
                    <a:srgbClr val="47406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بائبل خُدا کا الہامی کلام ہے تو پھر کون اس کی تشریح کر سکتا ہے (2پطرس 20:1؛ یوحنا 26:14)؟</a:t>
            </a:r>
          </a:p>
          <a:p>
            <a:pPr algn="r" rtl="1">
              <a:spcBef>
                <a:spcPts val="1200"/>
              </a:spcBef>
            </a:pPr>
            <a:r>
              <a:rPr lang="ur-PK" sz="2400" b="1" dirty="0">
                <a:solidFill>
                  <a:schemeClr val="bg1"/>
                </a:solidFill>
                <a:effectLst>
                  <a:glow rad="127000">
                    <a:srgbClr val="47406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روح القدس کے بغیر کوئی بھی شخص ان چیزوں کو قبول نہیں کرتا جو خُدا کے روح سے آتی ہیں۔ وہ انہیں  حماقت سمجھتا ہے، اور انہیں سمجھ نہیں سکتا کیونکہ وہ صرف روح کے ذریعے پہچانی جاتی ہیں (1کرنتھیوں 14:2)۔ </a:t>
            </a:r>
          </a:p>
          <a:p>
            <a:pPr algn="r" rtl="1">
              <a:spcBef>
                <a:spcPts val="1200"/>
              </a:spcBef>
            </a:pPr>
            <a:r>
              <a:rPr lang="ur-PK" sz="2400" b="1" dirty="0">
                <a:solidFill>
                  <a:schemeClr val="bg1"/>
                </a:solidFill>
                <a:effectLst>
                  <a:glow rad="127000">
                    <a:srgbClr val="47406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انسانی عقل کی ایک مثال وہ ہے وہ اعلیٰ تنقید ہے جس نے 18 صدی سے بائبل کی ایک "تعلیمی" تشریح تجویز کی ہے۔</a:t>
            </a:r>
          </a:p>
          <a:p>
            <a:pPr algn="r" rtl="1">
              <a:spcBef>
                <a:spcPts val="1200"/>
              </a:spcBef>
            </a:pPr>
            <a:r>
              <a:rPr lang="ur-PK" sz="2400" b="1" dirty="0">
                <a:solidFill>
                  <a:schemeClr val="bg1"/>
                </a:solidFill>
                <a:effectLst>
                  <a:glow rad="127000">
                    <a:srgbClr val="47406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کا بنیادی نقطہ معجزات کا انکار اور مستقبل کی پیشینگوئیاں کرنا ناممکن ہے۔ اس نقطہ نظر کے تحت ہم خُدا کے کلام سے کیا فائدہ حاصل کر سکتے ہیں اگر ہم اُس کی طاقت یا مستقبل کو جاننے کی صلاحیت سے انکار کر دیں جو ہمارا منتظر ہے؟</a:t>
            </a:r>
          </a:p>
          <a:p>
            <a:pPr algn="r" rtl="1">
              <a:spcBef>
                <a:spcPts val="1200"/>
              </a:spcBef>
            </a:pPr>
            <a:r>
              <a:rPr lang="ur-PK" sz="2400" b="1" dirty="0">
                <a:solidFill>
                  <a:schemeClr val="bg1"/>
                </a:solidFill>
                <a:effectLst>
                  <a:glow rad="127000">
                    <a:srgbClr val="47406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بلاشبہ دشمن ایسے راستے واضح کرتا ہے جو درست معلوم ہوتے ہیں، لیکن ان کا انجام موت ہے (امثال 25:16)۔   </a:t>
            </a:r>
            <a:endParaRPr lang="en" sz="2400" b="1" dirty="0">
              <a:solidFill>
                <a:schemeClr val="bg1"/>
              </a:solidFill>
              <a:effectLst>
                <a:glow rad="127000">
                  <a:srgbClr val="474062"/>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pic>
        <p:nvPicPr>
          <p:cNvPr id="4" name="Imagen 3" descr="Imagen que contiene agua, tabla&#10;&#10;Descripción generada automáticamente">
            <a:extLst>
              <a:ext uri="{FF2B5EF4-FFF2-40B4-BE49-F238E27FC236}">
                <a16:creationId xmlns:a16="http://schemas.microsoft.com/office/drawing/2014/main" id="{45E61A15-D2CF-1137-4F72-E39636B9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0010" y="102691"/>
            <a:ext cx="1683457" cy="1453735"/>
          </a:xfrm>
          <a:prstGeom prst="rect">
            <a:avLst/>
          </a:prstGeom>
          <a:ln w="38100" cap="sq">
            <a:solidFill>
              <a:srgbClr val="A0DDE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039" y="1203168"/>
            <a:ext cx="4360856" cy="5586738"/>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039" y="102691"/>
            <a:ext cx="2502158" cy="1006262"/>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righ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par>
                          <p:cTn id="38" fill="hold">
                            <p:stCondLst>
                              <p:cond delay="1000"/>
                            </p:stCondLst>
                            <p:childTnLst>
                              <p:par>
                                <p:cTn id="39" presetID="22" presetClass="entr" presetSubtype="2" fill="hold" grpId="0" nodeType="after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wipe(right)">
                                      <p:cBhvr>
                                        <p:cTn id="41" dur="500"/>
                                        <p:tgtEl>
                                          <p:spTgt spid="6">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animEffect transition="in" filter="wipe(right)">
                                      <p:cBhvr>
                                        <p:cTn id="46" dur="500"/>
                                        <p:tgtEl>
                                          <p:spTgt spid="6">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animEffect transition="in" filter="wipe(right)">
                                      <p:cBhvr>
                                        <p:cTn id="51" dur="500"/>
                                        <p:tgtEl>
                                          <p:spTgt spid="6">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6">
                                            <p:txEl>
                                              <p:pRg st="4" end="4"/>
                                            </p:txEl>
                                          </p:spTgt>
                                        </p:tgtEl>
                                        <p:attrNameLst>
                                          <p:attrName>style.visibility</p:attrName>
                                        </p:attrNameLst>
                                      </p:cBhvr>
                                      <p:to>
                                        <p:strVal val="visible"/>
                                      </p:to>
                                    </p:set>
                                    <p:animEffect transition="in" filter="wipe(right)">
                                      <p:cBhvr>
                                        <p:cTn id="5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891</TotalTime>
  <Words>1602</Words>
  <Application>Microsoft Office PowerPoint</Application>
  <PresentationFormat>Panorámica</PresentationFormat>
  <Paragraphs>59</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Aptos Display</vt:lpstr>
      <vt:lpstr>Arial</vt:lpstr>
      <vt:lpstr>Aptos</vt:lpstr>
      <vt:lpstr>Jameel Noori Nastaleeq</vt:lpstr>
      <vt:lpstr>Arial Black</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138</cp:revision>
  <dcterms:created xsi:type="dcterms:W3CDTF">2024-03-31T16:03:06Z</dcterms:created>
  <dcterms:modified xsi:type="dcterms:W3CDTF">2024-04-18T15:25:50Z</dcterms:modified>
</cp:coreProperties>
</file>