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69" r:id="rId3"/>
    <p:sldId id="272" r:id="rId4"/>
    <p:sldId id="257" r:id="rId5"/>
    <p:sldId id="258" r:id="rId6"/>
    <p:sldId id="259" r:id="rId7"/>
    <p:sldId id="260" r:id="rId8"/>
    <p:sldId id="270" r:id="rId9"/>
    <p:sldId id="262" r:id="rId10"/>
    <p:sldId id="271" r:id="rId11"/>
    <p:sldId id="267" r:id="rId12"/>
    <p:sldId id="264" r:id="rId13"/>
    <p:sldId id="266"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E8B3C7"/>
    <a:srgbClr val="FFFFFF"/>
    <a:srgbClr val="8D42C6"/>
    <a:srgbClr val="C4B4F0"/>
    <a:srgbClr val="8C8CB1"/>
    <a:srgbClr val="3C2F30"/>
    <a:srgbClr val="92A4B9"/>
    <a:srgbClr val="01852A"/>
    <a:srgbClr val="B4E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3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r>
            <a:rPr lang="en"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r>
            <a:rPr lang="en"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r>
            <a:rPr lang="en"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l="493"/>
          </a:stretch>
        </a:blipFill>
      </dgm:spPr>
      <dgm:t>
        <a:bodyPr/>
        <a:lstStyle/>
        <a:p>
          <a:r>
            <a:rPr lang="en"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r>
            <a:rPr lang="en"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val="rev"/>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نے یوحنا کو بپتسمہ نہیں دیا بلکہ یوحنا نے اُسے بپتسمہ دیا (مرقس 9:1)۔</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pPr rtl="1"/>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اُسے روح الدس نے ہدایات دیں (مرقس 12:1)۔ </a:t>
          </a:r>
          <a:r>
            <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 </a:t>
          </a:r>
        </a:p>
      </dgm:t>
    </dgm:pt>
    <dgm:pt modelId="{F588540E-8ECF-48EE-895B-04D250F257F0}" type="parTrans" cxnId="{AB86A6F4-D7EE-4B67-A848-29E8952D2F2B}">
      <dgm:prSet/>
      <dgm:spPr/>
      <dgm:t>
        <a:bodyPr/>
        <a:lstStyle/>
        <a:p>
          <a:endParaRPr lang="es-ES" sz="2000" b="1"/>
        </a:p>
      </dgm:t>
    </dgm:pt>
    <dgm:pt modelId="{9DEC9F6E-9D98-4086-973E-CEEEE9F290E0}" type="sibTrans" cxnId="{AB86A6F4-D7EE-4B67-A848-29E8952D2F2B}">
      <dgm:prSet/>
      <dgm:spPr/>
      <dgm:t>
        <a:bodyPr/>
        <a:lstStyle/>
        <a:p>
          <a:endParaRPr lang="es-ES" sz="2000" b="1"/>
        </a:p>
      </dgm:t>
    </dgm:pt>
    <dgm:pt modelId="{168D5451-9454-4401-BF39-71A110B2F848}">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اُسے خُدا کے ساتھ اکیلے رہنے کی ضرورت تھی  (مرقس 13:1اے)۔</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8B04579-10D4-4DE9-B7B3-7EBB12BF8A80}" type="parTrans" cxnId="{EE46BECA-05DA-4AEB-BC3A-6C6BE4105777}">
      <dgm:prSet/>
      <dgm:spPr/>
      <dgm:t>
        <a:bodyPr/>
        <a:lstStyle/>
        <a:p>
          <a:endParaRPr lang="es-ES" sz="2000" b="1"/>
        </a:p>
      </dgm:t>
    </dgm:pt>
    <dgm:pt modelId="{B9A1B460-F90A-4A24-9007-5603A78F8A4A}" type="sibTrans" cxnId="{EE46BECA-05DA-4AEB-BC3A-6C6BE4105777}">
      <dgm:prSet/>
      <dgm:spPr/>
      <dgm:t>
        <a:bodyPr/>
        <a:lstStyle/>
        <a:p>
          <a:endParaRPr lang="es-ES" sz="2000" b="1"/>
        </a:p>
      </dgm:t>
    </dgm:pt>
    <dgm:pt modelId="{7272338C-B2E4-4FC5-AD18-F26F786F5EEA}">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اُسے شیطان نے آزمایا (مرقس 13:1بی)۔ </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82154F1-23E2-4999-A7B7-9CA4EEA96D98}" type="parTrans" cxnId="{6E59A5C8-796C-4AAE-B7DD-CDB2402DCC5C}">
      <dgm:prSet/>
      <dgm:spPr/>
      <dgm:t>
        <a:bodyPr/>
        <a:lstStyle/>
        <a:p>
          <a:endParaRPr lang="es-ES" sz="2000" b="1"/>
        </a:p>
      </dgm:t>
    </dgm:pt>
    <dgm:pt modelId="{43FAD424-1774-46B9-8798-7A5D55D2BFCF}" type="sibTrans" cxnId="{6E59A5C8-796C-4AAE-B7DD-CDB2402DCC5C}">
      <dgm:prSet/>
      <dgm:spPr/>
      <dgm:t>
        <a:bodyPr/>
        <a:lstStyle/>
        <a:p>
          <a:endParaRPr lang="es-ES" sz="2000" b="1"/>
        </a:p>
      </dgm:t>
    </dgm:pt>
    <dgm:pt modelId="{C0E483C4-700E-44C3-8DC5-BF77A6E4FA3E}">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جسمانی خطرے کا سامنا کرنا پڑا (مرقس 13:1  سی)۔</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2A0BF6A-DDAD-477A-9EE7-6B6A085E2D89}" type="parTrans" cxnId="{9C436619-E27B-497E-844C-7CD449C9F959}">
      <dgm:prSet/>
      <dgm:spPr/>
      <dgm:t>
        <a:bodyPr/>
        <a:lstStyle/>
        <a:p>
          <a:endParaRPr lang="es-ES" sz="2000" b="1"/>
        </a:p>
      </dgm:t>
    </dgm:pt>
    <dgm:pt modelId="{AB34C398-69FE-4C82-BBB6-20C43E7D588A}" type="sib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pPr rtl="1"/>
          <a:r>
            <a:rPr lang="ur-PK" sz="22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فرشتوں نے اُس کی خدمت کی (مرقس 13:1ڈی)۔</a:t>
          </a:r>
          <a:endParaRPr lang="en" sz="22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0C284D-A327-4052-B632-6E98802F8E05}" type="parTrans" cxnId="{1A80261C-0403-4A6E-9D86-0F54F9FAFC1C}">
      <dgm:prSet/>
      <dgm:spPr/>
      <dgm:t>
        <a:bodyPr/>
        <a:lstStyle/>
        <a:p>
          <a:endParaRPr lang="es-ES" sz="2000" b="1"/>
        </a:p>
      </dgm:t>
    </dgm:pt>
    <dgm:pt modelId="{BA381526-EA4A-4E92-B517-12B4E6728410}" type="sib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val="rev"/>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X="115081"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X="-415" custLinFactNeighborY="55639">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X="130342"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کا ابتدائی پیغام تین پہلوؤں کا احاطہ کرتا تھا (مرقس 15:1)۔ </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294945E-7E22-42C5-9480-FD4E8A39A407}" type="par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8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بادشاہی نزدیک آ گئی"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04ED77-A074-486F-B4D2-80FC95919F81}" type="parTrans" cxnId="{2B188F33-BE0E-44D9-9E3C-E04A25618FE2}">
      <dgm:prSet/>
      <dgm:spPr>
        <a:ln>
          <a:solidFill>
            <a:schemeClr val="accent2">
              <a:lumMod val="50000"/>
            </a:schemeClr>
          </a:solidFill>
        </a:ln>
      </dgm:spPr>
      <dgm:t>
        <a:bodyPr/>
        <a:lstStyle/>
        <a:p>
          <a:endParaRPr lang="es-ES" sz="20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0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"توبہ</a:t>
          </a:r>
          <a:r>
            <a:rPr lang="ur-PK" sz="24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کرو اور خوشخبری پر ایمان لاؤ"</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4D8E6E6-CD22-4295-BCE1-C4078908BECB}" type="parTrans" cxnId="{1A1E9C9C-CC82-4B96-9C2F-BFB6A8F95FEF}">
      <dgm:prSet/>
      <dgm:spPr>
        <a:ln>
          <a:solidFill>
            <a:schemeClr val="accent6">
              <a:lumMod val="50000"/>
            </a:schemeClr>
          </a:solidFill>
        </a:ln>
      </dgm:spPr>
      <dgm:t>
        <a:bodyPr/>
        <a:lstStyle/>
        <a:p>
          <a:endParaRPr lang="es-ES" sz="20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0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"وقت</a:t>
          </a:r>
          <a:r>
            <a:rPr lang="ur-PK" sz="24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پورا ہو گیا ہے"</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FC6E5E2-56EA-4FB1-9339-C3ACCA23EC30}" type="sibTrans" cxnId="{EE95EF69-76ED-462F-A000-D361FCEB73D8}">
      <dgm:prSet/>
      <dgm:spPr/>
      <dgm:t>
        <a:bodyPr/>
        <a:lstStyle/>
        <a:p>
          <a:endParaRPr lang="es-ES" sz="20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0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val="rev"/>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3427"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85793"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443378"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 sz="5000" kern="1200" dirty="0"/>
            <a:t> </a:t>
          </a:r>
        </a:p>
      </dsp:txBody>
      <dsp:txXfrm>
        <a:off x="2632724" y="160744"/>
        <a:ext cx="1883213" cy="1102488"/>
      </dsp:txXfrm>
    </dsp:sp>
    <dsp:sp modelId="{DE843EAD-DEE0-4C85-8D6A-19A036C9CBD7}">
      <dsp:nvSpPr>
        <dsp:cNvPr id="0" name=""/>
        <dsp:cNvSpPr/>
      </dsp:nvSpPr>
      <dsp:spPr>
        <a:xfrm rot="5400000">
          <a:off x="3443378"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 sz="5000" kern="1200" dirty="0"/>
            <a:t> </a:t>
          </a:r>
        </a:p>
      </dsp:txBody>
      <dsp:txXfrm>
        <a:off x="2632724" y="1624604"/>
        <a:ext cx="1883213" cy="1102488"/>
      </dsp:txXfrm>
    </dsp:sp>
    <dsp:sp modelId="{F9D65B62-54AE-45DD-ACB8-83A6CECB680A}">
      <dsp:nvSpPr>
        <dsp:cNvPr id="0" name=""/>
        <dsp:cNvSpPr/>
      </dsp:nvSpPr>
      <dsp:spPr>
        <a:xfrm rot="10800000">
          <a:off x="1579396"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 sz="5000" kern="1200" dirty="0"/>
            <a:t> </a:t>
          </a:r>
        </a:p>
      </dsp:txBody>
      <dsp:txXfrm>
        <a:off x="2632724" y="3088464"/>
        <a:ext cx="1883213" cy="1102488"/>
      </dsp:txXfrm>
    </dsp:sp>
    <dsp:sp modelId="{3FCDDA1D-473C-418D-9EF4-DCA720F340B1}">
      <dsp:nvSpPr>
        <dsp:cNvPr id="0" name=""/>
        <dsp:cNvSpPr/>
      </dsp:nvSpPr>
      <dsp:spPr>
        <a:xfrm rot="16200000">
          <a:off x="847466"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 sz="5000" kern="1200" dirty="0"/>
            <a:t> </a:t>
          </a:r>
        </a:p>
      </dsp:txBody>
      <dsp:txXfrm>
        <a:off x="36812" y="3088464"/>
        <a:ext cx="1883213" cy="1102488"/>
      </dsp:txXfrm>
    </dsp:sp>
    <dsp:sp modelId="{12F54906-35E5-4641-A763-8B583D19A4BB}">
      <dsp:nvSpPr>
        <dsp:cNvPr id="0" name=""/>
        <dsp:cNvSpPr/>
      </dsp:nvSpPr>
      <dsp:spPr>
        <a:xfrm rot="16200000">
          <a:off x="847466"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 sz="5000" kern="1200" dirty="0"/>
            <a:t> </a:t>
          </a:r>
        </a:p>
      </dsp:txBody>
      <dsp:txXfrm>
        <a:off x="36812" y="1624604"/>
        <a:ext cx="1883213" cy="1102488"/>
      </dsp:txXfrm>
    </dsp:sp>
    <dsp:sp modelId="{E267E3EB-69E3-4E3D-9EBA-01B781C697A5}">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36812"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9840127" y="138557"/>
          <a:ext cx="1723026" cy="1378421"/>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9758955" y="1413906"/>
          <a:ext cx="1764760" cy="1375327"/>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نے یوحنا کو بپتسمہ نہیں دیا بلکہ یوحنا نے اُسے بپتسمہ دیا (مرقس 9:1)۔</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9758955" y="1413906"/>
        <a:ext cx="1764760" cy="1375327"/>
      </dsp:txXfrm>
    </dsp:sp>
    <dsp:sp modelId="{DADC1F86-B4A4-4CCE-AA06-73D7E8E6C588}">
      <dsp:nvSpPr>
        <dsp:cNvPr id="0" name=""/>
        <dsp:cNvSpPr/>
      </dsp:nvSpPr>
      <dsp:spPr>
        <a:xfrm>
          <a:off x="7863625" y="138557"/>
          <a:ext cx="1723026" cy="137842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7891722" y="1407185"/>
          <a:ext cx="1533493" cy="1375327"/>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اُسے روح الدس نے ہدایات دیں (مرقس 12:1)۔ </a:t>
          </a:r>
          <a:r>
            <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 </a:t>
          </a:r>
        </a:p>
      </dsp:txBody>
      <dsp:txXfrm>
        <a:off x="7891722" y="1407185"/>
        <a:ext cx="1533493" cy="1375327"/>
      </dsp:txXfrm>
    </dsp:sp>
    <dsp:sp modelId="{3CE3B9B6-E456-4038-8E9B-FF262F2AB425}">
      <dsp:nvSpPr>
        <dsp:cNvPr id="0" name=""/>
        <dsp:cNvSpPr/>
      </dsp:nvSpPr>
      <dsp:spPr>
        <a:xfrm>
          <a:off x="5968295" y="138557"/>
          <a:ext cx="1723026" cy="137842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6002756" y="1413906"/>
          <a:ext cx="1533493" cy="1375327"/>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اُسے خُدا کے ساتھ اکیلے رہنے کی ضرورت تھی  (مرقس 13:1اے)۔</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002756" y="1413906"/>
        <a:ext cx="1533493" cy="1375327"/>
      </dsp:txXfrm>
    </dsp:sp>
    <dsp:sp modelId="{1C8FA63C-E40A-4902-856E-BE032EE7B664}">
      <dsp:nvSpPr>
        <dsp:cNvPr id="0" name=""/>
        <dsp:cNvSpPr/>
      </dsp:nvSpPr>
      <dsp:spPr>
        <a:xfrm>
          <a:off x="4072966" y="138557"/>
          <a:ext cx="1723026" cy="1378421"/>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4107426" y="1413906"/>
          <a:ext cx="1533493" cy="1375327"/>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اُسے شیطان نے آزمایا (مرقس 13:1بی)۔ </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07426" y="1413906"/>
        <a:ext cx="1533493" cy="1375327"/>
      </dsp:txXfrm>
    </dsp:sp>
    <dsp:sp modelId="{CAEDE72E-D226-42C0-91FE-3AC483B7492C}">
      <dsp:nvSpPr>
        <dsp:cNvPr id="0" name=""/>
        <dsp:cNvSpPr/>
      </dsp:nvSpPr>
      <dsp:spPr>
        <a:xfrm>
          <a:off x="2100062" y="138557"/>
          <a:ext cx="1723026" cy="1378421"/>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1901876" y="1413906"/>
          <a:ext cx="1998786" cy="1375327"/>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جسمانی خطرے کا سامنا کرنا پڑا (مرقس 13:1  سی)۔</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901876" y="1413906"/>
        <a:ext cx="1998786" cy="1375327"/>
      </dsp:txXfrm>
    </dsp:sp>
    <dsp:sp modelId="{400BA75A-6623-4983-A9EA-19357109AFFC}">
      <dsp:nvSpPr>
        <dsp:cNvPr id="0" name=""/>
        <dsp:cNvSpPr/>
      </dsp:nvSpPr>
      <dsp:spPr>
        <a:xfrm>
          <a:off x="6547" y="138557"/>
          <a:ext cx="1723026" cy="1378421"/>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41007" y="1413906"/>
          <a:ext cx="1533493" cy="1375327"/>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1">
            <a:lnSpc>
              <a:spcPct val="90000"/>
            </a:lnSpc>
            <a:spcBef>
              <a:spcPct val="0"/>
            </a:spcBef>
            <a:spcAft>
              <a:spcPct val="35000"/>
            </a:spcAft>
            <a:buNone/>
          </a:pPr>
          <a:r>
            <a:rPr lang="ur-PK" sz="22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فرشتوں نے اُس کی خدمت کی (مرقس 13:1ڈی)۔</a:t>
          </a:r>
          <a:endParaRPr lang="en" sz="22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007" y="1413906"/>
        <a:ext cx="1533493" cy="1375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1863002" y="589127"/>
          <a:ext cx="3894330" cy="420625"/>
        </a:xfrm>
        <a:custGeom>
          <a:avLst/>
          <a:gdLst/>
          <a:ahLst/>
          <a:cxnLst/>
          <a:rect l="0" t="0" r="0" b="0"/>
          <a:pathLst>
            <a:path>
              <a:moveTo>
                <a:pt x="3894330" y="0"/>
              </a:moveTo>
              <a:lnTo>
                <a:pt x="3894330" y="210312"/>
              </a:lnTo>
              <a:lnTo>
                <a:pt x="0" y="210312"/>
              </a:lnTo>
              <a:lnTo>
                <a:pt x="0" y="420625"/>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757333" y="589127"/>
          <a:ext cx="123844" cy="420625"/>
        </a:xfrm>
        <a:custGeom>
          <a:avLst/>
          <a:gdLst/>
          <a:ahLst/>
          <a:cxnLst/>
          <a:rect l="0" t="0" r="0" b="0"/>
          <a:pathLst>
            <a:path>
              <a:moveTo>
                <a:pt x="0" y="0"/>
              </a:moveTo>
              <a:lnTo>
                <a:pt x="0" y="210312"/>
              </a:lnTo>
              <a:lnTo>
                <a:pt x="123844" y="210312"/>
              </a:lnTo>
              <a:lnTo>
                <a:pt x="123844" y="420625"/>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5757333" y="589127"/>
          <a:ext cx="4018174" cy="420625"/>
        </a:xfrm>
        <a:custGeom>
          <a:avLst/>
          <a:gdLst/>
          <a:ahLst/>
          <a:cxnLst/>
          <a:rect l="0" t="0" r="0" b="0"/>
          <a:pathLst>
            <a:path>
              <a:moveTo>
                <a:pt x="0" y="0"/>
              </a:moveTo>
              <a:lnTo>
                <a:pt x="0" y="210312"/>
              </a:lnTo>
              <a:lnTo>
                <a:pt x="4018174" y="210312"/>
              </a:lnTo>
              <a:lnTo>
                <a:pt x="4018174" y="420625"/>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1088320" y="65047"/>
          <a:ext cx="9338025" cy="524079"/>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کا ابتدائی پیغام تین پہلوؤں کا احاطہ کرتا تھا (مرقس 15:1)۔ </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88320" y="65047"/>
        <a:ext cx="9338025" cy="524079"/>
      </dsp:txXfrm>
    </dsp:sp>
    <dsp:sp modelId="{7ADE7FB0-1BB0-484D-8649-EA738B4AD872}">
      <dsp:nvSpPr>
        <dsp:cNvPr id="0" name=""/>
        <dsp:cNvSpPr/>
      </dsp:nvSpPr>
      <dsp:spPr>
        <a:xfrm>
          <a:off x="8038655" y="1009752"/>
          <a:ext cx="3473705" cy="705999"/>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"وقت</a:t>
          </a:r>
          <a:r>
            <a:rPr lang="ur-PK" sz="24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پورا ہو گیا ہے"</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38655" y="1009752"/>
        <a:ext cx="3473705" cy="705999"/>
      </dsp:txXfrm>
    </dsp:sp>
    <dsp:sp modelId="{4070D96E-A326-4513-89BC-9D8C14EADD1A}">
      <dsp:nvSpPr>
        <dsp:cNvPr id="0" name=""/>
        <dsp:cNvSpPr/>
      </dsp:nvSpPr>
      <dsp:spPr>
        <a:xfrm>
          <a:off x="4144324" y="1009752"/>
          <a:ext cx="3473705" cy="705999"/>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a:t>
          </a:r>
          <a:r>
            <a:rPr lang="ur-PK" sz="28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بادشاہی نزدیک آ گئی"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44324" y="1009752"/>
        <a:ext cx="3473705" cy="705999"/>
      </dsp:txXfrm>
    </dsp:sp>
    <dsp:sp modelId="{041244A5-612E-419B-9133-B822E114FD91}">
      <dsp:nvSpPr>
        <dsp:cNvPr id="0" name=""/>
        <dsp:cNvSpPr/>
      </dsp:nvSpPr>
      <dsp:spPr>
        <a:xfrm>
          <a:off x="2305" y="1009752"/>
          <a:ext cx="3721393" cy="705999"/>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"توبہ</a:t>
          </a:r>
          <a:r>
            <a:rPr lang="ur-PK" sz="24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کرو اور خوشخبری پر ایمان لاؤ"</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305" y="1009752"/>
        <a:ext cx="3721393" cy="70599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734FC-1780-4F20-B1CD-F0B7623DF3AB}" type="datetimeFigureOut">
              <a:rPr lang="en-US" smtClean="0"/>
              <a:t>7/1/2024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86839-D1DD-43A6-BBB2-235EDA0CDCDB}" type="slidenum">
              <a:rPr lang="en-US" smtClean="0"/>
              <a:t>‹Nº›</a:t>
            </a:fld>
            <a:endParaRPr lang="en-US"/>
          </a:p>
        </p:txBody>
      </p:sp>
    </p:spTree>
    <p:extLst>
      <p:ext uri="{BB962C8B-B14F-4D97-AF65-F5344CB8AC3E}">
        <p14:creationId xmlns:p14="http://schemas.microsoft.com/office/powerpoint/2010/main" val="371300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1F86839-D1DD-43A6-BBB2-235EDA0CDCDB}" type="slidenum">
              <a:rPr lang="en-US" smtClean="0"/>
              <a:t>5</a:t>
            </a:fld>
            <a:endParaRPr lang="en-US"/>
          </a:p>
        </p:txBody>
      </p:sp>
    </p:spTree>
    <p:extLst>
      <p:ext uri="{BB962C8B-B14F-4D97-AF65-F5344CB8AC3E}">
        <p14:creationId xmlns:p14="http://schemas.microsoft.com/office/powerpoint/2010/main" val="224440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332242" y="-167405"/>
            <a:ext cx="3006061"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4952" y="-167405"/>
            <a:ext cx="2991088"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951" y="3083376"/>
            <a:ext cx="6189158" cy="33396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521399" y="676228"/>
            <a:ext cx="5568649" cy="5177817"/>
          </a:xfrm>
          <a:prstGeom prst="rect">
            <a:avLst/>
          </a:prstGeom>
          <a:noFill/>
        </p:spPr>
        <p:txBody>
          <a:bodyPr wrap="square" rtlCol="0">
            <a:prstTxWarp prst="textDeflateInflate">
              <a:avLst/>
            </a:prstTxWarp>
            <a:spAutoFit/>
          </a:bodyPr>
          <a:lstStyle/>
          <a:p>
            <a:pPr algn="ctr" rtl="1"/>
            <a:r>
              <a:rPr lang="ur-PK" sz="23900" b="1" dirty="0">
                <a:ln w="13462">
                  <a:solidFill>
                    <a:schemeClr val="bg1"/>
                  </a:solidFill>
                  <a:prstDash val="solid"/>
                </a:ln>
                <a:solidFill>
                  <a:srgbClr val="683E00"/>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انجیل کا آغاز</a:t>
            </a:r>
            <a:endParaRPr lang="en" sz="23900" b="1" dirty="0">
              <a:ln w="13462">
                <a:solidFill>
                  <a:schemeClr val="bg1"/>
                </a:solidFill>
                <a:prstDash val="solid"/>
              </a:ln>
              <a:solidFill>
                <a:srgbClr val="683E00"/>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4083000-2D2F-D097-3D23-24B9F197E044}"/>
              </a:ext>
            </a:extLst>
          </p:cNvPr>
          <p:cNvSpPr txBox="1"/>
          <p:nvPr/>
        </p:nvSpPr>
        <p:spPr>
          <a:xfrm>
            <a:off x="6198394" y="5744151"/>
            <a:ext cx="5793581" cy="1077218"/>
          </a:xfrm>
          <a:prstGeom prst="rect">
            <a:avLst/>
          </a:prstGeom>
          <a:noFill/>
        </p:spPr>
        <p:txBody>
          <a:bodyPr wrap="square" rtlCol="0">
            <a:spAutoFit/>
          </a:bodyPr>
          <a:lstStyle/>
          <a:p>
            <a:pPr algn="r" rtl="1"/>
            <a:r>
              <a:rPr lang="ur-PK" sz="3200" b="1" dirty="0">
                <a:solidFill>
                  <a:srgbClr val="536A24"/>
                </a:solidFill>
                <a:latin typeface="Jameel Noori Nastaleeq" panose="02000503000000020004" pitchFamily="2" charset="-78"/>
                <a:cs typeface="Jameel Noori Nastaleeq" panose="02000503000000020004" pitchFamily="2" charset="-78"/>
              </a:rPr>
              <a:t>سبق 1                                               29 جون تا 5 جولائی</a:t>
            </a:r>
            <a:endParaRPr lang="en" sz="3200" b="1" dirty="0">
              <a:solidFill>
                <a:srgbClr val="536A24"/>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777697" y="1251744"/>
            <a:ext cx="9239746" cy="4832092"/>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lgn="r" rtl="1">
              <a:spcBef>
                <a:spcPts val="600"/>
              </a:spcBef>
            </a:pPr>
            <a:r>
              <a:rPr lang="ur-PK" sz="4400" dirty="0">
                <a:latin typeface="Jameel Noori Nastaleeq" panose="02000503000000020004" pitchFamily="2" charset="-78"/>
                <a:cs typeface="Jameel Noori Nastaleeq" panose="02000503000000020004" pitchFamily="2" charset="-78"/>
              </a:rPr>
              <a:t>"وہ جلال جو مسیح پر ٹھہرا وہ ہمارے لئے خُدا کی  محبت کا عہد ہے۔ تاکہ ہمیں اُس کی طاقت کی طاقت کا پتہ چل سکے۔ کہ کس طرح انسان کی آواز خُدا کے کانوں تک پہنچ سکتی ہے اور ہماری درخواستیں آسمان کی عدالتوں میں قبولیت پاتی ہیں۔ وہ روشنی جو ہمارے نجات دہندہ کے سر پر پڑی، وہی روشنی جب ہم آزمائش کا مقابلہ کرنے کے لئے مدد کے لئے دُعا کرتے ہیں ہم پر پڑے گی۔  جو آواز یسوع مسیح سے مخاطب ہوئی ہر ایماندار سے کہتی ہے "یہ میرا پیار بیٹا ہے جس سے میں خوش ہوں"</a:t>
            </a:r>
            <a:endParaRPr lang="en" sz="440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72A20A3B-142E-B26E-92A1-9917BA07AA49}"/>
              </a:ext>
            </a:extLst>
          </p:cNvPr>
          <p:cNvSpPr txBox="1"/>
          <p:nvPr/>
        </p:nvSpPr>
        <p:spPr>
          <a:xfrm>
            <a:off x="2169896" y="6295559"/>
            <a:ext cx="4671472" cy="338554"/>
          </a:xfrm>
          <a:prstGeom prst="rect">
            <a:avLst/>
          </a:prstGeom>
          <a:noFill/>
        </p:spPr>
        <p:txBody>
          <a:bodyPr wrap="none" rtlCol="0">
            <a:spAutoFit/>
          </a:bodyPr>
          <a:lstStyle/>
          <a:p>
            <a:pPr algn="r"/>
            <a:r>
              <a:rPr lang="en" sz="1600" b="1" dirty="0">
                <a:latin typeface="Jameel Noori Nastaleeq" panose="02000503000000020004" pitchFamily="2" charset="-78"/>
                <a:cs typeface="Jameel Noori Nastaleeq" panose="02000503000000020004" pitchFamily="2" charset="-78"/>
              </a:rPr>
              <a:t>EGW (In the Heavenly Places - </a:t>
            </a:r>
            <a:r>
              <a:rPr lang="en-US" sz="1600" b="1" dirty="0">
                <a:latin typeface="Jameel Noori Nastaleeq" panose="02000503000000020004" pitchFamily="2" charset="-78"/>
                <a:cs typeface="Jameel Noori Nastaleeq" panose="02000503000000020004" pitchFamily="2" charset="-78"/>
              </a:rPr>
              <a:t>God Has Chosen Me, January 20</a:t>
            </a:r>
            <a:r>
              <a:rPr lang="en" sz="1600" b="1" dirty="0">
                <a:latin typeface="Jameel Noori Nastaleeq" panose="02000503000000020004" pitchFamily="2" charset="-78"/>
                <a:cs typeface="Jameel Noori Nastaleeq" panose="02000503000000020004" pitchFamily="2" charset="-78"/>
              </a:rPr>
              <a:t>)</a:t>
            </a:r>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10267040" y="1092"/>
            <a:ext cx="2084614" cy="769441"/>
          </a:xfrm>
          <a:prstGeom prst="rect">
            <a:avLst/>
          </a:prstGeom>
          <a:noFill/>
        </p:spPr>
        <p:txBody>
          <a:bodyPr wrap="square">
            <a:spAutoFit/>
          </a:bodyPr>
          <a:lstStyle/>
          <a:p>
            <a:pPr algn="ctr" rtl="1"/>
            <a:r>
              <a:rPr lang="ur-PK" sz="4400" b="1" spc="600" dirty="0">
                <a:ln w="10160">
                  <a:solidFill>
                    <a:schemeClr val="accent5"/>
                  </a:solidFill>
                  <a:prstDash val="solid"/>
                </a:ln>
                <a:solidFill>
                  <a:srgbClr val="FFFFFF"/>
                </a:solidFill>
                <a:effectLst>
                  <a:outerShdw blurRad="38100" dist="22860" dir="5400000" algn="tl" rotWithShape="0">
                    <a:srgbClr val="000000"/>
                  </a:outerShdw>
                </a:effectLst>
                <a:latin typeface="Jameel Noori Nastaleeq" panose="02000503000000020004" pitchFamily="2" charset="-78"/>
                <a:cs typeface="Jameel Noori Nastaleeq" panose="02000503000000020004" pitchFamily="2" charset="-78"/>
              </a:rPr>
              <a:t>پیغام</a:t>
            </a:r>
            <a:endParaRPr lang="en" sz="4400" b="1" spc="600" dirty="0">
              <a:ln w="10160">
                <a:solidFill>
                  <a:schemeClr val="accent5"/>
                </a:solidFill>
                <a:prstDash val="solid"/>
              </a:ln>
              <a:solidFill>
                <a:srgbClr val="FFFFFF"/>
              </a:solidFill>
              <a:effectLst>
                <a:outerShdw blurRad="38100" dist="22860" dir="5400000" algn="tl" rotWithShape="0">
                  <a:srgbClr val="000000"/>
                </a:outerShdw>
              </a:effectLs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305DD055-429B-769C-D6AF-FCC7BAE7BE61}"/>
              </a:ext>
            </a:extLst>
          </p:cNvPr>
          <p:cNvSpPr txBox="1"/>
          <p:nvPr/>
        </p:nvSpPr>
        <p:spPr>
          <a:xfrm>
            <a:off x="5009075" y="64683"/>
            <a:ext cx="5539347" cy="954107"/>
          </a:xfrm>
          <a:prstGeom prst="rect">
            <a:avLst/>
          </a:prstGeom>
          <a:noFill/>
        </p:spPr>
        <p:txBody>
          <a:bodyPr wrap="square">
            <a:spAutoFit/>
          </a:bodyPr>
          <a:lstStyle/>
          <a:p>
            <a:pPr algn="r" rtl="1"/>
            <a:r>
              <a:rPr lang="ur-PK" sz="2800" b="1" dirty="0">
                <a:solidFill>
                  <a:schemeClr val="accent5">
                    <a:lumMod val="50000"/>
                  </a:schemeClr>
                </a:solidFill>
                <a:latin typeface="Jameel Noori Nastaleeq" panose="02000503000000020004" pitchFamily="2" charset="-78"/>
                <a:cs typeface="Jameel Noori Nastaleeq" panose="02000503000000020004" pitchFamily="2" charset="-78"/>
              </a:rPr>
              <a:t>"پھر یوحنا کے پکڑوائے جانے کے بعد یسوع نے گلیل میں آ کر خُدا کی خوشخبری کی منادی کی " (مرقس 14:1)۔ </a:t>
            </a:r>
            <a:endParaRPr lang="en" sz="28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1226208903"/>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8330142" y="2988733"/>
            <a:ext cx="3530600" cy="3847207"/>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70 ہفتوں کی پیشنگوئی کا حوالہ (دانی ایل 24</a:t>
            </a:r>
            <a:r>
              <a:rPr lang="ur-PK" sz="2600" b="1" dirty="0">
                <a:latin typeface="Jameel Noori Nastaleeq" panose="02000503000000020004" pitchFamily="2" charset="-78"/>
                <a:cs typeface="Jameel Noori Nastaleeq" panose="02000503000000020004" pitchFamily="2" charset="-78"/>
                <a:sym typeface="Wingdings" panose="05000000000000000000" pitchFamily="2" charset="2"/>
              </a:rPr>
              <a:t>:9)</a:t>
            </a:r>
          </a:p>
          <a:p>
            <a:pPr algn="r" rtl="1">
              <a:spcBef>
                <a:spcPts val="600"/>
              </a:spcBef>
            </a:pPr>
            <a:r>
              <a:rPr lang="ur-PK" sz="2600" b="1" dirty="0">
                <a:latin typeface="Jameel Noori Nastaleeq" panose="02000503000000020004" pitchFamily="2" charset="-78"/>
                <a:cs typeface="Jameel Noori Nastaleeq" panose="02000503000000020004" pitchFamily="2" charset="-78"/>
                <a:sym typeface="Wingdings" panose="05000000000000000000" pitchFamily="2" charset="2"/>
              </a:rPr>
              <a:t>ارتخششتا کے فرمان سے 457 بی سی، مسیح کے مسح ہونے تک، 69 ہفتے گزر جائیں گے (25 آیت)۔ </a:t>
            </a:r>
          </a:p>
          <a:p>
            <a:pPr algn="r" rtl="1">
              <a:spcBef>
                <a:spcPts val="600"/>
              </a:spcBef>
            </a:pPr>
            <a:r>
              <a:rPr lang="ur-PK" sz="2600" b="1" dirty="0">
                <a:latin typeface="Jameel Noori Nastaleeq" panose="02000503000000020004" pitchFamily="2" charset="-78"/>
                <a:cs typeface="Jameel Noori Nastaleeq" panose="02000503000000020004" pitchFamily="2" charset="-78"/>
                <a:sym typeface="Wingdings" panose="05000000000000000000" pitchFamily="2" charset="2"/>
              </a:rPr>
              <a:t>یہ  پیشنگوئی یسوع مسیح کے بپتسمہ کے وقت پوری ہوئی ، 27 اے ڈی میں۔ آدھے ہفتے کے بعد، 31 اے ڈی میں یسوع مسیح کو صلیب دیا گیا (27 آیت)</a:t>
            </a:r>
            <a:endParaRPr lang="en" sz="2600" b="1" dirty="0">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1CA3F1E5-AE0A-4DCC-8E4B-B4F549F38C2C}"/>
              </a:ext>
            </a:extLst>
          </p:cNvPr>
          <p:cNvSpPr txBox="1"/>
          <p:nvPr/>
        </p:nvSpPr>
        <p:spPr>
          <a:xfrm>
            <a:off x="4438649" y="3071793"/>
            <a:ext cx="3530600" cy="830997"/>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ایک وعدہ کہ نجات کا عہد پورا ہونا شروع ہو گیا تھا۔</a:t>
            </a:r>
            <a:endParaRPr lang="en" sz="2400" b="1" dirty="0">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59B8EC21-C970-2ADE-CE87-6D705EC12F31}"/>
              </a:ext>
            </a:extLst>
          </p:cNvPr>
          <p:cNvSpPr txBox="1"/>
          <p:nvPr/>
        </p:nvSpPr>
        <p:spPr>
          <a:xfrm>
            <a:off x="329139" y="3064933"/>
            <a:ext cx="3714752" cy="830997"/>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میں ایمان کے ذریعے معافی کو قبول کر کے عہد میں فعال حصہ لینے کی بلاہٹ۔</a:t>
            </a:r>
            <a:endParaRPr lang="en" sz="2400" b="1" dirty="0">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0A4B1AAB-F954-B1E7-952A-5823C1B1A0C2}"/>
              </a:ext>
            </a:extLst>
          </p:cNvPr>
          <p:cNvSpPr txBox="1"/>
          <p:nvPr/>
        </p:nvSpPr>
        <p:spPr>
          <a:xfrm>
            <a:off x="201083" y="4238624"/>
            <a:ext cx="2918883" cy="2246769"/>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ہمارے موجودہ پیغام میں بھی یہ تین پہلو شامل ہیں: وقت پورا ہو چکا ہے۔ یسوع مسیح آ رہا ہے؛ اور ہمیں توبہ اور ایمان دلانا چاہئے تاکہ ہم اُس کے ساتھ جا سکیں۔ </a:t>
            </a:r>
            <a:endParaRPr lang="en" sz="2800" b="1" dirty="0">
              <a:latin typeface="Jameel Noori Nastaleeq" panose="02000503000000020004" pitchFamily="2" charset="-78"/>
              <a:cs typeface="Jameel Noori Nastaleeq" panose="02000503000000020004" pitchFamily="2" charset="-78"/>
            </a:endParaRPr>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81375" y="4219574"/>
            <a:ext cx="4641850" cy="250715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21" name="Grupo 20">
            <a:extLst>
              <a:ext uri="{FF2B5EF4-FFF2-40B4-BE49-F238E27FC236}">
                <a16:creationId xmlns:a16="http://schemas.microsoft.com/office/drawing/2014/main" id="{6C54BE6C-E70A-3F1E-6D77-9182DCF8EDE8}"/>
              </a:ext>
            </a:extLst>
          </p:cNvPr>
          <p:cNvGrpSpPr/>
          <p:nvPr/>
        </p:nvGrpSpPr>
        <p:grpSpPr>
          <a:xfrm>
            <a:off x="119591" y="94629"/>
            <a:ext cx="4603569" cy="1107857"/>
            <a:chOff x="119591" y="94629"/>
            <a:chExt cx="4603569" cy="1107857"/>
          </a:xfrm>
        </p:grpSpPr>
        <p:pic>
          <p:nvPicPr>
            <p:cNvPr id="5" name="Imagen 4">
              <a:extLst>
                <a:ext uri="{FF2B5EF4-FFF2-40B4-BE49-F238E27FC236}">
                  <a16:creationId xmlns:a16="http://schemas.microsoft.com/office/drawing/2014/main" id="{EBABDD75-9D6A-FC1C-012E-AC100E6A3A4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5B432EB-E56B-FB2D-79A2-139AC013B09B}"/>
                </a:ext>
              </a:extLst>
            </p:cNvPr>
            <p:cNvSpPr txBox="1"/>
            <p:nvPr/>
          </p:nvSpPr>
          <p:spPr>
            <a:xfrm>
              <a:off x="319617" y="94629"/>
              <a:ext cx="3928533" cy="161583"/>
            </a:xfrm>
            <a:prstGeom prst="rect">
              <a:avLst/>
            </a:prstGeom>
            <a:noFill/>
          </p:spPr>
          <p:txBody>
            <a:bodyPr wrap="square" lIns="0" tIns="0" rIns="0" bIns="0" rtlCol="0" anchor="ctr" anchorCtr="0">
              <a:spAutoFit/>
            </a:bodyPr>
            <a:lstStyle/>
            <a:p>
              <a:pPr algn="ctr"/>
              <a:r>
                <a:rPr lang="en" sz="1050" b="1" dirty="0"/>
                <a:t>70 weeks = 490 years</a:t>
              </a:r>
            </a:p>
          </p:txBody>
        </p:sp>
        <p:sp>
          <p:nvSpPr>
            <p:cNvPr id="6" name="CuadroTexto 5">
              <a:extLst>
                <a:ext uri="{FF2B5EF4-FFF2-40B4-BE49-F238E27FC236}">
                  <a16:creationId xmlns:a16="http://schemas.microsoft.com/office/drawing/2014/main" id="{CCC13278-9270-722A-806E-5108063702BB}"/>
                </a:ext>
              </a:extLst>
            </p:cNvPr>
            <p:cNvSpPr txBox="1"/>
            <p:nvPr/>
          </p:nvSpPr>
          <p:spPr>
            <a:xfrm>
              <a:off x="3405716" y="234959"/>
              <a:ext cx="1242484" cy="161583"/>
            </a:xfrm>
            <a:prstGeom prst="rect">
              <a:avLst/>
            </a:prstGeom>
            <a:noFill/>
          </p:spPr>
          <p:txBody>
            <a:bodyPr wrap="square" lIns="0" tIns="0" rIns="0" bIns="0" rtlCol="0" anchor="ctr" anchorCtr="0">
              <a:spAutoFit/>
            </a:bodyPr>
            <a:lstStyle/>
            <a:p>
              <a:pPr algn="ctr"/>
              <a:r>
                <a:rPr lang="en" sz="1050" b="1" dirty="0"/>
                <a:t>7 weeks</a:t>
              </a:r>
            </a:p>
          </p:txBody>
        </p:sp>
        <p:sp>
          <p:nvSpPr>
            <p:cNvPr id="13" name="CuadroTexto 12">
              <a:extLst>
                <a:ext uri="{FF2B5EF4-FFF2-40B4-BE49-F238E27FC236}">
                  <a16:creationId xmlns:a16="http://schemas.microsoft.com/office/drawing/2014/main" id="{F8F408DB-E87C-84D0-14BD-4849426F6CC9}"/>
                </a:ext>
              </a:extLst>
            </p:cNvPr>
            <p:cNvSpPr txBox="1"/>
            <p:nvPr/>
          </p:nvSpPr>
          <p:spPr>
            <a:xfrm>
              <a:off x="2466974" y="230859"/>
              <a:ext cx="914401" cy="161583"/>
            </a:xfrm>
            <a:prstGeom prst="rect">
              <a:avLst/>
            </a:prstGeom>
            <a:noFill/>
          </p:spPr>
          <p:txBody>
            <a:bodyPr wrap="square" lIns="0" tIns="0" rIns="0" bIns="0" rtlCol="0" anchor="ctr" anchorCtr="0">
              <a:spAutoFit/>
            </a:bodyPr>
            <a:lstStyle/>
            <a:p>
              <a:pPr algn="ctr"/>
              <a:r>
                <a:rPr lang="en" sz="1050" b="1" dirty="0"/>
                <a:t>62 weeks</a:t>
              </a:r>
            </a:p>
          </p:txBody>
        </p:sp>
        <p:sp>
          <p:nvSpPr>
            <p:cNvPr id="14" name="CuadroTexto 13">
              <a:extLst>
                <a:ext uri="{FF2B5EF4-FFF2-40B4-BE49-F238E27FC236}">
                  <a16:creationId xmlns:a16="http://schemas.microsoft.com/office/drawing/2014/main" id="{6D96F8DF-0251-EE7B-2408-98802C3E431A}"/>
                </a:ext>
              </a:extLst>
            </p:cNvPr>
            <p:cNvSpPr txBox="1"/>
            <p:nvPr/>
          </p:nvSpPr>
          <p:spPr>
            <a:xfrm>
              <a:off x="1466850" y="224230"/>
              <a:ext cx="914401" cy="161583"/>
            </a:xfrm>
            <a:prstGeom prst="rect">
              <a:avLst/>
            </a:prstGeom>
            <a:noFill/>
          </p:spPr>
          <p:txBody>
            <a:bodyPr wrap="square" lIns="0" tIns="0" rIns="0" bIns="0" rtlCol="0" anchor="ctr" anchorCtr="0">
              <a:spAutoFit/>
            </a:bodyPr>
            <a:lstStyle/>
            <a:p>
              <a:pPr algn="ctr"/>
              <a:r>
                <a:rPr lang="en" sz="1050" b="1" dirty="0"/>
                <a:t>½ week</a:t>
              </a:r>
            </a:p>
          </p:txBody>
        </p:sp>
        <p:sp>
          <p:nvSpPr>
            <p:cNvPr id="15" name="CuadroTexto 14">
              <a:extLst>
                <a:ext uri="{FF2B5EF4-FFF2-40B4-BE49-F238E27FC236}">
                  <a16:creationId xmlns:a16="http://schemas.microsoft.com/office/drawing/2014/main" id="{70EE6818-1824-C2EE-81BF-53AC80D53109}"/>
                </a:ext>
              </a:extLst>
            </p:cNvPr>
            <p:cNvSpPr txBox="1"/>
            <p:nvPr/>
          </p:nvSpPr>
          <p:spPr>
            <a:xfrm>
              <a:off x="542925" y="231763"/>
              <a:ext cx="857250" cy="160680"/>
            </a:xfrm>
            <a:prstGeom prst="rect">
              <a:avLst/>
            </a:prstGeom>
            <a:noFill/>
          </p:spPr>
          <p:txBody>
            <a:bodyPr wrap="square" lIns="0" tIns="0" rIns="0" bIns="0" rtlCol="0" anchor="ctr" anchorCtr="0">
              <a:spAutoFit/>
            </a:bodyPr>
            <a:lstStyle/>
            <a:p>
              <a:pPr algn="ctr"/>
              <a:r>
                <a:rPr lang="en" sz="1050" b="1" dirty="0"/>
                <a:t>½ week</a:t>
              </a:r>
            </a:p>
          </p:txBody>
        </p:sp>
        <p:sp>
          <p:nvSpPr>
            <p:cNvPr id="16" name="CuadroTexto 15">
              <a:extLst>
                <a:ext uri="{FF2B5EF4-FFF2-40B4-BE49-F238E27FC236}">
                  <a16:creationId xmlns:a16="http://schemas.microsoft.com/office/drawing/2014/main" id="{3644CA00-ADBE-0BA9-8444-BABF49FD7808}"/>
                </a:ext>
              </a:extLst>
            </p:cNvPr>
            <p:cNvSpPr txBox="1"/>
            <p:nvPr/>
          </p:nvSpPr>
          <p:spPr>
            <a:xfrm>
              <a:off x="3443817" y="389577"/>
              <a:ext cx="1202266" cy="161583"/>
            </a:xfrm>
            <a:prstGeom prst="rect">
              <a:avLst/>
            </a:prstGeom>
            <a:noFill/>
          </p:spPr>
          <p:txBody>
            <a:bodyPr wrap="square" lIns="0" tIns="0" rIns="0" bIns="0" rtlCol="0" anchor="ctr" anchorCtr="0">
              <a:spAutoFit/>
            </a:bodyPr>
            <a:lstStyle/>
            <a:p>
              <a:pPr algn="ctr"/>
              <a:r>
                <a:rPr lang="en" sz="1050" b="1" dirty="0"/>
                <a:t>49 years</a:t>
              </a:r>
            </a:p>
          </p:txBody>
        </p:sp>
        <p:sp>
          <p:nvSpPr>
            <p:cNvPr id="17" name="CuadroTexto 16">
              <a:extLst>
                <a:ext uri="{FF2B5EF4-FFF2-40B4-BE49-F238E27FC236}">
                  <a16:creationId xmlns:a16="http://schemas.microsoft.com/office/drawing/2014/main" id="{F30E6BCA-18AE-ECF9-F037-16AC55183A8C}"/>
                </a:ext>
              </a:extLst>
            </p:cNvPr>
            <p:cNvSpPr txBox="1"/>
            <p:nvPr/>
          </p:nvSpPr>
          <p:spPr>
            <a:xfrm>
              <a:off x="2457451" y="377860"/>
              <a:ext cx="885824" cy="161583"/>
            </a:xfrm>
            <a:prstGeom prst="rect">
              <a:avLst/>
            </a:prstGeom>
            <a:noFill/>
          </p:spPr>
          <p:txBody>
            <a:bodyPr wrap="square" lIns="0" tIns="0" rIns="0" bIns="0" rtlCol="0" anchor="ctr" anchorCtr="0">
              <a:spAutoFit/>
            </a:bodyPr>
            <a:lstStyle/>
            <a:p>
              <a:pPr algn="ctr"/>
              <a:r>
                <a:rPr lang="en" sz="1050" b="1" dirty="0"/>
                <a:t>434 years</a:t>
              </a:r>
            </a:p>
          </p:txBody>
        </p:sp>
        <p:sp>
          <p:nvSpPr>
            <p:cNvPr id="18" name="CuadroTexto 17">
              <a:extLst>
                <a:ext uri="{FF2B5EF4-FFF2-40B4-BE49-F238E27FC236}">
                  <a16:creationId xmlns:a16="http://schemas.microsoft.com/office/drawing/2014/main" id="{218A9CC6-758F-A418-8BB9-9B2E1AF359B1}"/>
                </a:ext>
              </a:extLst>
            </p:cNvPr>
            <p:cNvSpPr txBox="1"/>
            <p:nvPr/>
          </p:nvSpPr>
          <p:spPr>
            <a:xfrm>
              <a:off x="581023" y="376655"/>
              <a:ext cx="1771651" cy="161583"/>
            </a:xfrm>
            <a:prstGeom prst="rect">
              <a:avLst/>
            </a:prstGeom>
            <a:noFill/>
          </p:spPr>
          <p:txBody>
            <a:bodyPr wrap="square" lIns="0" tIns="0" rIns="0" bIns="0" rtlCol="0" anchor="ctr" anchorCtr="0">
              <a:spAutoFit/>
            </a:bodyPr>
            <a:lstStyle/>
            <a:p>
              <a:pPr algn="ctr"/>
              <a:r>
                <a:rPr lang="en" sz="1050" b="1" dirty="0"/>
                <a:t>7 years</a:t>
              </a:r>
            </a:p>
          </p:txBody>
        </p:sp>
      </p:gr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6" dur="1000" fill="hold"/>
                                        <p:tgtEl>
                                          <p:spTgt spid="2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1"/>
                                        </p:tgtEl>
                                      </p:cBhvr>
                                    </p:animEffect>
                                  </p:childTnLst>
                                </p:cTn>
                              </p:par>
                            </p:childTnLst>
                          </p:cTn>
                        </p:par>
                        <p:par>
                          <p:cTn id="61" fill="hold">
                            <p:stCondLst>
                              <p:cond delay="1000"/>
                            </p:stCondLst>
                            <p:childTnLst>
                              <p:par>
                                <p:cTn id="62" presetID="17" presetClass="entr" presetSubtype="1"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ppt_x</p:attrName>
                                        </p:attrNameLst>
                                      </p:cBhvr>
                                      <p:tavLst>
                                        <p:tav tm="0">
                                          <p:val>
                                            <p:strVal val="#ppt_x"/>
                                          </p:val>
                                        </p:tav>
                                        <p:tav tm="100000">
                                          <p:val>
                                            <p:strVal val="#ppt_x"/>
                                          </p:val>
                                        </p:tav>
                                      </p:tavLst>
                                    </p:anim>
                                    <p:anim calcmode="lin" valueType="num">
                                      <p:cBhvr>
                                        <p:cTn id="65" dur="500" fill="hold"/>
                                        <p:tgtEl>
                                          <p:spTgt spid="9"/>
                                        </p:tgtEl>
                                        <p:attrNameLst>
                                          <p:attrName>ppt_y</p:attrName>
                                        </p:attrNameLst>
                                      </p:cBhvr>
                                      <p:tavLst>
                                        <p:tav tm="0">
                                          <p:val>
                                            <p:strVal val="#ppt_y-#ppt_h/2"/>
                                          </p:val>
                                        </p:tav>
                                        <p:tav tm="100000">
                                          <p:val>
                                            <p:strVal val="#ppt_y"/>
                                          </p:val>
                                        </p:tav>
                                      </p:tavLst>
                                    </p:anim>
                                    <p:anim calcmode="lin" valueType="num">
                                      <p:cBhvr>
                                        <p:cTn id="66" dur="500" fill="hold"/>
                                        <p:tgtEl>
                                          <p:spTgt spid="9"/>
                                        </p:tgtEl>
                                        <p:attrNameLst>
                                          <p:attrName>ppt_w</p:attrName>
                                        </p:attrNameLst>
                                      </p:cBhvr>
                                      <p:tavLst>
                                        <p:tav tm="0">
                                          <p:val>
                                            <p:strVal val="#ppt_w"/>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72" dur="1000"/>
                                        <p:tgtEl>
                                          <p:spTgt spid="8">
                                            <p:graphicEl>
                                              <a:dgm id="{FD297C8C-3E0C-4B0B-A238-1D0B2E81C216}"/>
                                            </p:graphicEl>
                                          </p:spTgt>
                                        </p:tgtEl>
                                      </p:cBhvr>
                                    </p:animEffect>
                                    <p:anim calcmode="lin" valueType="num">
                                      <p:cBhvr>
                                        <p:cTn id="73"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77" dur="1000"/>
                                        <p:tgtEl>
                                          <p:spTgt spid="8">
                                            <p:graphicEl>
                                              <a:dgm id="{4070D96E-A326-4513-89BC-9D8C14EADD1A}"/>
                                            </p:graphicEl>
                                          </p:spTgt>
                                        </p:tgtEl>
                                      </p:cBhvr>
                                    </p:animEffect>
                                    <p:anim calcmode="lin" valueType="num">
                                      <p:cBhvr>
                                        <p:cTn id="78"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7" presetClass="entr" presetSubtype="1"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ppt_x</p:attrName>
                                        </p:attrNameLst>
                                      </p:cBhvr>
                                      <p:tavLst>
                                        <p:tav tm="0">
                                          <p:val>
                                            <p:strVal val="#ppt_x"/>
                                          </p:val>
                                        </p:tav>
                                        <p:tav tm="100000">
                                          <p:val>
                                            <p:strVal val="#ppt_x"/>
                                          </p:val>
                                        </p:tav>
                                      </p:tavLst>
                                    </p:anim>
                                    <p:anim calcmode="lin" valueType="num">
                                      <p:cBhvr>
                                        <p:cTn id="85" dur="500" fill="hold"/>
                                        <p:tgtEl>
                                          <p:spTgt spid="10"/>
                                        </p:tgtEl>
                                        <p:attrNameLst>
                                          <p:attrName>ppt_y</p:attrName>
                                        </p:attrNameLst>
                                      </p:cBhvr>
                                      <p:tavLst>
                                        <p:tav tm="0">
                                          <p:val>
                                            <p:strVal val="#ppt_y-#ppt_h/2"/>
                                          </p:val>
                                        </p:tav>
                                        <p:tav tm="100000">
                                          <p:val>
                                            <p:strVal val="#ppt_y"/>
                                          </p:val>
                                        </p:tav>
                                      </p:tavLst>
                                    </p:anim>
                                    <p:anim calcmode="lin" valueType="num">
                                      <p:cBhvr>
                                        <p:cTn id="86" dur="500" fill="hold"/>
                                        <p:tgtEl>
                                          <p:spTgt spid="10"/>
                                        </p:tgtEl>
                                        <p:attrNameLst>
                                          <p:attrName>ppt_w</p:attrName>
                                        </p:attrNameLst>
                                      </p:cBhvr>
                                      <p:tavLst>
                                        <p:tav tm="0">
                                          <p:val>
                                            <p:strVal val="#ppt_w"/>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0" nodeType="clickEffect">
                                  <p:stCondLst>
                                    <p:cond delay="0"/>
                                  </p:stCondLst>
                                  <p:childTnLst>
                                    <p:set>
                                      <p:cBhvr>
                                        <p:cTn id="91"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92" dur="1000"/>
                                        <p:tgtEl>
                                          <p:spTgt spid="8">
                                            <p:graphicEl>
                                              <a:dgm id="{16ED3055-E54B-437D-80CF-A06E0BEB8CF1}"/>
                                            </p:graphicEl>
                                          </p:spTgt>
                                        </p:tgtEl>
                                      </p:cBhvr>
                                    </p:animEffect>
                                    <p:anim calcmode="lin" valueType="num">
                                      <p:cBhvr>
                                        <p:cTn id="93"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94"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97" dur="1000"/>
                                        <p:tgtEl>
                                          <p:spTgt spid="8">
                                            <p:graphicEl>
                                              <a:dgm id="{041244A5-612E-419B-9133-B822E114FD91}"/>
                                            </p:graphicEl>
                                          </p:spTgt>
                                        </p:tgtEl>
                                      </p:cBhvr>
                                    </p:animEffect>
                                    <p:anim calcmode="lin" valueType="num">
                                      <p:cBhvr>
                                        <p:cTn id="98"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99"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7" presetClass="entr" presetSubtype="1"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p:cTn id="104" dur="500" fill="hold"/>
                                        <p:tgtEl>
                                          <p:spTgt spid="11"/>
                                        </p:tgtEl>
                                        <p:attrNameLst>
                                          <p:attrName>ppt_x</p:attrName>
                                        </p:attrNameLst>
                                      </p:cBhvr>
                                      <p:tavLst>
                                        <p:tav tm="0">
                                          <p:val>
                                            <p:strVal val="#ppt_x"/>
                                          </p:val>
                                        </p:tav>
                                        <p:tav tm="100000">
                                          <p:val>
                                            <p:strVal val="#ppt_x"/>
                                          </p:val>
                                        </p:tav>
                                      </p:tavLst>
                                    </p:anim>
                                    <p:anim calcmode="lin" valueType="num">
                                      <p:cBhvr>
                                        <p:cTn id="105" dur="500" fill="hold"/>
                                        <p:tgtEl>
                                          <p:spTgt spid="11"/>
                                        </p:tgtEl>
                                        <p:attrNameLst>
                                          <p:attrName>ppt_y</p:attrName>
                                        </p:attrNameLst>
                                      </p:cBhvr>
                                      <p:tavLst>
                                        <p:tav tm="0">
                                          <p:val>
                                            <p:strVal val="#ppt_y-#ppt_h/2"/>
                                          </p:val>
                                        </p:tav>
                                        <p:tav tm="100000">
                                          <p:val>
                                            <p:strVal val="#ppt_y"/>
                                          </p:val>
                                        </p:tav>
                                      </p:tavLst>
                                    </p:anim>
                                    <p:anim calcmode="lin" valueType="num">
                                      <p:cBhvr>
                                        <p:cTn id="106" dur="500" fill="hold"/>
                                        <p:tgtEl>
                                          <p:spTgt spid="11"/>
                                        </p:tgtEl>
                                        <p:attrNameLst>
                                          <p:attrName>ppt_w</p:attrName>
                                        </p:attrNameLst>
                                      </p:cBhvr>
                                      <p:tavLst>
                                        <p:tav tm="0">
                                          <p:val>
                                            <p:strVal val="#ppt_w"/>
                                          </p:val>
                                        </p:tav>
                                        <p:tav tm="100000">
                                          <p:val>
                                            <p:strVal val="#ppt_w"/>
                                          </p:val>
                                        </p:tav>
                                      </p:tavLst>
                                    </p:anim>
                                    <p:anim calcmode="lin" valueType="num">
                                      <p:cBhvr>
                                        <p:cTn id="10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15" presetClass="entr" presetSubtype="0" fill="hold" nodeType="clickEffect">
                                  <p:stCondLst>
                                    <p:cond delay="0"/>
                                  </p:stCondLst>
                                  <p:childTnLst>
                                    <p:set>
                                      <p:cBhvr>
                                        <p:cTn id="111" dur="1" fill="hold">
                                          <p:stCondLst>
                                            <p:cond delay="0"/>
                                          </p:stCondLst>
                                        </p:cTn>
                                        <p:tgtEl>
                                          <p:spTgt spid="12"/>
                                        </p:tgtEl>
                                        <p:attrNameLst>
                                          <p:attrName>style.visibility</p:attrName>
                                        </p:attrNameLst>
                                      </p:cBhvr>
                                      <p:to>
                                        <p:strVal val="visible"/>
                                      </p:to>
                                    </p:set>
                                    <p:anim calcmode="lin" valueType="num">
                                      <p:cBhvr>
                                        <p:cTn id="112" dur="1000" fill="hold"/>
                                        <p:tgtEl>
                                          <p:spTgt spid="12"/>
                                        </p:tgtEl>
                                        <p:attrNameLst>
                                          <p:attrName>ppt_w</p:attrName>
                                        </p:attrNameLst>
                                      </p:cBhvr>
                                      <p:tavLst>
                                        <p:tav tm="0">
                                          <p:val>
                                            <p:fltVal val="0"/>
                                          </p:val>
                                        </p:tav>
                                        <p:tav tm="100000">
                                          <p:val>
                                            <p:strVal val="#ppt_w"/>
                                          </p:val>
                                        </p:tav>
                                      </p:tavLst>
                                    </p:anim>
                                    <p:anim calcmode="lin" valueType="num">
                                      <p:cBhvr>
                                        <p:cTn id="113" dur="1000" fill="hold"/>
                                        <p:tgtEl>
                                          <p:spTgt spid="12"/>
                                        </p:tgtEl>
                                        <p:attrNameLst>
                                          <p:attrName>ppt_h</p:attrName>
                                        </p:attrNameLst>
                                      </p:cBhvr>
                                      <p:tavLst>
                                        <p:tav tm="0">
                                          <p:val>
                                            <p:fltVal val="0"/>
                                          </p:val>
                                        </p:tav>
                                        <p:tav tm="100000">
                                          <p:val>
                                            <p:strVal val="#ppt_h"/>
                                          </p:val>
                                        </p:tav>
                                      </p:tavLst>
                                    </p:anim>
                                    <p:anim calcmode="lin" valueType="num">
                                      <p:cBhvr>
                                        <p:cTn id="11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12"/>
                                        </p:tgtEl>
                                        <p:attrNameLst>
                                          <p:attrName>ppt_y</p:attrName>
                                        </p:attrNameLst>
                                      </p:cBhvr>
                                      <p:tavLst>
                                        <p:tav tm="0" fmla="#ppt_y+(sin(-2*pi*(1-$))*-#ppt_x+cos(-2*pi*(1-$))*(1-#ppt_y))*(1-$)">
                                          <p:val>
                                            <p:fltVal val="0"/>
                                          </p:val>
                                        </p:tav>
                                        <p:tav tm="100000">
                                          <p:val>
                                            <p:fltVal val="1"/>
                                          </p:val>
                                        </p:tav>
                                      </p:tavLst>
                                    </p:anim>
                                  </p:childTnLst>
                                </p:cTn>
                              </p:par>
                              <p:par>
                                <p:cTn id="116" presetID="15" presetClass="entr" presetSubtype="0" fill="hold" grpId="0" nodeType="withEffect">
                                  <p:stCondLst>
                                    <p:cond delay="0"/>
                                  </p:stCondLst>
                                  <p:childTnLst>
                                    <p:set>
                                      <p:cBhvr>
                                        <p:cTn id="117" dur="1" fill="hold">
                                          <p:stCondLst>
                                            <p:cond delay="0"/>
                                          </p:stCondLst>
                                        </p:cTn>
                                        <p:tgtEl>
                                          <p:spTgt spid="2"/>
                                        </p:tgtEl>
                                        <p:attrNameLst>
                                          <p:attrName>style.visibility</p:attrName>
                                        </p:attrNameLst>
                                      </p:cBhvr>
                                      <p:to>
                                        <p:strVal val="visible"/>
                                      </p:to>
                                    </p:set>
                                    <p:anim calcmode="lin" valueType="num">
                                      <p:cBhvr>
                                        <p:cTn id="118" dur="1000" fill="hold"/>
                                        <p:tgtEl>
                                          <p:spTgt spid="2"/>
                                        </p:tgtEl>
                                        <p:attrNameLst>
                                          <p:attrName>ppt_w</p:attrName>
                                        </p:attrNameLst>
                                      </p:cBhvr>
                                      <p:tavLst>
                                        <p:tav tm="0">
                                          <p:val>
                                            <p:fltVal val="0"/>
                                          </p:val>
                                        </p:tav>
                                        <p:tav tm="100000">
                                          <p:val>
                                            <p:strVal val="#ppt_w"/>
                                          </p:val>
                                        </p:tav>
                                      </p:tavLst>
                                    </p:anim>
                                    <p:anim calcmode="lin" valueType="num">
                                      <p:cBhvr>
                                        <p:cTn id="119" dur="1000" fill="hold"/>
                                        <p:tgtEl>
                                          <p:spTgt spid="2"/>
                                        </p:tgtEl>
                                        <p:attrNameLst>
                                          <p:attrName>ppt_h</p:attrName>
                                        </p:attrNameLst>
                                      </p:cBhvr>
                                      <p:tavLst>
                                        <p:tav tm="0">
                                          <p:val>
                                            <p:fltVal val="0"/>
                                          </p:val>
                                        </p:tav>
                                        <p:tav tm="100000">
                                          <p:val>
                                            <p:strVal val="#ppt_h"/>
                                          </p:val>
                                        </p:tav>
                                      </p:tavLst>
                                    </p:anim>
                                    <p:anim calcmode="lin" valueType="num">
                                      <p:cBhvr>
                                        <p:cTn id="120"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821031" y="1622852"/>
            <a:ext cx="10250792" cy="4154984"/>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lgn="r" rtl="1">
              <a:spcBef>
                <a:spcPts val="600"/>
              </a:spcBef>
            </a:pPr>
            <a:r>
              <a:rPr lang="ur-PK" sz="4400" dirty="0">
                <a:latin typeface="Jameel Noori Nastaleeq" panose="02000503000000020004" pitchFamily="2" charset="-78"/>
                <a:cs typeface="Jameel Noori Nastaleeq" panose="02000503000000020004" pitchFamily="2" charset="-78"/>
              </a:rPr>
              <a:t>"یسوع مسیح کاپیغام دینے کا بوجھ "وقت پورا ہو گیا ہے، اور خُدا کی بادشاہی قریب ہے، توبہ کرو اور انجیل پر یقین کرو"جیسا کہ خود نجات دہندہ نے دیا تھا، پیشنگوئی پر مبنی تھا وہ وقت جیسے اس نے پورا ہونے کا اعلان کیا تھا وہ مدد تھی جو فرشتہ جبرائیل نے دانی ایل کو بتائی تھی ۔۔۔۔۔ جیسا کہ مسیح کی پہلی آمد کا پیغام اس کے فضل کی بادشاہی کا اعلان کرتا ہے، اسی طرح اس کی دوسری آمد کا پیغام اس کے جلال کی بادشاہی کا اعلان کرتا ہے۔ اور دوسرا پیغام، پہلے کی طرح پیشنگوئیوں پر مبنی ہے"</a:t>
            </a:r>
            <a:endParaRPr lang="en" sz="440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72A20A3B-142E-B26E-92A1-9917BA07AA49}"/>
              </a:ext>
            </a:extLst>
          </p:cNvPr>
          <p:cNvSpPr txBox="1"/>
          <p:nvPr/>
        </p:nvSpPr>
        <p:spPr>
          <a:xfrm>
            <a:off x="1609726" y="6232454"/>
            <a:ext cx="5206862" cy="461665"/>
          </a:xfrm>
          <a:prstGeom prst="rect">
            <a:avLst/>
          </a:prstGeom>
          <a:noFill/>
        </p:spPr>
        <p:txBody>
          <a:bodyPr wrap="square" rtlCol="0">
            <a:spAutoFit/>
          </a:bodyPr>
          <a:lstStyle/>
          <a:p>
            <a:pPr algn="r"/>
            <a:r>
              <a:rPr lang="en" sz="2400" b="1" dirty="0">
                <a:latin typeface="Jameel Noori Nastaleeq" panose="02000503000000020004" pitchFamily="2" charset="-78"/>
                <a:cs typeface="Jameel Noori Nastaleeq" panose="02000503000000020004" pitchFamily="2" charset="-78"/>
              </a:rPr>
              <a:t>EGW (The Desire of Ages, pg. 233, 234)</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410075" y="251936"/>
            <a:ext cx="7486650"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32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"پھر</a:t>
            </a:r>
            <a:r>
              <a:rPr kumimoji="0" lang="ur-PK" sz="3200" b="1" i="0" u="none" strike="noStrike" kern="1200" cap="none" spc="0" normalizeH="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 یوحنا کے پکڑوائے جانے کے بعد یسوع نے گلیل میں آ کر خُدا کی خوشخبری کی منادی کی۔ اور کہا کہ وقت پورا ہو گیا ہے اور خُدا کی بادشاہی نزدیک آ گئی ہے۔ توبہ کرو اور خوشخبری پر ایمان  لاؤ" (مرقس 15،14:1)۔ </a:t>
            </a:r>
            <a:endParaRPr kumimoji="0" lang="es-ES" sz="32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31733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7671518" y="3473691"/>
            <a:ext cx="2322137" cy="3323987"/>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ur-PK" sz="2000" b="1" dirty="0">
                <a:solidFill>
                  <a:srgbClr val="AD4758"/>
                </a:solidFill>
                <a:latin typeface="Jameel Noori Nastaleeq" panose="02000503000000020004" pitchFamily="2" charset="-78"/>
                <a:cs typeface="Jameel Noori Nastaleeq" panose="02000503000000020004" pitchFamily="2" charset="-78"/>
              </a:rPr>
              <a:t>انجیل کا مصنف:</a:t>
            </a:r>
            <a:endParaRPr lang="en" sz="2000" b="1" dirty="0">
              <a:solidFill>
                <a:srgbClr val="AD4758"/>
              </a:solidFill>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ناکام مشنری۔</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منسٹری کے لئے مفید۔</a:t>
            </a:r>
            <a:endParaRPr lang="en" sz="2000" b="1" dirty="0">
              <a:latin typeface="Jameel Noori Nastaleeq" panose="02000503000000020004" pitchFamily="2" charset="-78"/>
              <a:cs typeface="Jameel Noori Nastaleeq" panose="02000503000000020004" pitchFamily="2" charset="-78"/>
            </a:endParaRPr>
          </a:p>
          <a:p>
            <a:pPr algn="r" rtl="1">
              <a:spcBef>
                <a:spcPts val="2400"/>
              </a:spcBef>
            </a:pPr>
            <a:r>
              <a:rPr lang="ur-PK" sz="2000" b="1" dirty="0">
                <a:solidFill>
                  <a:srgbClr val="C52C9D"/>
                </a:solidFill>
                <a:latin typeface="Jameel Noori Nastaleeq" panose="02000503000000020004" pitchFamily="2" charset="-78"/>
                <a:cs typeface="Jameel Noori Nastaleeq" panose="02000503000000020004" pitchFamily="2" charset="-78"/>
              </a:rPr>
              <a:t>نجیل کا آغاز:</a:t>
            </a:r>
            <a:endParaRPr lang="en" sz="2000" b="1" dirty="0">
              <a:solidFill>
                <a:srgbClr val="C52C9D"/>
              </a:solidFill>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تیاری ۔ مرقس 1: 1۔8</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بپتسمہ۔ مرقس 1: 1۔8۔</a:t>
            </a:r>
            <a:endParaRPr lang="en" sz="2000" b="1" dirty="0">
              <a:latin typeface="Jameel Noori Nastaleeq" panose="02000503000000020004" pitchFamily="2" charset="-78"/>
              <a:cs typeface="Jameel Noori Nastaleeq" panose="02000503000000020004" pitchFamily="2" charset="-78"/>
            </a:endParaRPr>
          </a:p>
          <a:p>
            <a:pPr lvl="1" algn="r" rtl="1">
              <a:spcBef>
                <a:spcPts val="1200"/>
              </a:spcBef>
            </a:pPr>
            <a:r>
              <a:rPr lang="ur-PK" sz="2000" b="1" dirty="0">
                <a:latin typeface="Jameel Noori Nastaleeq" panose="02000503000000020004" pitchFamily="2" charset="-78"/>
                <a:cs typeface="Jameel Noori Nastaleeq" panose="02000503000000020004" pitchFamily="2" charset="-78"/>
              </a:rPr>
              <a:t>پیغام۔ مرقس 1: 14، 15</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F6A67E46-727F-C9AF-01E1-4B37FB3E71C6}"/>
              </a:ext>
            </a:extLst>
          </p:cNvPr>
          <p:cNvSpPr txBox="1"/>
          <p:nvPr/>
        </p:nvSpPr>
        <p:spPr>
          <a:xfrm>
            <a:off x="509047" y="372534"/>
            <a:ext cx="8607268" cy="264687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مرقس کی انجیل چاروں اناجیل میں سب سے چھوٹی انجیل ہے جہاں یسوع  مسیح کے حالات زندگی کو بیان کیا گیا ہے۔</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میں بیان کردہ کہانی کو تیزی، چستی اور ایک متحرک کہانی کے طور پر بیان کیا گیا ہے۔ منظر ہماری آنکھوں کے سامنے عیاں ہوتا ہے۔ ایسی کوئی تفصیل نہیں جو بیان نہ کی گئی ہو، کیونکہ اس میں واقعی اہم چیزیں بیاں کی گئی ہیں۔</a:t>
            </a:r>
          </a:p>
          <a:p>
            <a:pPr algn="r" rtl="1">
              <a:spcBef>
                <a:spcPts val="600"/>
              </a:spcBef>
            </a:pPr>
            <a:r>
              <a:rPr lang="ur-PK" sz="2600" b="1" dirty="0">
                <a:latin typeface="Jameel Noori Nastaleeq" panose="02000503000000020004" pitchFamily="2" charset="-78"/>
                <a:cs typeface="Jameel Noori Nastaleeq" panose="02000503000000020004" pitchFamily="2" charset="-78"/>
              </a:rPr>
              <a:t>مختصراً یہ کہ مرقس کی انجیل 21ویں صدی کے لئے ہے۔ جہاں سب کچھ جلدی جلدی ہوتا ہے، جب وقت پیسہ ہے۔ آئیں اس وقت کو سب سے قیمتی چیز سیکھنے کے لئے استعمال کریں "یسوع مسیح ابن خُدا کی خوشخبری کا شروع" (مرقس 1:1)۔  </a:t>
            </a:r>
            <a:endParaRPr lang="en" sz="2600" b="1" dirty="0">
              <a:latin typeface="Jameel Noori Nastaleeq" panose="02000503000000020004" pitchFamily="2" charset="-78"/>
              <a:cs typeface="Jameel Noori Nastaleeq" panose="02000503000000020004" pitchFamily="2" charset="-78"/>
            </a:endParaRPr>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644" y="3300541"/>
            <a:ext cx="6712606" cy="3323986"/>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8"/>
          <a:stretch/>
        </p:blipFill>
        <p:spPr>
          <a:xfrm>
            <a:off x="9355756" y="92544"/>
            <a:ext cx="2648051" cy="318256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6528" y="5599336"/>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6" cstate="email">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666528" y="6084949"/>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66528" y="4441036"/>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66528" y="6447765"/>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66528" y="397136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rot="5152046">
            <a:off x="10234786" y="5017735"/>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233759">
            <a:off x="10208779" y="3458828"/>
            <a:ext cx="379845" cy="479317"/>
          </a:xfrm>
          <a:prstGeom prst="rect">
            <a:avLst/>
          </a:prstGeom>
        </p:spPr>
      </p:pic>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righ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righ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righ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2"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righ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2"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righ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righ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22" presetClass="entr" presetSubtype="2"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righ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2500"/>
                            </p:stCondLst>
                            <p:childTnLst>
                              <p:par>
                                <p:cTn id="90" presetID="22" presetClass="entr" presetSubtype="2"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righ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2"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righ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rtl="1"/>
            <a:r>
              <a:rPr lang="ur-PK" sz="5400" b="1" dirty="0">
                <a:ln w="22225">
                  <a:solidFill>
                    <a:schemeClr val="bg1"/>
                  </a:solidFill>
                  <a:prstDash val="solid"/>
                </a:ln>
                <a:solidFill>
                  <a:srgbClr val="E8B3C7"/>
                </a:solidFill>
                <a:latin typeface="Jameel Noori Nastaleeq" panose="02000503000000020004" pitchFamily="2" charset="-78"/>
                <a:cs typeface="Jameel Noori Nastaleeq" panose="02000503000000020004" pitchFamily="2" charset="-78"/>
              </a:rPr>
              <a:t>انجیل کا مصنف</a:t>
            </a:r>
            <a:endParaRPr lang="en" sz="5400" b="1" dirty="0">
              <a:ln w="22225">
                <a:solidFill>
                  <a:schemeClr val="bg1"/>
                </a:solidFill>
                <a:prstDash val="solid"/>
              </a:ln>
              <a:solidFill>
                <a:srgbClr val="E8B3C7"/>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9898144" y="-19250"/>
            <a:ext cx="2293856" cy="769441"/>
          </a:xfrm>
          <a:prstGeom prst="rect">
            <a:avLst/>
          </a:prstGeom>
          <a:noFill/>
        </p:spPr>
        <p:txBody>
          <a:bodyPr wrap="square">
            <a:spAutoFit/>
          </a:bodyPr>
          <a:lstStyle/>
          <a:p>
            <a:pPr algn="ctr" rtl="1"/>
            <a:r>
              <a:rPr lang="ur-PK" sz="4400" b="1" spc="300" dirty="0">
                <a:ln w="6600">
                  <a:solidFill>
                    <a:schemeClr val="accent6"/>
                  </a:solidFill>
                  <a:prstDash val="solid"/>
                </a:ln>
                <a:solidFill>
                  <a:srgbClr val="FFFFFF"/>
                </a:solidFill>
                <a:effectLst>
                  <a:outerShdw dist="38100" dir="2700000" algn="tl" rotWithShape="0">
                    <a:schemeClr val="accent6"/>
                  </a:outerShdw>
                </a:effectLst>
                <a:latin typeface="Jameel Noori Nastaleeq" panose="02000503000000020004" pitchFamily="2" charset="-78"/>
                <a:cs typeface="Jameel Noori Nastaleeq" panose="02000503000000020004" pitchFamily="2" charset="-78"/>
              </a:rPr>
              <a:t>ناکام مشنری</a:t>
            </a:r>
            <a:endParaRPr lang="en" sz="4400" b="1" spc="300" dirty="0">
              <a:ln w="6600">
                <a:solidFill>
                  <a:schemeClr val="accent6"/>
                </a:solidFill>
                <a:prstDash val="solid"/>
              </a:ln>
              <a:solidFill>
                <a:srgbClr val="FFFFFF"/>
              </a:solidFill>
              <a:effectLst>
                <a:outerShdw dist="38100" dir="2700000" algn="tl" rotWithShape="0">
                  <a:schemeClr val="accent6"/>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122087"/>
            <a:ext cx="7965758"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C00000"/>
                </a:solidFill>
                <a:latin typeface="Jameel Noori Nastaleeq" panose="02000503000000020004" pitchFamily="2" charset="-78"/>
                <a:cs typeface="Jameel Noori Nastaleeq" panose="02000503000000020004" pitchFamily="2" charset="-78"/>
              </a:rPr>
              <a:t>"اور برنباس اور ساؤل اپنی خدمت پوُری کر کے اور یوحنا کو جو مرقس کہلاتا ہے ساتھ لے کر یروشلیم سے واپس آئے" (اعمال 25:12)۔ </a:t>
            </a:r>
            <a:endParaRPr lang="es-ES" sz="2800" b="1" dirty="0">
              <a:solidFill>
                <a:srgbClr val="C0000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1892826"/>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دوسرے مشنریوں کی طرح ، مرقس اپنا نام لے کر ذکر نہیں کرتا، جب یہ واقعہ ہوا تو وہ اُس وقت لڑکا تھا۔ جن کے بارے میں اس نے غالباًپطرس رسول کے ساتھ اپنے گہرے تعلق سے سیکھا تھا (1پطرس 13:5)۔ </a:t>
            </a:r>
          </a:p>
          <a:p>
            <a:pPr algn="r" rtl="1">
              <a:spcBef>
                <a:spcPts val="600"/>
              </a:spcBef>
            </a:pPr>
            <a:r>
              <a:rPr lang="ur-PK" sz="2800" b="1" dirty="0">
                <a:latin typeface="Jameel Noori Nastaleeq" panose="02000503000000020004" pitchFamily="2" charset="-78"/>
                <a:cs typeface="Jameel Noori Nastaleeq" panose="02000503000000020004" pitchFamily="2" charset="-78"/>
              </a:rPr>
              <a:t>یوحنا مرقس کی والدہ یروشلیم میں اس جگہ کی مالک تھی جہاں پطرس کی قید کے موقع پر کلیسیا جمع ہو کر دُعا کر رہی تھی (اعمال 12:12)۔ </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81885" y="3510164"/>
            <a:ext cx="3576845"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300132" y="3347836"/>
            <a:ext cx="6131292" cy="95410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کے تھوڑی دیر بعد برنباس اور ساؤل (جو ہدیہ لانے کے لئے یروشلیم گے تھے) یوحنا مرقس کو انطاکیہ لے گے (اعمال 25:12)۔ </a:t>
            </a:r>
            <a:endParaRPr lang="en" sz="2800" b="1" dirty="0">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25042" y="4308902"/>
            <a:ext cx="5479868" cy="2323713"/>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انطاکیہ میں جب روح القدس نے برنباس اور ساؤل کو غیر اقوام میں مشنری کی خدمت کے لئے بلایا، انہوں نے یوحنا مرقس کو ایک ساتھی کے طور پر اپنے ساتھ لے لیا (اعمال 13: 2۔5)۔</a:t>
            </a:r>
          </a:p>
          <a:p>
            <a:pPr algn="r" rtl="1">
              <a:spcBef>
                <a:spcPts val="600"/>
              </a:spcBef>
            </a:pPr>
            <a:r>
              <a:rPr lang="ur-PK" sz="2800" b="1" dirty="0">
                <a:latin typeface="Jameel Noori Nastaleeq" panose="02000503000000020004" pitchFamily="2" charset="-78"/>
                <a:cs typeface="Jameel Noori Nastaleeq" panose="02000503000000020004" pitchFamily="2" charset="-78"/>
              </a:rPr>
              <a:t>لیکن مرقس کے لئے ایک مشنری کی زندگی بڑی سخت تھی، جس نے یروشلیم واپس جانے کا فیصلہ کر لیا (اعمال 13:13)۔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righ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right)">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61" fill="hold">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18">
                                            <p:txEl>
                                              <p:pRg st="1" end="1"/>
                                            </p:txEl>
                                          </p:spTgt>
                                        </p:tgtEl>
                                        <p:attrNameLst>
                                          <p:attrName>style.visibility</p:attrName>
                                        </p:attrNameLst>
                                      </p:cBhvr>
                                      <p:to>
                                        <p:strVal val="visible"/>
                                      </p:to>
                                    </p:set>
                                    <p:animEffect transition="in" filter="wipe(right)">
                                      <p:cBhvr>
                                        <p:cTn id="6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6" grpId="0"/>
      <p:bldP spid="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3094434" y="2319955"/>
            <a:ext cx="6222820"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تاہم برنباس کو یقین تھا کہ اس کے بھتیجے مرقس میں ایک اچھا مشنری بننے کی کافی صلاحیت موجود ہے۔لہذا وہ اُسے اپنے ساتھ قبرص لے لیا، جب کہ پولس رسول سیلاس کو لے کر ایشیا کی طرف روانہ ہو گیا (اعمال 15: 39۔41)۔ </a:t>
            </a:r>
            <a:endParaRPr lang="en" sz="24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2FEFDCCF-6500-0EF8-15AC-1948CCF93F0A}"/>
              </a:ext>
            </a:extLst>
          </p:cNvPr>
          <p:cNvSpPr txBox="1"/>
          <p:nvPr/>
        </p:nvSpPr>
        <p:spPr>
          <a:xfrm>
            <a:off x="8131629" y="313730"/>
            <a:ext cx="4060371" cy="769441"/>
          </a:xfrm>
          <a:prstGeom prst="rect">
            <a:avLst/>
          </a:prstGeom>
          <a:noFill/>
        </p:spPr>
        <p:txBody>
          <a:bodyPr wrap="square">
            <a:spAutoFit/>
          </a:bodyPr>
          <a:lstStyle/>
          <a:p>
            <a:pPr algn="ctr" rtl="1"/>
            <a:r>
              <a:rPr lang="ur-PK"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latin typeface="Jameel Noori Nastaleeq" panose="02000503000000020004" pitchFamily="2" charset="-78"/>
                <a:cs typeface="Jameel Noori Nastaleeq" panose="02000503000000020004" pitchFamily="2" charset="-78"/>
              </a:rPr>
              <a:t>منسڑی کے لئے مفید</a:t>
            </a:r>
            <a:endParaRPr lang="en"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6B13A87-C4EC-D7C8-C1F4-A24F564432F7}"/>
              </a:ext>
            </a:extLst>
          </p:cNvPr>
          <p:cNvSpPr txBox="1"/>
          <p:nvPr/>
        </p:nvSpPr>
        <p:spPr>
          <a:xfrm>
            <a:off x="439869" y="221398"/>
            <a:ext cx="7063110" cy="954107"/>
          </a:xfrm>
          <a:prstGeom prst="rect">
            <a:avLst/>
          </a:prstGeom>
          <a:noFill/>
        </p:spPr>
        <p:txBody>
          <a:bodyPr wrap="square">
            <a:spAutoFit/>
          </a:bodyPr>
          <a:lstStyle/>
          <a:p>
            <a:pPr algn="r" rtl="1"/>
            <a:r>
              <a:rPr lang="ur-PK" sz="2800" b="1" dirty="0">
                <a:solidFill>
                  <a:srgbClr val="002060"/>
                </a:solidFill>
                <a:latin typeface="Jameel Noori Nastaleeq" panose="02000503000000020004" pitchFamily="2" charset="-78"/>
                <a:cs typeface="Jameel Noori Nastaleeq" panose="02000503000000020004" pitchFamily="2" charset="-78"/>
              </a:rPr>
              <a:t>"صرف لوقا میرے پاس ہے۔ مرقس کو ساتھ لے کر آ جا کیونکہ خدمت کے لئے وہ میرے کام کا ہے" (2تیمتھیس11:4)۔ </a:t>
            </a:r>
            <a:endParaRPr lang="en" sz="2800" b="1" dirty="0">
              <a:solidFill>
                <a:srgbClr val="00206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448960"/>
            <a:ext cx="9224925" cy="769441"/>
          </a:xfrm>
          <a:prstGeom prst="rect">
            <a:avLst/>
          </a:prstGeom>
          <a:noFill/>
        </p:spPr>
        <p:txBody>
          <a:bodyPr wrap="square" rtlCol="0">
            <a:spAutoFit/>
          </a:bodyPr>
          <a:lstStyle/>
          <a:p>
            <a:pPr algn="r" rtl="1">
              <a:spcBef>
                <a:spcPts val="600"/>
              </a:spcBef>
            </a:pPr>
            <a:r>
              <a:rPr lang="ur-PK" sz="2200" b="1" dirty="0">
                <a:latin typeface="Jameel Noori Nastaleeq" panose="02000503000000020004" pitchFamily="2" charset="-78"/>
                <a:cs typeface="Jameel Noori Nastaleeq" panose="02000503000000020004" pitchFamily="2" charset="-78"/>
              </a:rPr>
              <a:t>جب پولس رسول نے دوسرے مشنری سفر کی تجویز پیش کی، تو اُس نے مرقس کو اپنے ساتھ لیجانے سے انکار کر دیا (اعمال 15: 36۔38)۔ پولس رسول کو مضبوط مددگار کی ضرورت تھی ، جو اُس کی مدد کرے نہ کہ بوجھ بنے۔ مرقس اُس کی اُمیدوں پر پورا نہیں اُترتا تھا۔ </a:t>
            </a:r>
            <a:endParaRPr lang="en" sz="2200" b="1" dirty="0">
              <a:latin typeface="Jameel Noori Nastaleeq" panose="02000503000000020004" pitchFamily="2" charset="-78"/>
              <a:cs typeface="Jameel Noori Nastaleeq" panose="02000503000000020004" pitchFamily="2" charset="-78"/>
            </a:endParaRPr>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064" y="2407475"/>
            <a:ext cx="2897537" cy="3740423"/>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42731" y="3737454"/>
            <a:ext cx="1795029" cy="207645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5008472" y="3769325"/>
            <a:ext cx="4395912" cy="2015936"/>
          </a:xfrm>
          <a:prstGeom prst="rect">
            <a:avLst/>
          </a:prstGeom>
          <a:noFill/>
        </p:spPr>
        <p:txBody>
          <a:bodyPr wrap="square">
            <a:spAutoFit/>
          </a:bodyPr>
          <a:lstStyle/>
          <a:p>
            <a:pPr algn="r" rtl="1">
              <a:spcBef>
                <a:spcPts val="600"/>
              </a:spcBef>
            </a:pPr>
            <a:r>
              <a:rPr lang="ur-PK" sz="2500" b="1" dirty="0">
                <a:latin typeface="Jameel Noori Nastaleeq" panose="02000503000000020004" pitchFamily="2" charset="-78"/>
                <a:cs typeface="Jameel Noori Nastaleeq" panose="02000503000000020004" pitchFamily="2" charset="-78"/>
              </a:rPr>
              <a:t>ہم نہیں جانتے کہ اس کے بعد کیا ہوا، لیکن اتنا ضرور جانتے ہیں کہ برنباس صحیح تھا۔ تین حوالوں کے ذریعے جو وہ اپنے خطوط میں دیتا ہے، پولس رسول نے مرقس کومشنری کام کے لئے مفید اقرار دیا اور اُسے ایک موثر ساتھی کہا (کلیسوں 10:4؛ فلیمون 24؛ 2تیمتھیس 11:4)۔</a:t>
            </a:r>
            <a:endParaRPr lang="en" sz="2500" b="1" dirty="0">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765406D7-D567-5DF6-7ACC-771665B99285}"/>
              </a:ext>
            </a:extLst>
          </p:cNvPr>
          <p:cNvSpPr txBox="1"/>
          <p:nvPr/>
        </p:nvSpPr>
        <p:spPr>
          <a:xfrm>
            <a:off x="195943" y="6208357"/>
            <a:ext cx="9098550" cy="461665"/>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اس دوسرے موقع کے لئے شکرگزار ہیں جس کی بدولت آج ہم مرقس کی انجیل کی دلچسپ کہانی سے لطف اندوز ہو سکتے ہیں۔ </a:t>
            </a:r>
            <a:endParaRPr lang="en" sz="2400" b="1" dirty="0">
              <a:latin typeface="Jameel Noori Nastaleeq" panose="02000503000000020004" pitchFamily="2" charset="-78"/>
              <a:cs typeface="Jameel Noori Nastaleeq" panose="02000503000000020004" pitchFamily="2" charset="-78"/>
            </a:endParaRPr>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2"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righ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2774857"/>
            <a:ext cx="12192000" cy="1862048"/>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rtl="1"/>
            <a:r>
              <a:rPr lang="ur-PK" sz="11500" b="1" dirty="0">
                <a:ln w="22225">
                  <a:solidFill>
                    <a:schemeClr val="bg1"/>
                  </a:solidFill>
                  <a:prstDash val="solid"/>
                </a:ln>
                <a:solidFill>
                  <a:srgbClr val="B4E7B3"/>
                </a:solidFill>
                <a:latin typeface="Jameel Noori Nastaleeq" panose="02000503000000020004" pitchFamily="2" charset="-78"/>
                <a:cs typeface="Jameel Noori Nastaleeq" panose="02000503000000020004" pitchFamily="2" charset="-78"/>
              </a:rPr>
              <a:t>انجیل کا آغاز</a:t>
            </a:r>
            <a:endParaRPr lang="en" sz="11500" b="1" dirty="0">
              <a:ln w="22225">
                <a:solidFill>
                  <a:schemeClr val="bg1"/>
                </a:solidFill>
                <a:prstDash val="solid"/>
              </a:ln>
              <a:solidFill>
                <a:srgbClr val="B4E7B3"/>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rtl="1"/>
            <a:r>
              <a:rPr lang="ur-PK"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تیاری</a:t>
            </a:r>
            <a:endParaRPr lang="en"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46CAED4C-E654-3830-A8C1-1968CDB6C913}"/>
              </a:ext>
            </a:extLst>
          </p:cNvPr>
          <p:cNvSpPr txBox="1"/>
          <p:nvPr/>
        </p:nvSpPr>
        <p:spPr>
          <a:xfrm>
            <a:off x="764931" y="767338"/>
            <a:ext cx="6606701" cy="892552"/>
          </a:xfrm>
          <a:prstGeom prst="rect">
            <a:avLst/>
          </a:prstGeom>
          <a:noFill/>
        </p:spPr>
        <p:txBody>
          <a:bodyPr wrap="square">
            <a:spAutoFit/>
          </a:bodyPr>
          <a:lstStyle/>
          <a:p>
            <a:pPr algn="r" rtl="1"/>
            <a:r>
              <a:rPr lang="ur-PK" sz="2600" b="1"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یہ منادی کرتا تھا کہ میرے بعد وہ شخص آنے والا ہے جو مجھ سے زورآور ہے۔ میں اس لائق نہیں کہ جھُک کر اُس کی جوتیوں کا تسمہ کھولُوں" (مرقس 7:1)۔</a:t>
            </a:r>
            <a:endParaRPr lang="en" sz="2600" b="1"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05B48488-2666-2131-79C3-4125546C748F}"/>
              </a:ext>
            </a:extLst>
          </p:cNvPr>
          <p:cNvSpPr txBox="1"/>
          <p:nvPr/>
        </p:nvSpPr>
        <p:spPr>
          <a:xfrm>
            <a:off x="160420" y="1809823"/>
            <a:ext cx="7211212"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مرقس اپنی انجیل کا آغاز اور ہمارا تعارف خُدا کے بیٹے کے اس دنیا میں آنے کی تیاری سے کراتا ہے (مرقس 1: 1،2؛ ملاکی 3:1)۔ ایسا سفر جو آسمانی عدالتوں میں شروع ہوتا ہے، جو یسوع مسیح کو صلیب پر لے جائے گا، اور اُس کا دوبارہ آسمان پر اسستقبال ہو گا (مرقس 19:16)۔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راہ کی تیاری کے لئے خُدا نے یوحنا بپتسمہ دینے والا کو چنا "بیابان میں پکارنے والے کی آواز" (مرقس 3:1؛ یسعیاہ 3:40)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3951405481"/>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5712273" y="4334536"/>
            <a:ext cx="6479727" cy="2323713"/>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سے پہلے کہ یسوع مسیح اس دنیا میں ہماری خاطر اپنی جان دینے کے لئے آتا، یوحنا نے لوگوں کے دلوں کو توبہ کی ہدایات دے کر اور انہیں بپتسمہ لینے کی دعوت دے کر تیار کیا (مرقس 1: 4۔6)۔</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نے اُنہیں خُدا کے بیٹے کو قبول کرنے کے لئے تیار کیا: یوحنا سے زیادہ طاقتوار۔  زیادہ قابل، اور یہ کہ وہ زیادہ موثر بپتسمہ دے گا (مرقس 1: 7۔8) </a:t>
            </a:r>
            <a:endParaRPr lang="en" sz="2800" b="1" dirty="0">
              <a:latin typeface="Jameel Noori Nastaleeq" panose="02000503000000020004" pitchFamily="2" charset="-78"/>
              <a:cs typeface="Jameel Noori Nastaleeq" panose="02000503000000020004" pitchFamily="2" charset="-78"/>
            </a:endParaRPr>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22" y="4194884"/>
            <a:ext cx="2258447"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24321" y="4194884"/>
            <a:ext cx="176504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756259" y="4194884"/>
            <a:ext cx="209493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right)">
                                      <p:cBhvr>
                                        <p:cTn id="46" dur="500"/>
                                        <p:tgtEl>
                                          <p:spTgt spid="2">
                                            <p:graphicEl>
                                              <a:dgm id="{F9D65B62-54AE-45DD-ACB8-83A6CECB680A}"/>
                                            </p:graphicEl>
                                          </p:spTgt>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righ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2" fill="hold" grpId="0" nodeType="after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wipe(right)">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8">
                                            <p:txEl>
                                              <p:pRg st="1" end="1"/>
                                            </p:txEl>
                                          </p:spTgt>
                                        </p:tgtEl>
                                        <p:attrNameLst>
                                          <p:attrName>style.visibility</p:attrName>
                                        </p:attrNameLst>
                                      </p:cBhvr>
                                      <p:to>
                                        <p:strVal val="visible"/>
                                      </p:to>
                                    </p:set>
                                    <p:animEffect transition="in" filter="wipe(right)">
                                      <p:cBhvr>
                                        <p:cTn id="79" dur="500"/>
                                        <p:tgtEl>
                                          <p:spTgt spid="8">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2" fill="hold" grpId="0" nodeType="afterEffect">
                                  <p:stCondLst>
                                    <p:cond delay="0"/>
                                  </p:stCondLst>
                                  <p:childTnLst>
                                    <p:set>
                                      <p:cBhvr>
                                        <p:cTn id="90" dur="1" fill="hold">
                                          <p:stCondLst>
                                            <p:cond delay="0"/>
                                          </p:stCondLst>
                                        </p:cTn>
                                        <p:tgtEl>
                                          <p:spTgt spid="5">
                                            <p:txEl>
                                              <p:pRg st="0" end="0"/>
                                            </p:txEl>
                                          </p:spTgt>
                                        </p:tgtEl>
                                        <p:attrNameLst>
                                          <p:attrName>style.visibility</p:attrName>
                                        </p:attrNameLst>
                                      </p:cBhvr>
                                      <p:to>
                                        <p:strVal val="visible"/>
                                      </p:to>
                                    </p:set>
                                    <p:animEffect transition="in" filter="wipe(right)">
                                      <p:cBhvr>
                                        <p:cTn id="91" dur="500"/>
                                        <p:tgtEl>
                                          <p:spTgt spid="5">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2" fill="hold" grpId="0" nodeType="afterEffect">
                                  <p:stCondLst>
                                    <p:cond delay="0"/>
                                  </p:stCondLst>
                                  <p:childTnLst>
                                    <p:set>
                                      <p:cBhvr>
                                        <p:cTn id="102" dur="1" fill="hold">
                                          <p:stCondLst>
                                            <p:cond delay="0"/>
                                          </p:stCondLst>
                                        </p:cTn>
                                        <p:tgtEl>
                                          <p:spTgt spid="5">
                                            <p:txEl>
                                              <p:pRg st="1" end="1"/>
                                            </p:txEl>
                                          </p:spTgt>
                                        </p:tgtEl>
                                        <p:attrNameLst>
                                          <p:attrName>style.visibility</p:attrName>
                                        </p:attrNameLst>
                                      </p:cBhvr>
                                      <p:to>
                                        <p:strVal val="visible"/>
                                      </p:to>
                                    </p:set>
                                    <p:animEffect transition="in" filter="wipe(right)">
                                      <p:cBhvr>
                                        <p:cTn id="10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uiExpand="1" build="p"/>
      <p:bldGraphic spid="2" grpId="0" uiExpand="1">
        <p:bldSub>
          <a:bldDgm bld="one"/>
        </p:bldSub>
      </p:bldGraphic>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830997"/>
          </a:xfrm>
          <a:prstGeom prst="rect">
            <a:avLst/>
          </a:prstGeom>
          <a:noFill/>
        </p:spPr>
        <p:txBody>
          <a:bodyPr wrap="square">
            <a:spAutoFit/>
          </a:bodyPr>
          <a:lstStyle/>
          <a:p>
            <a:pPr algn="ctr" rtl="1"/>
            <a:r>
              <a:rPr lang="ur-PK" sz="48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latin typeface="Jameel Noori Nastaleeq" panose="02000503000000020004" pitchFamily="2" charset="-78"/>
                <a:cs typeface="Jameel Noori Nastaleeq" panose="02000503000000020004" pitchFamily="2" charset="-78"/>
              </a:rPr>
              <a:t>بپتسمہ</a:t>
            </a:r>
            <a:endParaRPr lang="en" sz="48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672577" cy="4616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rtl="1"/>
            <a:r>
              <a:rPr lang="ur-PK" sz="2400" b="1" dirty="0">
                <a:solidFill>
                  <a:schemeClr val="accent6">
                    <a:lumMod val="50000"/>
                  </a:schemeClr>
                </a:solidFill>
                <a:latin typeface="Jameel Noori Nastaleeq" panose="02000503000000020004" pitchFamily="2" charset="-78"/>
                <a:cs typeface="Jameel Noori Nastaleeq" panose="02000503000000020004" pitchFamily="2" charset="-78"/>
              </a:rPr>
              <a:t>"اور اُن دنوں ایسا ہوا کہ یسوع نے گلیل کے ناصرۃ سے آ کر یردن میں یوحنا سے بپتسمہ لیا" (مرقس 9:1)۔</a:t>
            </a:r>
            <a:endParaRPr lang="en" sz="2400" b="1" dirty="0">
              <a:solidFill>
                <a:schemeClr val="accent6">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672577"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یسوع مسیح اپنے کام کا آغاز شاندار انداز میں کرتا ہے: خُدا باپ اُسے اپنے بیٹے کے طور پر پیش کرتا ہے، اور روح القدس اپنی موجودگی کو جسمانی شکل میں ظاہر کرتا ہے (مرقس 1: 10۔11)۔ شروع ہی سے، یسوع مسیح کو الہیٰ ہستی، خُدا کے بیٹے کے طور پر پیش کیا گیا ہے۔ لیکن اسے ایک انسان کے طور پر بھی پیش کیا گیا ہے:</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58784630"/>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56812" y="6150114"/>
            <a:ext cx="11068413" cy="769441"/>
          </a:xfrm>
          <a:prstGeom prst="rect">
            <a:avLst/>
          </a:prstGeom>
          <a:noFill/>
        </p:spPr>
        <p:txBody>
          <a:bodyPr wrap="square" rtlCol="0">
            <a:spAutoFit/>
          </a:bodyPr>
          <a:lstStyle/>
          <a:p>
            <a:pPr algn="r" rtl="1">
              <a:spcBef>
                <a:spcPts val="600"/>
              </a:spcBef>
            </a:pPr>
            <a:r>
              <a:rPr lang="ur-PK" sz="2200" b="1" dirty="0">
                <a:latin typeface="Jameel Noori Nastaleeq" panose="02000503000000020004" pitchFamily="2" charset="-78"/>
                <a:cs typeface="Jameel Noori Nastaleeq" panose="02000503000000020004" pitchFamily="2" charset="-78"/>
              </a:rPr>
              <a:t>یسوع کو ہماارے سامنے اس طرح پیش کیا گیا ہے: مکمل طور پر خُدا اور مکمل طور پر انسان۔ وہ نجات دہندہ اور بھائی ہے، خُداوند اور مثال دونوں ہے۔ یہ انسانیت کے تئیں خُدا کی محبت کا مکمل انکشاف ہے۔ </a:t>
            </a:r>
            <a:r>
              <a:rPr lang="en" sz="2200" b="1" dirty="0">
                <a:latin typeface="Jameel Noori Nastaleeq" panose="02000503000000020004" pitchFamily="2" charset="-78"/>
                <a:cs typeface="Jameel Noori Nastaleeq" panose="02000503000000020004" pitchFamily="2" charset="-78"/>
              </a:rPr>
              <a:t> </a:t>
            </a:r>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righ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1564</Words>
  <Application>Microsoft Office PowerPoint</Application>
  <PresentationFormat>Panorámica</PresentationFormat>
  <Paragraphs>74</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Calibri</vt:lpstr>
      <vt:lpstr>Aptos</vt:lpstr>
      <vt:lpstr>Jameel Noori Nastaleeq</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132</cp:revision>
  <dcterms:created xsi:type="dcterms:W3CDTF">2024-06-02T07:04:45Z</dcterms:created>
  <dcterms:modified xsi:type="dcterms:W3CDTF">2024-07-01T19:42:31Z</dcterms:modified>
</cp:coreProperties>
</file>