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139" y="1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lgn="r" rtl="1">
            <a:buClr>
              <a:schemeClr val="accent6">
                <a:lumMod val="50000"/>
              </a:schemeClr>
            </a:buClr>
            <a:buFont typeface="+mj-lt"/>
            <a:buNone/>
          </a:pPr>
          <a:r>
            <a:rPr lang="ur-PK" b="1" dirty="0">
              <a:effectLst/>
              <a:latin typeface="Arial" panose="020B0604020202020204" pitchFamily="34" charset="0"/>
              <a:cs typeface="Arial" panose="020B0604020202020204" pitchFamily="34" charset="0"/>
            </a:rPr>
            <a:t>3۔یسوع نے اسے خاموش رہنے کا حکم دیا۔ یہ کھل کر اپنے آپ کو مسیحا قراردینے کا وقت نہیں تھا۔ </a:t>
          </a:r>
          <a:endParaRPr lang="es-ES" dirty="0">
            <a:effectLst/>
            <a:latin typeface="Arial" panose="020B0604020202020204" pitchFamily="34" charset="0"/>
            <a:cs typeface="Arial" panose="020B0604020202020204" pitchFamily="34" charset="0"/>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D49E4AA2-BDC9-4579-ADD1-ABF36C08CD31}">
      <dgm:prSet custT="1"/>
      <dgm:spPr>
        <a:solidFill>
          <a:schemeClr val="accent1">
            <a:lumMod val="20000"/>
            <a:lumOff val="80000"/>
          </a:schemeClr>
        </a:solidFill>
        <a:ln w="22225">
          <a:solidFill>
            <a:schemeClr val="accent1">
              <a:lumMod val="50000"/>
            </a:schemeClr>
          </a:solidFill>
        </a:ln>
      </dgm:spPr>
      <dgm:t>
        <a:bodyPr/>
        <a:lstStyle/>
        <a:p>
          <a:pPr marL="266700" indent="-266700" algn="ctr" rtl="1">
            <a:buClr>
              <a:schemeClr val="accent1">
                <a:lumMod val="50000"/>
              </a:schemeClr>
            </a:buClr>
            <a:buFont typeface="+mj-lt"/>
            <a:buNone/>
          </a:pPr>
          <a:r>
            <a:rPr lang="ur-PK" sz="2400" b="1" dirty="0">
              <a:effectLst/>
              <a:latin typeface="Arial" panose="020B0604020202020204" pitchFamily="34" charset="0"/>
              <a:cs typeface="Arial" panose="020B0604020202020204" pitchFamily="34" charset="0"/>
            </a:rPr>
            <a:t>1۔کلیسیا میں بدروح تھی۔ کلیسیا میں کڑوے دانے موجود ہیں اور ہم انہیں پہچان نہیں سکتے (مرقس 13: 24۔30)۔</a:t>
          </a:r>
          <a:endParaRPr lang="es-ES" sz="2400" dirty="0">
            <a:effectLst/>
            <a:latin typeface="Arial" panose="020B0604020202020204" pitchFamily="34" charset="0"/>
            <a:cs typeface="Arial" panose="020B0604020202020204" pitchFamily="34" charset="0"/>
          </a:endParaRPr>
        </a:p>
      </dgm:t>
    </dgm:pt>
    <dgm:pt modelId="{D384525B-4938-4C49-842D-598633E2059A}" type="sibTrans" cxnId="{3DFAFAFA-D259-440B-90C5-539FF0EB8149}">
      <dgm:prSet/>
      <dgm:spPr/>
      <dgm:t>
        <a:bodyPr/>
        <a:lstStyle/>
        <a:p>
          <a:endParaRPr lang="es-ES">
            <a:effectLst/>
          </a:endParaRPr>
        </a:p>
      </dgm:t>
    </dgm:pt>
    <dgm:pt modelId="{96A87BFB-8675-44C2-850D-F0D00E8AE7E8}" type="parTrans" cxnId="{3DFAFAFA-D259-440B-90C5-539FF0EB8149}">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FBE40009-C86E-4F65-824A-05FC477F569C}" type="sibTrans" cxnId="{7A0F5A19-B2A2-4DC2-8138-02923FC6B7CF}">
      <dgm:prSet/>
      <dgm:spPr/>
      <dgm:t>
        <a:bodyPr/>
        <a:lstStyle/>
        <a:p>
          <a:endParaRPr lang="es-ES">
            <a:effectLst/>
          </a:endParaRPr>
        </a:p>
      </dgm:t>
    </dgm:pt>
    <dgm:pt modelId="{4C920BFE-7617-49C3-8060-AD3FA4C262FD}" type="parTrans" cxnId="{7A0F5A19-B2A2-4DC2-8138-02923FC6B7CF}">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A930D3A8-114D-4CC5-84CA-65BD4B0E62A2}" type="sibTrans" cxnId="{DB5DF95C-E8DB-4D2E-ABCF-EDF21798FAAB}">
      <dgm:prSet/>
      <dgm:spPr/>
      <dgm:t>
        <a:bodyPr/>
        <a:lstStyle/>
        <a:p>
          <a:endParaRPr lang="es-ES">
            <a:effectLst/>
          </a:endParaRPr>
        </a:p>
      </dgm:t>
    </dgm:pt>
    <dgm:pt modelId="{3A4DDFE0-FA71-4279-AD09-39479FACDCF4}" type="parTrans" cxnId="{DB5DF95C-E8DB-4D2E-ABCF-EDF21798FAAB}">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lgn="r" rtl="1">
            <a:buClr>
              <a:schemeClr val="accent5">
                <a:lumMod val="50000"/>
              </a:schemeClr>
            </a:buClr>
            <a:buFont typeface="+mj-lt"/>
            <a:buNone/>
          </a:pPr>
          <a:r>
            <a:rPr lang="ur-PK" b="1" dirty="0">
              <a:effectLst/>
              <a:latin typeface="Arial" panose="020B0604020202020204" pitchFamily="34" charset="0"/>
              <a:cs typeface="Arial" panose="020B0604020202020204" pitchFamily="34" charset="0"/>
            </a:rPr>
            <a:t>2۔بدروح یسوع مسیح کو جانتی تھی اور اُس کے اثر کو زائل کرنے کے لئے راستہ تلاش کر رہی تھی۔</a:t>
          </a:r>
          <a:endParaRPr lang="es-ES" dirty="0">
            <a:effectLst/>
            <a:latin typeface="Arial" panose="020B0604020202020204" pitchFamily="34" charset="0"/>
            <a:cs typeface="Arial" panose="020B0604020202020204" pitchFamily="34" charset="0"/>
          </a:endParaRPr>
        </a:p>
      </dgm:t>
    </dgm:pt>
    <dgm:pt modelId="{10FB9275-7519-44AB-AF28-FD83C1FA365D}" type="sibTrans" cxnId="{18705EDA-BD42-4BD8-8D39-16B04A1CE033}">
      <dgm:prSet/>
      <dgm:spPr/>
      <dgm:t>
        <a:bodyPr/>
        <a:lstStyle/>
        <a:p>
          <a:endParaRPr lang="es-ES">
            <a:effectLst/>
          </a:endParaRPr>
        </a:p>
      </dgm:t>
    </dgm:pt>
    <dgm:pt modelId="{90A279C4-824E-46B0-A048-384333943345}" type="parTrans" cxnId="{18705EDA-BD42-4BD8-8D39-16B04A1CE033}">
      <dgm:prSet/>
      <dgm:spPr/>
      <dgm:t>
        <a:bodyPr/>
        <a:lstStyle/>
        <a:p>
          <a:endParaRPr lang="es-ES">
            <a:effectLst/>
          </a:endParaRPr>
        </a:p>
      </dgm:t>
    </dgm:pt>
    <dgm:pt modelId="{1584896C-0A93-4C29-B216-DB894B79D406}" type="pres">
      <dgm:prSet presAssocID="{157AF122-64F6-4AA6-B57E-66365BC9AFEF}" presName="linearFlow" presStyleCnt="0">
        <dgm:presLayoutVars>
          <dgm:dir val="rev"/>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custLinFactNeighborY="0">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pPr rtl="1"/>
          <a:r>
            <a:rPr lang="ur-PK" sz="2000" b="1" dirty="0">
              <a:effectLst/>
              <a:latin typeface="Arial" panose="020B0604020202020204" pitchFamily="34" charset="0"/>
              <a:cs typeface="Arial" panose="020B0604020202020204" pitchFamily="34" charset="0"/>
            </a:rPr>
            <a:t>ایسے شفادینے کے بعد اس نے دوہرے مقاصد کے لئے دو احکامات دئیے (مرقس 44:1)۔  </a:t>
          </a:r>
          <a:endParaRPr lang="en" sz="2000" b="1" dirty="0">
            <a:effectLst/>
            <a:latin typeface="Arial" panose="020B0604020202020204" pitchFamily="34" charset="0"/>
            <a:cs typeface="Arial" panose="020B0604020202020204" pitchFamily="34" charset="0"/>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pPr rtl="1"/>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اپنے تئیں کاہنوں کو دکھا۔</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rtl="1">
            <a:lnSpc>
              <a:spcPts val="1800"/>
            </a:lnSpc>
            <a:spcAft>
              <a:spcPts val="0"/>
            </a:spcAft>
          </a:pPr>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شریعت کا احترام کیا۔</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rtl="1">
            <a:lnSpc>
              <a:spcPts val="1800"/>
            </a:lnSpc>
            <a:spcAft>
              <a:spcPts val="0"/>
            </a:spcAft>
          </a:pPr>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کاہنوں کے لئے یہ موقعہ تھا کہ وہ اُسے بطور نجات دہندہ قبول کریں۔ </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pPr rtl="1"/>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خاموش</a:t>
          </a:r>
          <a:r>
            <a:rPr lang="ur-PK" sz="2400" b="1"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رہنا</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rtl="1">
            <a:lnSpc>
              <a:spcPts val="1800"/>
            </a:lnSpc>
            <a:spcAft>
              <a:spcPts val="0"/>
            </a:spcAft>
          </a:pPr>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کاہنوں کو کوڑھی کے خلاف کوئی منصوبہ بنانے سے روکا۔ </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rtl="1">
            <a:lnSpc>
              <a:spcPts val="1800"/>
            </a:lnSpc>
            <a:spcAft>
              <a:spcPts val="0"/>
            </a:spcAft>
          </a:pPr>
          <a:r>
            <a:rPr lang="ur-PK"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ہجوم میں مسیحائی کی اُمید پیدا کرنے سے گریز کیا۔ </a:t>
          </a:r>
          <a:endParaRPr lang="e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val="rev"/>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8466626" y="130558"/>
          <a:ext cx="858139" cy="600697"/>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8595348" y="302186"/>
        <a:ext cx="600697" cy="257442"/>
      </dsp:txXfrm>
    </dsp:sp>
    <dsp:sp modelId="{1F1B129A-2439-447A-96BB-D71F763F95D4}">
      <dsp:nvSpPr>
        <dsp:cNvPr id="0" name=""/>
        <dsp:cNvSpPr/>
      </dsp:nvSpPr>
      <dsp:spPr>
        <a:xfrm rot="16200000">
          <a:off x="4018778" y="-4016940"/>
          <a:ext cx="557790" cy="8595347"/>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66700" lvl="1" indent="-266700" algn="ctr" defTabSz="1066800" rtl="1">
            <a:lnSpc>
              <a:spcPct val="90000"/>
            </a:lnSpc>
            <a:spcBef>
              <a:spcPct val="0"/>
            </a:spcBef>
            <a:spcAft>
              <a:spcPct val="15000"/>
            </a:spcAft>
            <a:buClr>
              <a:schemeClr val="accent1">
                <a:lumMod val="50000"/>
              </a:schemeClr>
            </a:buClr>
            <a:buFont typeface="+mj-lt"/>
            <a:buNone/>
          </a:pPr>
          <a:r>
            <a:rPr lang="ur-PK" sz="2400" b="1" kern="1200" dirty="0">
              <a:effectLst/>
              <a:latin typeface="Arial" panose="020B0604020202020204" pitchFamily="34" charset="0"/>
              <a:cs typeface="Arial" panose="020B0604020202020204" pitchFamily="34" charset="0"/>
            </a:rPr>
            <a:t>1۔کلیسیا میں بدروح تھی۔ کلیسیا میں کڑوے دانے موجود ہیں اور ہم انہیں پہچان نہیں سکتے (مرقس 13: 24۔30)۔</a:t>
          </a:r>
          <a:endParaRPr lang="es-ES" sz="2400" kern="1200" dirty="0">
            <a:effectLst/>
            <a:latin typeface="Arial" panose="020B0604020202020204" pitchFamily="34" charset="0"/>
            <a:cs typeface="Arial" panose="020B0604020202020204" pitchFamily="34" charset="0"/>
          </a:endParaRPr>
        </a:p>
      </dsp:txBody>
      <dsp:txXfrm rot="5400000">
        <a:off x="27229" y="29067"/>
        <a:ext cx="8568118" cy="503332"/>
      </dsp:txXfrm>
    </dsp:sp>
    <dsp:sp modelId="{348BA8F0-75E9-46E8-9DDA-F69576D26EBF}">
      <dsp:nvSpPr>
        <dsp:cNvPr id="0" name=""/>
        <dsp:cNvSpPr/>
      </dsp:nvSpPr>
      <dsp:spPr>
        <a:xfrm rot="5400000">
          <a:off x="8466626" y="774949"/>
          <a:ext cx="858139" cy="600697"/>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8595348" y="946577"/>
        <a:ext cx="600697" cy="257442"/>
      </dsp:txXfrm>
    </dsp:sp>
    <dsp:sp modelId="{05BAB352-7CE5-4613-9F54-717DF064B952}">
      <dsp:nvSpPr>
        <dsp:cNvPr id="0" name=""/>
        <dsp:cNvSpPr/>
      </dsp:nvSpPr>
      <dsp:spPr>
        <a:xfrm rot="16200000">
          <a:off x="4018778" y="-3372550"/>
          <a:ext cx="557790" cy="8595347"/>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35128" bIns="12065" numCol="1" spcCol="1270" anchor="ctr" anchorCtr="0">
          <a:noAutofit/>
        </a:bodyPr>
        <a:lstStyle/>
        <a:p>
          <a:pPr marL="266700" lvl="1" indent="-266700" algn="r" defTabSz="844550" rtl="1">
            <a:lnSpc>
              <a:spcPct val="90000"/>
            </a:lnSpc>
            <a:spcBef>
              <a:spcPct val="0"/>
            </a:spcBef>
            <a:spcAft>
              <a:spcPct val="15000"/>
            </a:spcAft>
            <a:buClr>
              <a:schemeClr val="accent5">
                <a:lumMod val="50000"/>
              </a:schemeClr>
            </a:buClr>
            <a:buFont typeface="+mj-lt"/>
            <a:buNone/>
          </a:pPr>
          <a:r>
            <a:rPr lang="ur-PK" sz="1900" b="1" kern="1200" dirty="0">
              <a:effectLst/>
              <a:latin typeface="Arial" panose="020B0604020202020204" pitchFamily="34" charset="0"/>
              <a:cs typeface="Arial" panose="020B0604020202020204" pitchFamily="34" charset="0"/>
            </a:rPr>
            <a:t>2۔بدروح یسوع مسیح کو جانتی تھی اور اُس کے اثر کو زائل کرنے کے لئے راستہ تلاش کر رہی تھی۔</a:t>
          </a:r>
          <a:endParaRPr lang="es-ES" sz="1900" kern="1200" dirty="0">
            <a:effectLst/>
            <a:latin typeface="Arial" panose="020B0604020202020204" pitchFamily="34" charset="0"/>
            <a:cs typeface="Arial" panose="020B0604020202020204" pitchFamily="34" charset="0"/>
          </a:endParaRPr>
        </a:p>
      </dsp:txBody>
      <dsp:txXfrm rot="5400000">
        <a:off x="27229" y="673457"/>
        <a:ext cx="8568118" cy="503332"/>
      </dsp:txXfrm>
    </dsp:sp>
    <dsp:sp modelId="{6FF5312E-9F45-469A-AF3A-453531A07A51}">
      <dsp:nvSpPr>
        <dsp:cNvPr id="0" name=""/>
        <dsp:cNvSpPr/>
      </dsp:nvSpPr>
      <dsp:spPr>
        <a:xfrm rot="5400000">
          <a:off x="8466626" y="1419339"/>
          <a:ext cx="858139" cy="600697"/>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8595348" y="1590967"/>
        <a:ext cx="600697" cy="257442"/>
      </dsp:txXfrm>
    </dsp:sp>
    <dsp:sp modelId="{BF7C7F0F-F87D-4A5C-BC55-BD9DC0A725C8}">
      <dsp:nvSpPr>
        <dsp:cNvPr id="0" name=""/>
        <dsp:cNvSpPr/>
      </dsp:nvSpPr>
      <dsp:spPr>
        <a:xfrm rot="16200000">
          <a:off x="4018778" y="-2728159"/>
          <a:ext cx="557790" cy="8595347"/>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35128" bIns="12065" numCol="1" spcCol="1270" anchor="ctr" anchorCtr="0">
          <a:noAutofit/>
        </a:bodyPr>
        <a:lstStyle/>
        <a:p>
          <a:pPr marL="266700" lvl="1" indent="-266700" algn="r" defTabSz="844550" rtl="1">
            <a:lnSpc>
              <a:spcPct val="90000"/>
            </a:lnSpc>
            <a:spcBef>
              <a:spcPct val="0"/>
            </a:spcBef>
            <a:spcAft>
              <a:spcPct val="15000"/>
            </a:spcAft>
            <a:buClr>
              <a:schemeClr val="accent6">
                <a:lumMod val="50000"/>
              </a:schemeClr>
            </a:buClr>
            <a:buFont typeface="+mj-lt"/>
            <a:buNone/>
          </a:pPr>
          <a:r>
            <a:rPr lang="ur-PK" sz="1900" b="1" kern="1200" dirty="0">
              <a:effectLst/>
              <a:latin typeface="Arial" panose="020B0604020202020204" pitchFamily="34" charset="0"/>
              <a:cs typeface="Arial" panose="020B0604020202020204" pitchFamily="34" charset="0"/>
            </a:rPr>
            <a:t>3۔یسوع نے اسے خاموش رہنے کا حکم دیا۔ یہ کھل کر اپنے آپ کو مسیحا قراردینے کا وقت نہیں تھا۔ </a:t>
          </a:r>
          <a:endParaRPr lang="es-ES" sz="1900" kern="1200" dirty="0">
            <a:effectLst/>
            <a:latin typeface="Arial" panose="020B0604020202020204" pitchFamily="34" charset="0"/>
            <a:cs typeface="Arial" panose="020B0604020202020204" pitchFamily="34" charset="0"/>
          </a:endParaRPr>
        </a:p>
      </dsp:txBody>
      <dsp:txXfrm rot="5400000">
        <a:off x="27229" y="1317848"/>
        <a:ext cx="8568118" cy="50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8467725"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ur-PK" sz="2000" b="1" kern="1200" dirty="0">
              <a:effectLst/>
              <a:latin typeface="Arial" panose="020B0604020202020204" pitchFamily="34" charset="0"/>
              <a:cs typeface="Arial" panose="020B0604020202020204" pitchFamily="34" charset="0"/>
            </a:rPr>
            <a:t>ایسے شفادینے کے بعد اس نے دوہرے مقاصد کے لئے دو احکامات دئیے (مرقس 44:1)۔  </a:t>
          </a:r>
          <a:endParaRPr lang="en" sz="2000" b="1" kern="1200" dirty="0">
            <a:effectLst/>
            <a:latin typeface="Arial" panose="020B0604020202020204" pitchFamily="34" charset="0"/>
            <a:cs typeface="Arial" panose="020B0604020202020204" pitchFamily="34" charset="0"/>
          </a:endParaRPr>
        </a:p>
      </dsp:txBody>
      <dsp:txXfrm>
        <a:off x="8519065" y="357603"/>
        <a:ext cx="1650208" cy="1877056"/>
      </dsp:txXfrm>
    </dsp:sp>
    <dsp:sp modelId="{B4EB38D3-D434-42DD-A2E1-C57F19950AAD}">
      <dsp:nvSpPr>
        <dsp:cNvPr id="0" name=""/>
        <dsp:cNvSpPr/>
      </dsp:nvSpPr>
      <dsp:spPr>
        <a:xfrm rot="14395636">
          <a:off x="7883042"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8253070" y="939583"/>
        <a:ext cx="38950" cy="38950"/>
      </dsp:txXfrm>
    </dsp:sp>
    <dsp:sp modelId="{3C0011EA-7A4C-4BF2-BF98-C9AE9B8378DB}">
      <dsp:nvSpPr>
        <dsp:cNvPr id="0" name=""/>
        <dsp:cNvSpPr/>
      </dsp:nvSpPr>
      <dsp:spPr>
        <a:xfrm>
          <a:off x="5762526"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اپنے تئیں کاہنوں کو دکھا۔</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782170" y="306275"/>
        <a:ext cx="2275551" cy="631422"/>
      </dsp:txXfrm>
    </dsp:sp>
    <dsp:sp modelId="{A1CE3E22-5047-4ABA-84B2-009AC3F5FE6E}">
      <dsp:nvSpPr>
        <dsp:cNvPr id="0" name=""/>
        <dsp:cNvSpPr/>
      </dsp:nvSpPr>
      <dsp:spPr>
        <a:xfrm rot="13432187">
          <a:off x="5296608"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5553809" y="420822"/>
        <a:ext cx="27073" cy="27073"/>
      </dsp:txXfrm>
    </dsp:sp>
    <dsp:sp modelId="{00175583-3F81-48EA-8A88-0AD113377557}">
      <dsp:nvSpPr>
        <dsp:cNvPr id="0" name=""/>
        <dsp:cNvSpPr/>
      </dsp:nvSpPr>
      <dsp:spPr>
        <a:xfrm>
          <a:off x="75909"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شریعت کا احترام کیا۔</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0201" y="17049"/>
        <a:ext cx="5267673" cy="459365"/>
      </dsp:txXfrm>
    </dsp:sp>
    <dsp:sp modelId="{AAB14C4E-EB3F-4B63-A3E5-8C7FEFE744DE}">
      <dsp:nvSpPr>
        <dsp:cNvPr id="0" name=""/>
        <dsp:cNvSpPr/>
      </dsp:nvSpPr>
      <dsp:spPr>
        <a:xfrm rot="8657599">
          <a:off x="532698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5555328" y="750254"/>
        <a:ext cx="24036" cy="24036"/>
      </dsp:txXfrm>
    </dsp:sp>
    <dsp:sp modelId="{818DD2AE-9A1C-483E-A733-B2B033A24460}">
      <dsp:nvSpPr>
        <dsp:cNvPr id="0" name=""/>
        <dsp:cNvSpPr/>
      </dsp:nvSpPr>
      <dsp:spPr>
        <a:xfrm>
          <a:off x="75909"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کاہنوں کے لئے یہ موقعہ تھا کہ وہ اُسے بطور نجات دہندہ قبول کریں۔ </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5747" y="583737"/>
        <a:ext cx="5256581" cy="637641"/>
      </dsp:txXfrm>
    </dsp:sp>
    <dsp:sp modelId="{8EC96310-F468-49E7-87A0-EE785DBACD38}">
      <dsp:nvSpPr>
        <dsp:cNvPr id="0" name=""/>
        <dsp:cNvSpPr/>
      </dsp:nvSpPr>
      <dsp:spPr>
        <a:xfrm rot="7204364">
          <a:off x="7883042"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8253070" y="1613728"/>
        <a:ext cx="38950" cy="38950"/>
      </dsp:txXfrm>
    </dsp:sp>
    <dsp:sp modelId="{15DA4E20-7669-4312-A511-02D49C6300C9}">
      <dsp:nvSpPr>
        <dsp:cNvPr id="0" name=""/>
        <dsp:cNvSpPr/>
      </dsp:nvSpPr>
      <dsp:spPr>
        <a:xfrm>
          <a:off x="5762526"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خاموش</a:t>
          </a:r>
          <a:r>
            <a:rPr lang="ur-PK" sz="2400" b="1" kern="1200"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رہنا</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782170" y="1654564"/>
        <a:ext cx="2275551" cy="631422"/>
      </dsp:txXfrm>
    </dsp:sp>
    <dsp:sp modelId="{FD8E8B9F-AFB5-45E2-BE81-E69F72320E45}">
      <dsp:nvSpPr>
        <dsp:cNvPr id="0" name=""/>
        <dsp:cNvSpPr/>
      </dsp:nvSpPr>
      <dsp:spPr>
        <a:xfrm rot="13405435">
          <a:off x="5298610"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5553909" y="1772112"/>
        <a:ext cx="26873" cy="26873"/>
      </dsp:txXfrm>
    </dsp:sp>
    <dsp:sp modelId="{56B951E8-A7F9-4B70-9A57-099C2A28B372}">
      <dsp:nvSpPr>
        <dsp:cNvPr id="0" name=""/>
        <dsp:cNvSpPr/>
      </dsp:nvSpPr>
      <dsp:spPr>
        <a:xfrm>
          <a:off x="75909"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کاہنوں کو کوڑھی کے خلاف کوئی منصوبہ بنانے سے روکا۔ </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2687" y="1331186"/>
        <a:ext cx="5262701" cy="539271"/>
      </dsp:txXfrm>
    </dsp:sp>
    <dsp:sp modelId="{8F056144-A1FB-4626-BA89-593032624CAB}">
      <dsp:nvSpPr>
        <dsp:cNvPr id="0" name=""/>
        <dsp:cNvSpPr/>
      </dsp:nvSpPr>
      <dsp:spPr>
        <a:xfrm rot="8423598">
          <a:off x="531401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5554679" y="2119113"/>
        <a:ext cx="25333" cy="25333"/>
      </dsp:txXfrm>
    </dsp:sp>
    <dsp:sp modelId="{91B1350E-9213-4139-A308-0BC93E757A3A}">
      <dsp:nvSpPr>
        <dsp:cNvPr id="0" name=""/>
        <dsp:cNvSpPr/>
      </dsp:nvSpPr>
      <dsp:spPr>
        <a:xfrm>
          <a:off x="75909"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ur-PK"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 نے ہجوم میں مسیحائی کی اُمید پیدا کرنے سے گریز کیا۔ </a:t>
          </a:r>
          <a:endParaRPr lang="en"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5407"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08/07/2024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08/07/2024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08/07/2024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1323439"/>
          </a:xfrm>
          <a:prstGeom prst="rect">
            <a:avLst/>
          </a:prstGeom>
          <a:noFill/>
        </p:spPr>
        <p:txBody>
          <a:bodyPr wrap="square" rtlCol="0">
            <a:spAutoFit/>
          </a:bodyPr>
          <a:lstStyle/>
          <a:p>
            <a:pPr algn="ctr" rtl="1"/>
            <a:r>
              <a:rPr lang="ur-PK"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یسوع کی خدمت کا ایک دن</a:t>
            </a:r>
            <a:endParaRPr lang="e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5914401" y="6374045"/>
            <a:ext cx="18029296" cy="523220"/>
          </a:xfrm>
          <a:prstGeom prst="rect">
            <a:avLst/>
          </a:prstGeom>
          <a:noFill/>
        </p:spPr>
        <p:txBody>
          <a:bodyPr wrap="none" rtlCol="0">
            <a:spAutoFit/>
          </a:bodyPr>
          <a:lstStyle/>
          <a:p>
            <a:pPr algn="r"/>
            <a:r>
              <a:rPr lang="ur-PK" sz="2800" b="1" dirty="0">
                <a:solidFill>
                  <a:srgbClr val="D4BD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سبق 2                                                                                                                                                        جولائی 6 تا 12</a:t>
            </a:r>
            <a:endParaRPr lang="en" sz="2800" b="1" dirty="0">
              <a:solidFill>
                <a:srgbClr val="D4BD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663928"/>
            <a:ext cx="2773345" cy="901061"/>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9153426" y="-70336"/>
            <a:ext cx="3038573" cy="1446550"/>
          </a:xfrm>
          <a:prstGeom prst="rect">
            <a:avLst/>
          </a:prstGeom>
          <a:noFill/>
        </p:spPr>
        <p:txBody>
          <a:bodyPr wrap="square">
            <a:spAutoFit/>
          </a:bodyPr>
          <a:lstStyle/>
          <a:p>
            <a:pPr algn="ctr" rtl="1"/>
            <a:r>
              <a:rPr lang="ur-PK"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latin typeface="Arial" panose="020B0604020202020204" pitchFamily="34" charset="0"/>
                <a:cs typeface="Arial" panose="020B0604020202020204" pitchFamily="34" charset="0"/>
              </a:rPr>
              <a:t>دُعا اور منادی کرنا</a:t>
            </a:r>
            <a:endPar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583043" y="83867"/>
            <a:ext cx="5495423" cy="1384995"/>
          </a:xfrm>
          <a:prstGeom prst="rect">
            <a:avLst/>
          </a:prstGeom>
          <a:noFill/>
        </p:spPr>
        <p:txBody>
          <a:bodyPr wrap="square">
            <a:spAutoFit/>
            <a:scene3d>
              <a:camera prst="orthographicFront"/>
              <a:lightRig rig="threePt" dir="t"/>
            </a:scene3d>
            <a:sp3d extrusionH="57150">
              <a:bevelT w="38100" h="38100"/>
            </a:sp3d>
          </a:bodyPr>
          <a:lstStyle/>
          <a:p>
            <a:pPr algn="r" rtl="1"/>
            <a:r>
              <a:rPr lang="ur-PK" sz="2800" b="1" dirty="0">
                <a:solidFill>
                  <a:schemeClr val="accent5">
                    <a:lumMod val="50000"/>
                  </a:schemeClr>
                </a:solidFill>
                <a:latin typeface="Arial" panose="020B0604020202020204" pitchFamily="34" charset="0"/>
                <a:cs typeface="Arial" panose="020B0604020202020204" pitchFamily="34" charset="0"/>
              </a:rPr>
              <a:t>"اور صبُح ہی دن نکلنے سے بہت پہلے وہ اُٹھ کر نکلا اور ایک ویران جگہ میں گیا اور وہاں دُعا کی" (مرقس 35:1)۔ </a:t>
            </a:r>
            <a:endParaRPr lang="en" sz="2800" b="1" dirty="0">
              <a:solidFill>
                <a:schemeClr val="accent5">
                  <a:lumMod val="50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340216"/>
            <a:ext cx="6998782" cy="2323713"/>
          </a:xfrm>
          <a:prstGeom prst="rect">
            <a:avLst/>
          </a:prstGeom>
          <a:noFill/>
        </p:spPr>
        <p:txBody>
          <a:bodyPr wrap="square" rtlCol="0">
            <a:spAutoFit/>
          </a:bodyPr>
          <a:lstStyle/>
          <a:p>
            <a:pPr algn="r" rtl="1">
              <a:spcBef>
                <a:spcPts val="600"/>
              </a:spcBef>
            </a:pPr>
            <a:r>
              <a:rPr lang="ur-PK" sz="2000" b="1" dirty="0">
                <a:latin typeface="Arial" panose="020B0604020202020204" pitchFamily="34" charset="0"/>
                <a:cs typeface="Arial" panose="020B0604020202020204" pitchFamily="34" charset="0"/>
              </a:rPr>
              <a:t>اتوار کو یسوع مسیح کے شاگرد اُس کا انتظار کر رہے تھے کہ وہ شہر میں منادی کرنے کا انتظار کر رہے تھے۔ لیکن یسوع مسیح کا منصوبہ مختلف تھا۔ لیکن اسے اپنے قول و فعل سے بہت سے دوسرے لوگوں کو فائدہ پہنچانا تھا (مرقس 1: 3۔39)۔</a:t>
            </a:r>
          </a:p>
          <a:p>
            <a:pPr algn="r" rtl="1">
              <a:spcBef>
                <a:spcPts val="600"/>
              </a:spcBef>
            </a:pPr>
            <a:r>
              <a:rPr lang="ur-PK" sz="2000" b="1" dirty="0">
                <a:latin typeface="Arial" panose="020B0604020202020204" pitchFamily="34" charset="0"/>
                <a:cs typeface="Arial" panose="020B0604020202020204" pitchFamily="34" charset="0"/>
              </a:rPr>
              <a:t>لیکن یسوع مسیح اپنے طور پر عمل نہیں کر رہا تھا۔ ہمیشہ کی طرح وہ پہلے باپ سے بات کرنے گیا تھا تاکہ وہ اسے بتا سکے کہ اسے اس دن کیا کرنا ہے (مرقس 35:1؛ یوحنا 28:8)۔ </a:t>
            </a:r>
            <a:endParaRPr lang="en" sz="2000" b="1" dirty="0">
              <a:latin typeface="Arial" panose="020B0604020202020204" pitchFamily="34" charset="0"/>
              <a:cs typeface="Arial" panose="020B0604020202020204" pitchFamily="34" charset="0"/>
            </a:endParaRP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41210"/>
            <a:ext cx="7598752" cy="2323713"/>
          </a:xfrm>
          <a:prstGeom prst="rect">
            <a:avLst/>
          </a:prstGeom>
          <a:noFill/>
        </p:spPr>
        <p:txBody>
          <a:bodyPr wrap="square">
            <a:spAutoFit/>
          </a:bodyPr>
          <a:lstStyle/>
          <a:p>
            <a:pPr algn="r" rtl="1">
              <a:spcBef>
                <a:spcPts val="600"/>
              </a:spcBef>
            </a:pPr>
            <a:r>
              <a:rPr lang="ur-PK" sz="2000" b="1" dirty="0">
                <a:latin typeface="Arial" panose="020B0604020202020204" pitchFamily="34" charset="0"/>
                <a:cs typeface="Arial" panose="020B0604020202020204" pitchFamily="34" charset="0"/>
              </a:rPr>
              <a:t>دُعا کے ذریعے یسوع مسیح خُدا کو تلاش کرتا تھا اور یسوع ہمیں دعوت دیتا ہے کہ ہم بھی ویسا ہی کریں یعنی اُس کی نقل کریں (مرقس  46:4؛ لوقا21:3؛ 16:5؛ 18:9؛ 1:11؛ 1:18)۔ خاص حالات میں یہاں تک کہ وہ پوری رات دُعا کے لئے وقف کر دیتا (لوقا 13،12:6؛ 14: 21۔23)۔</a:t>
            </a:r>
          </a:p>
          <a:p>
            <a:pPr algn="r" rtl="1">
              <a:spcBef>
                <a:spcPts val="600"/>
              </a:spcBef>
            </a:pPr>
            <a:r>
              <a:rPr lang="ur-PK" sz="2000" b="1" dirty="0">
                <a:latin typeface="Arial" panose="020B0604020202020204" pitchFamily="34" charset="0"/>
                <a:cs typeface="Arial" panose="020B0604020202020204" pitchFamily="34" charset="0"/>
              </a:rPr>
              <a:t>کیا ہمیں بھی ہر روز یسوع مسیح کی طرح دُعا کے ذریعے خُداکو تلاش نہیں کرنا چاہئےتاکہ ہمیں اُس کی مرضی معلوم ہو؟ خاص حالات میں کیا ہم خاص طور پر دُعا کے  ذریعےخُدا کو تلاش نہیں کرتے۔    </a:t>
            </a:r>
            <a:endParaRPr lang="en" sz="2000" b="1" dirty="0">
              <a:latin typeface="Arial" panose="020B0604020202020204" pitchFamily="34" charset="0"/>
              <a:cs typeface="Arial" panose="020B0604020202020204" pitchFamily="34" charset="0"/>
            </a:endParaRP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righ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righ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2" fill="hold" grpId="0" nodeType="after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wipe(right)">
                                      <p:cBhvr>
                                        <p:cTn id="64"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8582696" y="-89203"/>
            <a:ext cx="3689023" cy="1323439"/>
          </a:xfrm>
          <a:prstGeom prst="rect">
            <a:avLst/>
          </a:prstGeom>
          <a:noFill/>
        </p:spPr>
        <p:txBody>
          <a:bodyPr wrap="square">
            <a:spAutoFit/>
          </a:bodyPr>
          <a:lstStyle/>
          <a:p>
            <a:pPr algn="ctr" rtl="1"/>
            <a:r>
              <a:rPr lang="ur-PK"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latin typeface="Arial" panose="020B0604020202020204" pitchFamily="34" charset="0"/>
                <a:cs typeface="Arial" panose="020B0604020202020204" pitchFamily="34" charset="0"/>
              </a:rPr>
              <a:t>شفا اور شریعت کا اخترام</a:t>
            </a:r>
            <a:endParaRPr lang="e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1" y="33907"/>
            <a:ext cx="8502976" cy="1200329"/>
          </a:xfrm>
          <a:prstGeom prst="rect">
            <a:avLst/>
          </a:prstGeom>
          <a:noFill/>
        </p:spPr>
        <p:txBody>
          <a:bodyPr wrap="square">
            <a:spAutoFit/>
            <a:scene3d>
              <a:camera prst="orthographicFront"/>
              <a:lightRig rig="threePt" dir="t"/>
            </a:scene3d>
            <a:sp3d extrusionH="57150">
              <a:bevelT w="38100" h="38100"/>
            </a:sp3d>
          </a:bodyPr>
          <a:lstStyle/>
          <a:p>
            <a:pPr algn="r" rtl="1"/>
            <a:r>
              <a:rPr lang="ur-PK" sz="2400" b="1" dirty="0">
                <a:solidFill>
                  <a:srgbClr val="C00000"/>
                </a:solidFill>
                <a:latin typeface="Arial" panose="020B0604020202020204" pitchFamily="34" charset="0"/>
                <a:cs typeface="Arial" panose="020B0604020202020204" pitchFamily="34" charset="0"/>
              </a:rPr>
              <a:t>"اور اُس نے کہا خبردار کسی سے کچھ نہ کہنا مگر جا کر اپنے تئیں کاہن کو دکھا اور اپنے پاک صاف ہو جانے کی بابت اُن چیزوں کو جو موسیٰ نے مقرر کیں نذر گذران تاکہ اُن کے لئے گواہی ہو" (مرقس 44:1)</a:t>
            </a:r>
            <a:endParaRPr lang="en" sz="2400" b="1" dirty="0">
              <a:solidFill>
                <a:srgbClr val="C0000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41F02A2-EC5C-DE68-D7A4-6354ADD80172}"/>
              </a:ext>
            </a:extLst>
          </p:cNvPr>
          <p:cNvSpPr txBox="1"/>
          <p:nvPr/>
        </p:nvSpPr>
        <p:spPr>
          <a:xfrm>
            <a:off x="31639" y="1481011"/>
            <a:ext cx="7952205" cy="2400657"/>
          </a:xfrm>
          <a:prstGeom prst="rect">
            <a:avLst/>
          </a:prstGeom>
          <a:noFill/>
        </p:spPr>
        <p:txBody>
          <a:bodyPr wrap="square" rtlCol="0">
            <a:spAutoFit/>
          </a:bodyPr>
          <a:lstStyle/>
          <a:p>
            <a:pPr algn="r" rtl="1">
              <a:spcBef>
                <a:spcPts val="600"/>
              </a:spcBef>
            </a:pPr>
            <a:r>
              <a:rPr lang="ur-PK" sz="2000" b="1" dirty="0">
                <a:latin typeface="Arial" panose="020B0604020202020204" pitchFamily="34" charset="0"/>
                <a:cs typeface="Arial" panose="020B0604020202020204" pitchFamily="34" charset="0"/>
              </a:rPr>
              <a:t>کوڑھی، اپنی بیماری کی وجہ سے تمام انسانی رابطے سے الگ تھلگ، یسوع کے سامنے گھٹنے ٹیک کر شفا کی بھیگ مانگ رہا تھا (احبار 45:13؛ مرقس 40:1)۔</a:t>
            </a:r>
          </a:p>
          <a:p>
            <a:pPr algn="r" rtl="1">
              <a:spcBef>
                <a:spcPts val="600"/>
              </a:spcBef>
            </a:pPr>
            <a:r>
              <a:rPr lang="ur-PK" sz="2000" b="1" dirty="0">
                <a:latin typeface="Arial" panose="020B0604020202020204" pitchFamily="34" charset="0"/>
                <a:cs typeface="Arial" panose="020B0604020202020204" pitchFamily="34" charset="0"/>
              </a:rPr>
              <a:t>ہجوم کے سامنے، یسوع شریعت کےبرعکس کرتا ہے: وہ کوڑھی کو چھوتا ہ اور اُس لئے ناپاک ہوجانا شریعت کے مطابق تھا۔ لیکن کوڑھی کی ناپاکی حاصل کرنے کی بجائے، کوڑھی یسوع کی شفا حاصل کرتا ہے۔</a:t>
            </a:r>
          </a:p>
          <a:p>
            <a:pPr algn="r" rtl="1">
              <a:spcBef>
                <a:spcPts val="600"/>
              </a:spcBef>
            </a:pPr>
            <a:r>
              <a:rPr lang="ur-PK" sz="2000" b="1" dirty="0">
                <a:latin typeface="Arial" panose="020B0604020202020204" pitchFamily="34" charset="0"/>
                <a:cs typeface="Arial" panose="020B0604020202020204" pitchFamily="34" charset="0"/>
              </a:rPr>
              <a:t>جب ہم اپنے گناہ اور گندی کے ساتھ یسوع کے پاس آتے ہیں، وہ ہم سے جدا نہیں ہو گا۔ وہ ہمیں معافی اور شفا بخشے گا، ہمیں اپنی طرح پاک صاف کرے گا۔   </a:t>
            </a:r>
            <a:endParaRPr lang="en" sz="2000" b="1" dirty="0">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3015535537"/>
              </p:ext>
            </p:extLst>
          </p:nvPr>
        </p:nvGraphicFramePr>
        <p:xfrm>
          <a:off x="1895476" y="4149313"/>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128536" y="1234236"/>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8047852" y="1204900"/>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33350"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righ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righ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righ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right)">
                                      <p:cBhvr>
                                        <p:cTn id="59" dur="500"/>
                                        <p:tgtEl>
                                          <p:spTgt spid="2">
                                            <p:graphicEl>
                                              <a:dgm id="{B4EB38D3-D434-42DD-A2E1-C57F19950AAD}"/>
                                            </p:graphicEl>
                                          </p:spTgt>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righ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right)">
                                      <p:cBhvr>
                                        <p:cTn id="67" dur="500"/>
                                        <p:tgtEl>
                                          <p:spTgt spid="2">
                                            <p:graphicEl>
                                              <a:dgm id="{A1CE3E22-5047-4ABA-84B2-009AC3F5FE6E}"/>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righ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right)">
                                      <p:cBhvr>
                                        <p:cTn id="75" dur="500"/>
                                        <p:tgtEl>
                                          <p:spTgt spid="2">
                                            <p:graphicEl>
                                              <a:dgm id="{AAB14C4E-EB3F-4B63-A3E5-8C7FEFE744DE}"/>
                                            </p:graphicEl>
                                          </p:spTgt>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righ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right)">
                                      <p:cBhvr>
                                        <p:cTn id="83" dur="500"/>
                                        <p:tgtEl>
                                          <p:spTgt spid="2">
                                            <p:graphicEl>
                                              <a:dgm id="{8EC96310-F468-49E7-87A0-EE785DBACD38}"/>
                                            </p:graphicEl>
                                          </p:spTgt>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righ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right)">
                                      <p:cBhvr>
                                        <p:cTn id="91" dur="500"/>
                                        <p:tgtEl>
                                          <p:spTgt spid="2">
                                            <p:graphicEl>
                                              <a:dgm id="{FD8E8B9F-AFB5-45E2-BE81-E69F72320E45}"/>
                                            </p:graphicEl>
                                          </p:spTgt>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righ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right)">
                                      <p:cBhvr>
                                        <p:cTn id="99" dur="500"/>
                                        <p:tgtEl>
                                          <p:spTgt spid="2">
                                            <p:graphicEl>
                                              <a:dgm id="{8F056144-A1FB-4626-BA89-593032624CAB}"/>
                                            </p:graphicEl>
                                          </p:spTgt>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righ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036948" y="609279"/>
            <a:ext cx="9926327" cy="5016758"/>
          </a:xfrm>
          <a:prstGeom prst="rect">
            <a:avLst/>
          </a:prstGeom>
          <a:noFill/>
        </p:spPr>
        <p:txBody>
          <a:bodyPr wrap="square">
            <a:spAutoFit/>
          </a:bodyPr>
          <a:lstStyle/>
          <a:p>
            <a:pPr algn="r" rtl="1">
              <a:spcBef>
                <a:spcPts val="600"/>
              </a:spcBef>
            </a:pPr>
            <a:r>
              <a:rPr lang="ur-PK" sz="3200" b="1" dirty="0">
                <a:latin typeface="Arial" panose="020B0604020202020204" pitchFamily="34" charset="0"/>
                <a:cs typeface="Arial" panose="020B0604020202020204" pitchFamily="34" charset="0"/>
              </a:rPr>
              <a:t>"زمین پر نجات دہندہ کی زندگی آسان نہیں تھی۔ لیکن وہ کھوئے ہوئے لوگوں کو بچانے کے لئے کام کرتے ہوئے کبھی نہیں تھکا۔ اُس نے اپنی پیدائش سے لے کر اپنی موت تک بے لوث زندگی گزاری۔ اُس نےمحنت اور تھکا دینے والے سفر سے آزاد ہونے کی کوشش نہیں کی۔ اُس نے کہا کہ ابن آدم "چنانچہ ابن آدم اس لئے نہیں آیا کہ خدمت لے بلکہ اس لئے کہ خدمت کرے او اپنی جان بہتیروں کے بدلے فدیہ میں دے" (متی 28:20)۔ یہ اُس کی زندگی کا ایک عظیم مقصد تھا۔ تمام دوسری چیزیں اتنی اہم نہیں تھیںَ خُدا کی مرضی پوری کرنا اور اُس کا کام ختم کرنا اُس کے لئے کھانے پینے کی طرح تھا۔ اس کے کام میں خود کا کوئی خیال نہیں تھا"   </a:t>
            </a:r>
            <a:endParaRPr lang="en" sz="32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1106282" y="5978962"/>
            <a:ext cx="3039614" cy="338554"/>
          </a:xfrm>
          <a:prstGeom prst="rect">
            <a:avLst/>
          </a:prstGeom>
          <a:noFill/>
        </p:spPr>
        <p:txBody>
          <a:bodyPr wrap="none" rtlCol="0">
            <a:spAutoFit/>
          </a:bodyPr>
          <a:lstStyle/>
          <a:p>
            <a:pPr algn="r"/>
            <a:r>
              <a:rPr lang="en" sz="1600" b="1" dirty="0">
                <a:latin typeface="Arial" panose="020B0604020202020204" pitchFamily="34" charset="0"/>
                <a:cs typeface="Arial" panose="020B0604020202020204" pitchFamily="34" charset="0"/>
              </a:rPr>
              <a:t>EGW (</a:t>
            </a:r>
            <a:r>
              <a:rPr lang="en-US" sz="1600" b="1" dirty="0">
                <a:latin typeface="Arial" panose="020B0604020202020204" pitchFamily="34" charset="0"/>
                <a:cs typeface="Arial" panose="020B0604020202020204" pitchFamily="34" charset="0"/>
              </a:rPr>
              <a:t>Steps to Christ</a:t>
            </a:r>
            <a:r>
              <a:rPr lang="en" sz="1600" b="1" dirty="0">
                <a:latin typeface="Arial" panose="020B0604020202020204" pitchFamily="34" charset="0"/>
                <a:cs typeface="Arial" panose="020B0604020202020204" pitchFamily="34" charset="0"/>
              </a:rPr>
              <a:t>, pg. 77)</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Rectangle 1"/>
          <p:cNvSpPr/>
          <p:nvPr/>
        </p:nvSpPr>
        <p:spPr>
          <a:xfrm>
            <a:off x="67734" y="190861"/>
            <a:ext cx="4470399" cy="6291787"/>
          </a:xfrm>
          <a:prstGeom prst="rect">
            <a:avLst/>
          </a:prstGeom>
        </p:spPr>
        <p:txBody>
          <a:bodyPr wrap="square">
            <a:spAutoFit/>
          </a:bodyPr>
          <a:lstStyle/>
          <a:p>
            <a:pPr lvl="0" algn="ctr" rtl="1">
              <a:lnSpc>
                <a:spcPts val="7000"/>
              </a:lnSpc>
              <a:defRPr/>
            </a:pPr>
            <a:r>
              <a:rPr lang="ur-PK" sz="5400" b="1" dirty="0">
                <a:ln w="12700">
                  <a:solidFill>
                    <a:srgbClr val="1453A0"/>
                  </a:solidFill>
                  <a:prstDash val="solid"/>
                </a:ln>
                <a:pattFill prst="narHorz">
                  <a:fgClr>
                    <a:srgbClr val="1453A0"/>
                  </a:fgClr>
                  <a:bgClr>
                    <a:srgbClr val="D3E4F9"/>
                  </a:bgClr>
                </a:pattFill>
                <a:effectLst>
                  <a:innerShdw blurRad="177800">
                    <a:srgbClr val="0A294E"/>
                  </a:innerShdw>
                </a:effectLst>
                <a:latin typeface="Arial" panose="020B0604020202020204" pitchFamily="34" charset="0"/>
                <a:cs typeface="Arial" panose="020B0604020202020204" pitchFamily="34" charset="0"/>
              </a:rPr>
              <a:t>"اور یسوع نے اُن</a:t>
            </a:r>
          </a:p>
          <a:p>
            <a:pPr lvl="0" algn="ctr" rtl="1">
              <a:lnSpc>
                <a:spcPts val="7000"/>
              </a:lnSpc>
              <a:defRPr/>
            </a:pPr>
            <a:r>
              <a:rPr lang="ur-PK" sz="5400" b="1" dirty="0">
                <a:ln w="12700">
                  <a:solidFill>
                    <a:srgbClr val="1453A0"/>
                  </a:solidFill>
                  <a:prstDash val="solid"/>
                </a:ln>
                <a:pattFill prst="narHorz">
                  <a:fgClr>
                    <a:srgbClr val="1453A0"/>
                  </a:fgClr>
                  <a:bgClr>
                    <a:srgbClr val="D3E4F9"/>
                  </a:bgClr>
                </a:pattFill>
                <a:effectLst>
                  <a:innerShdw blurRad="177800">
                    <a:srgbClr val="0A294E"/>
                  </a:innerShdw>
                </a:effectLst>
                <a:latin typeface="Arial" panose="020B0604020202020204" pitchFamily="34" charset="0"/>
                <a:cs typeface="Arial" panose="020B0604020202020204" pitchFamily="34" charset="0"/>
              </a:rPr>
              <a:t> سے کہا میرے پیچھے</a:t>
            </a:r>
          </a:p>
          <a:p>
            <a:pPr lvl="0" algn="ctr" rtl="1">
              <a:lnSpc>
                <a:spcPts val="7000"/>
              </a:lnSpc>
              <a:defRPr/>
            </a:pPr>
            <a:r>
              <a:rPr lang="ur-PK" sz="5400" b="1" dirty="0">
                <a:ln w="12700">
                  <a:solidFill>
                    <a:srgbClr val="1453A0"/>
                  </a:solidFill>
                  <a:prstDash val="solid"/>
                </a:ln>
                <a:pattFill prst="narHorz">
                  <a:fgClr>
                    <a:srgbClr val="1453A0"/>
                  </a:fgClr>
                  <a:bgClr>
                    <a:srgbClr val="D3E4F9"/>
                  </a:bgClr>
                </a:pattFill>
                <a:effectLst>
                  <a:innerShdw blurRad="177800">
                    <a:srgbClr val="0A294E"/>
                  </a:innerShdw>
                </a:effectLst>
                <a:latin typeface="Arial" panose="020B0604020202020204" pitchFamily="34" charset="0"/>
                <a:cs typeface="Arial" panose="020B0604020202020204" pitchFamily="34" charset="0"/>
              </a:rPr>
              <a:t> چلے آؤ تو میں تم کو آدم گیر بناؤں گا"</a:t>
            </a:r>
          </a:p>
          <a:p>
            <a:pPr lvl="0" algn="ctr" rtl="1">
              <a:lnSpc>
                <a:spcPts val="7000"/>
              </a:lnSpc>
              <a:defRPr/>
            </a:pPr>
            <a:r>
              <a:rPr lang="ur-PK"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Arial" panose="020B0604020202020204" pitchFamily="34" charset="0"/>
                <a:cs typeface="Arial" panose="020B0604020202020204" pitchFamily="34" charset="0"/>
              </a:rPr>
              <a:t>مرقس 17:1</a:t>
            </a:r>
            <a:endParaRPr lang="es-ES" sz="4400" b="1" dirty="0">
              <a:ln w="12700">
                <a:solidFill>
                  <a:srgbClr val="1453A0"/>
                </a:solidFill>
                <a:prstDash val="solid"/>
              </a:ln>
              <a:pattFill prst="narHorz">
                <a:fgClr>
                  <a:srgbClr val="1453A0"/>
                </a:fgClr>
                <a:bgClr>
                  <a:srgbClr val="D3E4F9"/>
                </a:bgClr>
              </a:pattFill>
              <a:effectLst>
                <a:innerShdw blurRad="177800">
                  <a:srgbClr val="0A294E"/>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613400" y="3379044"/>
            <a:ext cx="4805376" cy="3400931"/>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ur-PK" sz="2000" b="1" dirty="0">
                <a:solidFill>
                  <a:srgbClr val="7B0AEC"/>
                </a:solidFill>
                <a:latin typeface="Arial" panose="020B0604020202020204" pitchFamily="34" charset="0"/>
                <a:cs typeface="Arial" panose="020B0604020202020204" pitchFamily="34" charset="0"/>
              </a:rPr>
              <a:t>خصوصی سرگرمیاں:</a:t>
            </a:r>
            <a:endParaRPr lang="en" sz="2000" b="1" dirty="0">
              <a:solidFill>
                <a:srgbClr val="7B0AEC"/>
              </a:solidFill>
              <a:latin typeface="Arial" panose="020B0604020202020204" pitchFamily="34" charset="0"/>
              <a:cs typeface="Arial" panose="020B0604020202020204" pitchFamily="34" charset="0"/>
            </a:endParaRPr>
          </a:p>
          <a:p>
            <a:pPr lvl="1" algn="r" rtl="1">
              <a:spcBef>
                <a:spcPts val="600"/>
              </a:spcBef>
            </a:pPr>
            <a:r>
              <a:rPr lang="ur-PK" sz="2000" b="1" dirty="0">
                <a:latin typeface="Arial" panose="020B0604020202020204" pitchFamily="34" charset="0"/>
                <a:cs typeface="Arial" panose="020B0604020202020204" pitchFamily="34" charset="0"/>
              </a:rPr>
              <a:t>شاگردوں کی بلاہٹ ـمرقس 1: 16۔20)۔ </a:t>
            </a:r>
            <a:endParaRPr lang="en" sz="2000" b="1" dirty="0">
              <a:latin typeface="Arial" panose="020B0604020202020204" pitchFamily="34" charset="0"/>
              <a:cs typeface="Arial" panose="020B0604020202020204" pitchFamily="34" charset="0"/>
            </a:endParaRPr>
          </a:p>
          <a:p>
            <a:pPr algn="r" rtl="1">
              <a:spcBef>
                <a:spcPts val="1800"/>
              </a:spcBef>
            </a:pPr>
            <a:r>
              <a:rPr lang="ur-PK" sz="2000" b="1" dirty="0">
                <a:solidFill>
                  <a:srgbClr val="B81111"/>
                </a:solidFill>
                <a:latin typeface="Arial" panose="020B0604020202020204" pitchFamily="34" charset="0"/>
                <a:cs typeface="Arial" panose="020B0604020202020204" pitchFamily="34" charset="0"/>
              </a:rPr>
              <a:t>سبت کی سرگرمیاں:</a:t>
            </a:r>
            <a:endParaRPr lang="en" sz="2000" b="1" dirty="0">
              <a:solidFill>
                <a:srgbClr val="B81111"/>
              </a:solidFill>
              <a:latin typeface="Arial" panose="020B0604020202020204" pitchFamily="34" charset="0"/>
              <a:cs typeface="Arial" panose="020B0604020202020204" pitchFamily="34" charset="0"/>
            </a:endParaRPr>
          </a:p>
          <a:p>
            <a:pPr lvl="1" algn="r" rtl="1">
              <a:spcBef>
                <a:spcPts val="600"/>
              </a:spcBef>
            </a:pPr>
            <a:r>
              <a:rPr lang="ur-PK" sz="2000" b="1" dirty="0">
                <a:latin typeface="Arial" panose="020B0604020202020204" pitchFamily="34" charset="0"/>
                <a:cs typeface="Arial" panose="020B0604020202020204" pitchFamily="34" charset="0"/>
              </a:rPr>
              <a:t>عبادت خانہ میں پیغام دینا (مرقس 1: 21۔ 28)۔ </a:t>
            </a:r>
            <a:endParaRPr lang="en" sz="2000" b="1" dirty="0">
              <a:latin typeface="Arial" panose="020B0604020202020204" pitchFamily="34" charset="0"/>
              <a:cs typeface="Arial" panose="020B0604020202020204" pitchFamily="34" charset="0"/>
            </a:endParaRPr>
          </a:p>
          <a:p>
            <a:pPr lvl="1" algn="r" rtl="1">
              <a:spcBef>
                <a:spcPts val="600"/>
              </a:spcBef>
            </a:pPr>
            <a:r>
              <a:rPr lang="ur-PK" sz="2000" b="1" dirty="0">
                <a:latin typeface="Arial" panose="020B0604020202020204" pitchFamily="34" charset="0"/>
                <a:cs typeface="Arial" panose="020B0604020202020204" pitchFamily="34" charset="0"/>
              </a:rPr>
              <a:t>شفا (مرقس 1: 29۔34)۔ </a:t>
            </a:r>
            <a:endParaRPr lang="en" sz="2000" b="1" dirty="0">
              <a:latin typeface="Arial" panose="020B0604020202020204" pitchFamily="34" charset="0"/>
              <a:cs typeface="Arial" panose="020B0604020202020204" pitchFamily="34" charset="0"/>
            </a:endParaRPr>
          </a:p>
          <a:p>
            <a:pPr algn="r" rtl="1">
              <a:spcBef>
                <a:spcPts val="1800"/>
              </a:spcBef>
            </a:pPr>
            <a:r>
              <a:rPr lang="ur-PK" sz="2000" b="1" dirty="0">
                <a:solidFill>
                  <a:srgbClr val="29870C"/>
                </a:solidFill>
                <a:latin typeface="Arial" panose="020B0604020202020204" pitchFamily="34" charset="0"/>
                <a:cs typeface="Arial" panose="020B0604020202020204" pitchFamily="34" charset="0"/>
              </a:rPr>
              <a:t>روزمرہ کی سرگرمیاں: </a:t>
            </a:r>
            <a:endParaRPr lang="en" sz="2000" b="1" dirty="0">
              <a:solidFill>
                <a:srgbClr val="29870C"/>
              </a:solidFill>
              <a:latin typeface="Arial" panose="020B0604020202020204" pitchFamily="34" charset="0"/>
              <a:cs typeface="Arial" panose="020B0604020202020204" pitchFamily="34" charset="0"/>
            </a:endParaRPr>
          </a:p>
          <a:p>
            <a:pPr lvl="1" algn="r" rtl="1">
              <a:spcBef>
                <a:spcPts val="600"/>
              </a:spcBef>
            </a:pPr>
            <a:r>
              <a:rPr lang="ur-PK" sz="2000" b="1" dirty="0">
                <a:latin typeface="Arial" panose="020B0604020202020204" pitchFamily="34" charset="0"/>
                <a:cs typeface="Arial" panose="020B0604020202020204" pitchFamily="34" charset="0"/>
              </a:rPr>
              <a:t>دُعا کرنا اور منادی کرنا (مرقس 1:35-39)۔</a:t>
            </a:r>
            <a:endParaRPr lang="en" sz="2000" b="1" dirty="0">
              <a:latin typeface="Arial" panose="020B0604020202020204" pitchFamily="34" charset="0"/>
              <a:cs typeface="Arial" panose="020B0604020202020204" pitchFamily="34" charset="0"/>
            </a:endParaRPr>
          </a:p>
          <a:p>
            <a:pPr lvl="1" algn="r" rtl="1">
              <a:spcBef>
                <a:spcPts val="600"/>
              </a:spcBef>
            </a:pPr>
            <a:r>
              <a:rPr lang="ur-PK" sz="2000" b="1" dirty="0">
                <a:latin typeface="Arial" panose="020B0604020202020204" pitchFamily="34" charset="0"/>
                <a:cs typeface="Arial" panose="020B0604020202020204" pitchFamily="34" charset="0"/>
              </a:rPr>
              <a:t>شفا اور شریعت کا احترام  (مرقس 1: 40-45)۔</a:t>
            </a:r>
            <a:endParaRPr lang="en" sz="20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82E60F8-E6A2-3EF4-6133-6ECEE6A9592D}"/>
              </a:ext>
            </a:extLst>
          </p:cNvPr>
          <p:cNvSpPr txBox="1"/>
          <p:nvPr/>
        </p:nvSpPr>
        <p:spPr>
          <a:xfrm>
            <a:off x="0" y="56086"/>
            <a:ext cx="6810375" cy="2877711"/>
          </a:xfrm>
          <a:prstGeom prst="rect">
            <a:avLst/>
          </a:prstGeom>
          <a:noFill/>
        </p:spPr>
        <p:txBody>
          <a:bodyPr wrap="square" rtlCol="0">
            <a:spAutoFit/>
          </a:bodyPr>
          <a:lstStyle/>
          <a:p>
            <a:pPr algn="r" rtl="1">
              <a:spcBef>
                <a:spcPts val="600"/>
              </a:spcBef>
            </a:pPr>
            <a:r>
              <a:rPr lang="ur-PK" sz="2200" b="1" dirty="0">
                <a:latin typeface="Arial" panose="020B0604020202020204" pitchFamily="34" charset="0"/>
                <a:cs typeface="Arial" panose="020B0604020202020204" pitchFamily="34" charset="0"/>
              </a:rPr>
              <a:t>یسوع مسیح کے ساتھ  زندگی میں ایک دن کیسا ہو گا؟ اگر ہم پورا ہفتہ اُس کے ساتھ رہیں تو کیا ہو گا؟مرقس اپنے پہلے باب کے آخری حصے میں اس تجربے میں زندگی گزارنے میں مدد کرتا ہے (مرقس 1: 16-45)۔</a:t>
            </a:r>
          </a:p>
          <a:p>
            <a:pPr algn="r" rtl="1">
              <a:spcBef>
                <a:spcPts val="600"/>
              </a:spcBef>
            </a:pPr>
            <a:r>
              <a:rPr lang="ur-PK" sz="2200" b="1" dirty="0">
                <a:latin typeface="Arial" panose="020B0604020202020204" pitchFamily="34" charset="0"/>
                <a:cs typeface="Arial" panose="020B0604020202020204" pitchFamily="34" charset="0"/>
              </a:rPr>
              <a:t>ہم یسوع مسیح کے ساتھ ماہی گیروں کے ایک گروپ کو  دیکھتے ہیں کیونکہ وہ مکمل طور پر پورا وقت اُس کی پیروی کرتے تھے؛ مصروف سبت کے دن سے لطف اندزو ہونا،   اور آخر میں ہم دیکھیں گے کہ ان کے روزمرہ کے رسم و رواج کیا تھے۔ </a:t>
            </a:r>
            <a:endParaRPr lang="en" sz="2200" b="1" dirty="0">
              <a:latin typeface="Arial" panose="020B0604020202020204" pitchFamily="34" charset="0"/>
              <a:cs typeface="Arial" panose="020B0604020202020204" pitchFamily="34" charset="0"/>
            </a:endParaRP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rot="10800000">
            <a:off x="10514168" y="5689884"/>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0800000">
            <a:off x="10513891" y="3421238"/>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rot="10800000">
            <a:off x="10514168" y="435174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070853" y="642532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0070853" y="6046871"/>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070853" y="511704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070853" y="4722358"/>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070853" y="3812174"/>
            <a:ext cx="263654" cy="26409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right)">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par>
                                <p:cTn id="34" presetID="14" presetClass="entr" presetSubtype="10" fill="hold" nodeType="withEffect">
                                  <p:stCondLst>
                                    <p:cond delay="25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par>
                                <p:cTn id="37" presetID="14" presetClass="entr" presetSubtype="10"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right)">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strVal val="4*#ppt_w"/>
                                          </p:val>
                                        </p:tav>
                                        <p:tav tm="100000">
                                          <p:val>
                                            <p:strVal val="#ppt_w"/>
                                          </p:val>
                                        </p:tav>
                                      </p:tavLst>
                                    </p:anim>
                                    <p:anim calcmode="lin" valueType="num">
                                      <p:cBhvr>
                                        <p:cTn id="49" dur="500" fill="hold"/>
                                        <p:tgtEl>
                                          <p:spTgt spid="25"/>
                                        </p:tgtEl>
                                        <p:attrNameLst>
                                          <p:attrName>ppt_h</p:attrName>
                                        </p:attrNameLst>
                                      </p:cBhvr>
                                      <p:tavLst>
                                        <p:tav tm="0">
                                          <p:val>
                                            <p:strVal val="4*#ppt_h"/>
                                          </p:val>
                                        </p:tav>
                                        <p:tav tm="100000">
                                          <p:val>
                                            <p:strVal val="#ppt_h"/>
                                          </p:val>
                                        </p:tav>
                                      </p:tavLst>
                                    </p:anim>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wipe(right)">
                                      <p:cBhvr>
                                        <p:cTn id="53" dur="500"/>
                                        <p:tgtEl>
                                          <p:spTgt spid="2">
                                            <p:txEl>
                                              <p:pRg st="0" end="0"/>
                                            </p:txEl>
                                          </p:spTgt>
                                        </p:tgtEl>
                                      </p:cBhvr>
                                    </p:animEffect>
                                  </p:childTnLst>
                                </p:cTn>
                              </p:par>
                            </p:childTnLst>
                          </p:cTn>
                        </p:par>
                        <p:par>
                          <p:cTn id="54" fill="hold">
                            <p:stCondLst>
                              <p:cond delay="1000"/>
                            </p:stCondLst>
                            <p:childTnLst>
                              <p:par>
                                <p:cTn id="55" presetID="2" presetClass="entr" presetSubtype="6"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2" presetClass="entr" presetSubtype="2" fill="hold" grpId="0" nodeType="afterEffect">
                                  <p:stCondLst>
                                    <p:cond delay="0"/>
                                  </p:stCondLst>
                                  <p:childTnLst>
                                    <p:set>
                                      <p:cBhvr>
                                        <p:cTn id="61" dur="1" fill="hold">
                                          <p:stCondLst>
                                            <p:cond delay="0"/>
                                          </p:stCondLst>
                                        </p:cTn>
                                        <p:tgtEl>
                                          <p:spTgt spid="2">
                                            <p:txEl>
                                              <p:pRg st="1" end="1"/>
                                            </p:txEl>
                                          </p:spTgt>
                                        </p:tgtEl>
                                        <p:attrNameLst>
                                          <p:attrName>style.visibility</p:attrName>
                                        </p:attrNameLst>
                                      </p:cBhvr>
                                      <p:to>
                                        <p:strVal val="visible"/>
                                      </p:to>
                                    </p:set>
                                    <p:animEffect transition="in" filter="wipe(right)">
                                      <p:cBhvr>
                                        <p:cTn id="62" dur="500"/>
                                        <p:tgtEl>
                                          <p:spTgt spid="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strVal val="4*#ppt_w"/>
                                          </p:val>
                                        </p:tav>
                                        <p:tav tm="100000">
                                          <p:val>
                                            <p:strVal val="#ppt_w"/>
                                          </p:val>
                                        </p:tav>
                                      </p:tavLst>
                                    </p:anim>
                                    <p:anim calcmode="lin" valueType="num">
                                      <p:cBhvr>
                                        <p:cTn id="68" dur="500" fill="hold"/>
                                        <p:tgtEl>
                                          <p:spTgt spid="26"/>
                                        </p:tgtEl>
                                        <p:attrNameLst>
                                          <p:attrName>ppt_h</p:attrName>
                                        </p:attrNameLst>
                                      </p:cBhvr>
                                      <p:tavLst>
                                        <p:tav tm="0">
                                          <p:val>
                                            <p:strVal val="4*#ppt_h"/>
                                          </p:val>
                                        </p:tav>
                                        <p:tav tm="100000">
                                          <p:val>
                                            <p:strVal val="#ppt_h"/>
                                          </p:val>
                                        </p:tav>
                                      </p:tavLst>
                                    </p:anim>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2">
                                            <p:txEl>
                                              <p:pRg st="2" end="2"/>
                                            </p:txEl>
                                          </p:spTgt>
                                        </p:tgtEl>
                                        <p:attrNameLst>
                                          <p:attrName>style.visibility</p:attrName>
                                        </p:attrNameLst>
                                      </p:cBhvr>
                                      <p:to>
                                        <p:strVal val="visible"/>
                                      </p:to>
                                    </p:set>
                                    <p:animEffect transition="in" filter="wipe(right)">
                                      <p:cBhvr>
                                        <p:cTn id="72" dur="500"/>
                                        <p:tgtEl>
                                          <p:spTgt spid="2">
                                            <p:txEl>
                                              <p:pRg st="2" end="2"/>
                                            </p:txEl>
                                          </p:spTgt>
                                        </p:tgtEl>
                                      </p:cBhvr>
                                    </p:animEffect>
                                  </p:childTnLst>
                                </p:cTn>
                              </p:par>
                            </p:childTnLst>
                          </p:cTn>
                        </p:par>
                        <p:par>
                          <p:cTn id="73" fill="hold">
                            <p:stCondLst>
                              <p:cond delay="1000"/>
                            </p:stCondLst>
                            <p:childTnLst>
                              <p:par>
                                <p:cTn id="74" presetID="2" presetClass="entr" presetSubtype="6"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1+#ppt_w/2"/>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22" presetClass="entr" presetSubtype="2"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right)">
                                      <p:cBhvr>
                                        <p:cTn id="81" dur="500"/>
                                        <p:tgtEl>
                                          <p:spTgt spid="2">
                                            <p:txEl>
                                              <p:pRg st="3" end="3"/>
                                            </p:txEl>
                                          </p:spTgt>
                                        </p:tgtEl>
                                      </p:cBhvr>
                                    </p:animEffect>
                                  </p:childTnLst>
                                </p:cTn>
                              </p:par>
                            </p:childTnLst>
                          </p:cTn>
                        </p:par>
                        <p:par>
                          <p:cTn id="82" fill="hold">
                            <p:stCondLst>
                              <p:cond delay="2000"/>
                            </p:stCondLst>
                            <p:childTnLst>
                              <p:par>
                                <p:cTn id="83" presetID="2" presetClass="entr" presetSubtype="6"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right)">
                                      <p:cBhvr>
                                        <p:cTn id="90" dur="5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32"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strVal val="4*#ppt_w"/>
                                          </p:val>
                                        </p:tav>
                                        <p:tav tm="100000">
                                          <p:val>
                                            <p:strVal val="#ppt_w"/>
                                          </p:val>
                                        </p:tav>
                                      </p:tavLst>
                                    </p:anim>
                                    <p:anim calcmode="lin" valueType="num">
                                      <p:cBhvr>
                                        <p:cTn id="96" dur="500" fill="hold"/>
                                        <p:tgtEl>
                                          <p:spTgt spid="23"/>
                                        </p:tgtEl>
                                        <p:attrNameLst>
                                          <p:attrName>ppt_h</p:attrName>
                                        </p:attrNameLst>
                                      </p:cBhvr>
                                      <p:tavLst>
                                        <p:tav tm="0">
                                          <p:val>
                                            <p:strVal val="4*#ppt_h"/>
                                          </p:val>
                                        </p:tav>
                                        <p:tav tm="100000">
                                          <p:val>
                                            <p:strVal val="#ppt_h"/>
                                          </p:val>
                                        </p:tav>
                                      </p:tavLst>
                                    </p:anim>
                                  </p:childTnLst>
                                </p:cTn>
                              </p:par>
                            </p:childTnLst>
                          </p:cTn>
                        </p:par>
                        <p:par>
                          <p:cTn id="97" fill="hold">
                            <p:stCondLst>
                              <p:cond delay="500"/>
                            </p:stCondLst>
                            <p:childTnLst>
                              <p:par>
                                <p:cTn id="98" presetID="22" presetClass="entr" presetSubtype="2"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right)">
                                      <p:cBhvr>
                                        <p:cTn id="100" dur="500"/>
                                        <p:tgtEl>
                                          <p:spTgt spid="2">
                                            <p:txEl>
                                              <p:pRg st="5" end="5"/>
                                            </p:txEl>
                                          </p:spTgt>
                                        </p:tgtEl>
                                      </p:cBhvr>
                                    </p:animEffect>
                                  </p:childTnLst>
                                </p:cTn>
                              </p:par>
                            </p:childTnLst>
                          </p:cTn>
                        </p:par>
                        <p:par>
                          <p:cTn id="101" fill="hold">
                            <p:stCondLst>
                              <p:cond delay="1000"/>
                            </p:stCondLst>
                            <p:childTnLst>
                              <p:par>
                                <p:cTn id="102" presetID="2" presetClass="entr" presetSubtype="6"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1+#ppt_w/2"/>
                                          </p:val>
                                        </p:tav>
                                        <p:tav tm="100000">
                                          <p:val>
                                            <p:strVal val="#ppt_x"/>
                                          </p:val>
                                        </p:tav>
                                      </p:tavLst>
                                    </p:anim>
                                    <p:anim calcmode="lin" valueType="num">
                                      <p:cBhvr additive="base">
                                        <p:cTn id="105" dur="500" fill="hold"/>
                                        <p:tgtEl>
                                          <p:spTgt spid="33"/>
                                        </p:tgtEl>
                                        <p:attrNameLst>
                                          <p:attrName>ppt_y</p:attrName>
                                        </p:attrNameLst>
                                      </p:cBhvr>
                                      <p:tavLst>
                                        <p:tav tm="0">
                                          <p:val>
                                            <p:strVal val="1+#ppt_h/2"/>
                                          </p:val>
                                        </p:tav>
                                        <p:tav tm="100000">
                                          <p:val>
                                            <p:strVal val="#ppt_y"/>
                                          </p:val>
                                        </p:tav>
                                      </p:tavLst>
                                    </p:anim>
                                  </p:childTnLst>
                                </p:cTn>
                              </p:par>
                            </p:childTnLst>
                          </p:cTn>
                        </p:par>
                        <p:par>
                          <p:cTn id="106" fill="hold">
                            <p:stCondLst>
                              <p:cond delay="1500"/>
                            </p:stCondLst>
                            <p:childTnLst>
                              <p:par>
                                <p:cTn id="107" presetID="22" presetClass="entr" presetSubtype="2"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right)">
                                      <p:cBhvr>
                                        <p:cTn id="109" dur="500"/>
                                        <p:tgtEl>
                                          <p:spTgt spid="2">
                                            <p:txEl>
                                              <p:pRg st="6" end="6"/>
                                            </p:txEl>
                                          </p:spTgt>
                                        </p:tgtEl>
                                      </p:cBhvr>
                                    </p:animEffect>
                                  </p:childTnLst>
                                </p:cTn>
                              </p:par>
                            </p:childTnLst>
                          </p:cTn>
                        </p:par>
                        <p:par>
                          <p:cTn id="110" fill="hold">
                            <p:stCondLst>
                              <p:cond delay="2000"/>
                            </p:stCondLst>
                            <p:childTnLst>
                              <p:par>
                                <p:cTn id="111" presetID="2" presetClass="entr" presetSubtype="6" fill="hold" nodeType="after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1+#ppt_w/2"/>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childTnLst>
                          </p:cTn>
                        </p:par>
                        <p:par>
                          <p:cTn id="115" fill="hold">
                            <p:stCondLst>
                              <p:cond delay="2500"/>
                            </p:stCondLst>
                            <p:childTnLst>
                              <p:par>
                                <p:cTn id="116" presetID="22" presetClass="entr" presetSubtype="2" fill="hold" grpId="0" nodeType="afterEffect">
                                  <p:stCondLst>
                                    <p:cond delay="0"/>
                                  </p:stCondLst>
                                  <p:childTnLst>
                                    <p:set>
                                      <p:cBhvr>
                                        <p:cTn id="117" dur="1" fill="hold">
                                          <p:stCondLst>
                                            <p:cond delay="0"/>
                                          </p:stCondLst>
                                        </p:cTn>
                                        <p:tgtEl>
                                          <p:spTgt spid="2">
                                            <p:txEl>
                                              <p:pRg st="7" end="7"/>
                                            </p:txEl>
                                          </p:spTgt>
                                        </p:tgtEl>
                                        <p:attrNameLst>
                                          <p:attrName>style.visibility</p:attrName>
                                        </p:attrNameLst>
                                      </p:cBhvr>
                                      <p:to>
                                        <p:strVal val="visible"/>
                                      </p:to>
                                    </p:set>
                                    <p:animEffect transition="in" filter="wipe(right)">
                                      <p:cBhvr>
                                        <p:cTn id="1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323439"/>
          </a:xfrm>
          <a:prstGeom prst="rect">
            <a:avLst/>
          </a:prstGeom>
          <a:noFill/>
        </p:spPr>
        <p:txBody>
          <a:bodyPr wrap="square">
            <a:spAutoFit/>
            <a:scene3d>
              <a:camera prst="orthographicFront"/>
              <a:lightRig rig="threePt" dir="t"/>
            </a:scene3d>
            <a:sp3d extrusionH="57150">
              <a:bevelT h="25400" prst="softRound"/>
            </a:sp3d>
          </a:bodyPr>
          <a:lstStyle/>
          <a:p>
            <a:pPr algn="ctr" rtl="1"/>
            <a:r>
              <a:rPr lang="ur-PK" sz="8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latin typeface="Arial" panose="020B0604020202020204" pitchFamily="34" charset="0"/>
                <a:cs typeface="Arial" panose="020B0604020202020204" pitchFamily="34" charset="0"/>
              </a:rPr>
              <a:t>خصوصی سرگرمیاں</a:t>
            </a:r>
            <a:endParaRPr lang="en" sz="8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8511089" y="194773"/>
            <a:ext cx="3742265" cy="769441"/>
          </a:xfrm>
          <a:prstGeom prst="rect">
            <a:avLst/>
          </a:prstGeom>
          <a:noFill/>
        </p:spPr>
        <p:txBody>
          <a:bodyPr wrap="square">
            <a:spAutoFit/>
            <a:scene3d>
              <a:camera prst="orthographicFront"/>
              <a:lightRig rig="threePt" dir="t"/>
            </a:scene3d>
            <a:sp3d extrusionH="57150">
              <a:bevelT w="57150" h="38100" prst="hardEdge"/>
            </a:sp3d>
          </a:bodyPr>
          <a:lstStyle/>
          <a:p>
            <a:pPr algn="ctr" rtl="1"/>
            <a:r>
              <a:rPr lang="ur-PK"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شاگردوں کی بلاہٹ</a:t>
            </a:r>
            <a:endPar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1" y="61554"/>
            <a:ext cx="6420630" cy="1261884"/>
          </a:xfrm>
          <a:prstGeom prst="rect">
            <a:avLst/>
          </a:prstGeom>
          <a:noFill/>
        </p:spPr>
        <p:txBody>
          <a:bodyPr wrap="square">
            <a:spAutoFit/>
          </a:bodyPr>
          <a:lstStyle/>
          <a:p>
            <a:pPr algn="ctr" rtl="1"/>
            <a:r>
              <a:rPr lang="ur-PK" sz="28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"اور یسوع نے اُں سے کہا میرے پیچھے چلے آؤ تو میں تم کو آدم گیر بناؤں گا"</a:t>
            </a:r>
          </a:p>
          <a:p>
            <a:pPr rtl="1"/>
            <a:r>
              <a:rPr lang="ur-PK"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(مرقس 17:1)۔</a:t>
            </a:r>
            <a:endParaRPr lang="en" sz="20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lgn="r" rtl="1">
              <a:spcBef>
                <a:spcPts val="600"/>
              </a:spcBef>
            </a:pPr>
            <a:r>
              <a:rPr lang="ur-PK" sz="2000" b="1" dirty="0">
                <a:latin typeface="Arial" panose="020B0604020202020204" pitchFamily="34" charset="0"/>
                <a:cs typeface="Arial" panose="020B0604020202020204" pitchFamily="34" charset="0"/>
              </a:rPr>
              <a:t>مرقس اپنے کردار میں اختصار کی خصوصیت رکھتا تھا۔ اگر ہم دوسری انجیل سے مشورہ نہ لیں تو کیا ہو سکتا ہے کہ ہم اُس کی بلاہٹ کی دعوت کے بارےمیں غلط نتائج پر پہنچ جائیں۔</a:t>
            </a:r>
            <a:endParaRPr lang="en" sz="2000" b="1" dirty="0">
              <a:latin typeface="Arial" panose="020B0604020202020204" pitchFamily="34" charset="0"/>
              <a:cs typeface="Arial" panose="020B0604020202020204" pitchFamily="34" charset="0"/>
            </a:endParaRP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03398" y="3546079"/>
            <a:ext cx="5390097" cy="1938992"/>
          </a:xfrm>
          <a:prstGeom prst="rect">
            <a:avLst/>
          </a:prstGeom>
          <a:noFill/>
        </p:spPr>
        <p:txBody>
          <a:bodyPr wrap="square">
            <a:spAutoFit/>
          </a:bodyPr>
          <a:lstStyle/>
          <a:p>
            <a:pPr algn="r" rtl="1">
              <a:spcBef>
                <a:spcPts val="600"/>
              </a:spcBef>
            </a:pPr>
            <a:r>
              <a:rPr lang="ur-PK" sz="2000" b="1" dirty="0">
                <a:latin typeface="Arial" panose="020B0604020202020204" pitchFamily="34" charset="0"/>
                <a:cs typeface="Arial" panose="020B0604020202020204" pitchFamily="34" charset="0"/>
              </a:rPr>
              <a:t>یسوع مسیح پطرس کی کشتی سے منادی کرتا ہے، اور پھر معجزانہ طور پر لاتعداد مچھلیاں جال میں آ جاتی ہیں۔ مچھلیوں کی تعداد سے چاروں بھایوں کے جال تقریباً پھٹ چکے تھے (لوقا5:1۔7)۔جب یعقوب اور یوحنا جالوں کی مرمت کر رہے تھے، پطرس یسوع کے قدموں میں گر پڑا (لوقا 5:8۔11)۔ </a:t>
            </a:r>
            <a:endParaRPr lang="en" sz="2000" b="1"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03398" y="2240406"/>
            <a:ext cx="9541663" cy="1015663"/>
          </a:xfrm>
          <a:prstGeom prst="rect">
            <a:avLst/>
          </a:prstGeom>
          <a:noFill/>
        </p:spPr>
        <p:txBody>
          <a:bodyPr wrap="square">
            <a:spAutoFit/>
          </a:bodyPr>
          <a:lstStyle/>
          <a:p>
            <a:pPr algn="r" rtl="1">
              <a:spcBef>
                <a:spcPts val="600"/>
              </a:spcBef>
            </a:pPr>
            <a:r>
              <a:rPr lang="ur-PK" sz="2000" b="1" dirty="0">
                <a:latin typeface="Arial" panose="020B0604020202020204" pitchFamily="34" charset="0"/>
                <a:cs typeface="Arial" panose="020B0604020202020204" pitchFamily="34" charset="0"/>
              </a:rPr>
              <a:t>یہ پہلا موقعہ تھا کہ ان لوگوں کا یسوع مسیح سے سامنا ہوا تھا۔ یوحنا بپتسمہ دینے والے کے پیروکار ہونے کے ناطے انہوں نے اُس سے یسوع مسیح کے بارے سنا تھا، اور وہ اُس کے پیچھے ہو لئے۔ سب سے پہلے اندریاس اور یوحنا نے ایسا کیا، اور پھردونوں  اپنے بھائیوں کو یسوع مسیح کے پاس لائے </a:t>
            </a:r>
            <a:r>
              <a:rPr lang="ur-PK" b="1" dirty="0">
                <a:latin typeface="Arial" panose="020B0604020202020204" pitchFamily="34" charset="0"/>
                <a:cs typeface="Arial" panose="020B0604020202020204" pitchFamily="34" charset="0"/>
              </a:rPr>
              <a:t>(یوحنا 1: 35۔42)۔ </a:t>
            </a:r>
            <a:endParaRPr lang="en" sz="2000" b="1"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323439"/>
          </a:xfrm>
          <a:prstGeom prst="rect">
            <a:avLst/>
          </a:prstGeom>
          <a:noFill/>
        </p:spPr>
        <p:txBody>
          <a:bodyPr wrap="square">
            <a:spAutoFit/>
          </a:bodyPr>
          <a:lstStyle/>
          <a:p>
            <a:pPr algn="r" rtl="1">
              <a:spcBef>
                <a:spcPts val="600"/>
              </a:spcBef>
            </a:pPr>
            <a:r>
              <a:rPr lang="ur-PK" sz="2000" b="1" dirty="0">
                <a:latin typeface="Arial" panose="020B0604020202020204" pitchFamily="34" charset="0"/>
                <a:cs typeface="Arial" panose="020B0604020202020204" pitchFamily="34" charset="0"/>
              </a:rPr>
              <a:t>یعقوب اور یوحنا نے اپنے والد کو خاندانی کاروبار کا انچارج چھوڑ دیا، اور پطرس اور اندریاس نے روحوں کے فاتح بننے کے لئے اپنی روزی روٹی چھوڑی دی۔ یسوع مسیح کی بلاہٹ کی فرمانبرداری  سے اُن کی زندگیاں تبدیل ہو گئیں اور اس کے ساتھ ساتھ پوری دنیا کی زندگیاں تبدیل ہو گیں۔ </a:t>
            </a:r>
            <a:endParaRPr lang="e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319459"/>
            <a:ext cx="12191999" cy="2215991"/>
          </a:xfrm>
          <a:prstGeom prst="rect">
            <a:avLst/>
          </a:prstGeom>
          <a:noFill/>
        </p:spPr>
        <p:txBody>
          <a:bodyPr wrap="square">
            <a:spAutoFit/>
            <a:scene3d>
              <a:camera prst="orthographicFront"/>
              <a:lightRig rig="threePt" dir="t"/>
            </a:scene3d>
            <a:sp3d extrusionH="57150">
              <a:bevelT h="25400" prst="softRound"/>
            </a:sp3d>
          </a:bodyPr>
          <a:lstStyle/>
          <a:p>
            <a:pPr algn="ctr" rtl="1"/>
            <a:r>
              <a:rPr lang="ur-PK" sz="138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latin typeface="Arial" panose="020B0604020202020204" pitchFamily="34" charset="0"/>
                <a:cs typeface="Arial" panose="020B0604020202020204" pitchFamily="34" charset="0"/>
              </a:rPr>
              <a:t>سبت کی سرگرمیاں</a:t>
            </a:r>
            <a:endParaRPr lang="en" sz="138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6084071" y="90225"/>
            <a:ext cx="3217092" cy="1446550"/>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rtl="1"/>
            <a:r>
              <a:rPr lang="ur-PK" sz="4400" b="1" dirty="0">
                <a:ln w="22225">
                  <a:noFill/>
                  <a:prstDash val="solid"/>
                </a:ln>
                <a:solidFill>
                  <a:schemeClr val="accent2">
                    <a:lumMod val="40000"/>
                    <a:lumOff val="60000"/>
                  </a:schemeClr>
                </a:solidFill>
                <a:latin typeface="Arial" panose="020B0604020202020204" pitchFamily="34" charset="0"/>
                <a:cs typeface="Arial" panose="020B0604020202020204" pitchFamily="34" charset="0"/>
              </a:rPr>
              <a:t>عبادت خانہ میں منادی</a:t>
            </a:r>
            <a:endParaRPr lang="en" sz="4400" b="1" dirty="0">
              <a:ln w="22225">
                <a:no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0" y="35554"/>
            <a:ext cx="5806911" cy="1384995"/>
          </a:xfrm>
          <a:prstGeom prst="rect">
            <a:avLst/>
          </a:prstGeom>
          <a:noFill/>
        </p:spPr>
        <p:txBody>
          <a:bodyPr wrap="square">
            <a:spAutoFit/>
          </a:bodyPr>
          <a:lstStyle/>
          <a:p>
            <a:pPr algn="r" rtl="1"/>
            <a:r>
              <a:rPr lang="ur-PK" sz="2800" b="1" dirty="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"پھر وہ کفرنحوم میں داخل ہوئے اور وہ فی الفور سبت کے دن عبادت خانہ میں جا کر تعلیم دینے لگا" (مرقس 21:1)۔</a:t>
            </a:r>
            <a:endParaRPr lang="en" sz="2800" b="1" dirty="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494151"/>
            <a:ext cx="8915400" cy="830997"/>
          </a:xfrm>
          <a:prstGeom prst="rect">
            <a:avLst/>
          </a:prstGeom>
          <a:noFill/>
        </p:spPr>
        <p:txBody>
          <a:bodyPr wrap="square" rtlCol="0">
            <a:spAutoFit/>
          </a:bodyPr>
          <a:lstStyle/>
          <a:p>
            <a:pPr algn="r" rtl="1">
              <a:spcBef>
                <a:spcPts val="600"/>
              </a:spcBef>
            </a:pPr>
            <a:r>
              <a:rPr lang="ur-PK"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rPr>
              <a:t>اناجیل واضح کرتی ہیں کہ سبت کے دن عبادت میں جانا یسوع کا معمول تھا  یہ کوئی الگ تھلگ واقعہ نہیں تھا   (لوقا 16:4)۔ </a:t>
            </a:r>
            <a:endParaRPr lang="en"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712319112"/>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200329"/>
          </a:xfrm>
          <a:prstGeom prst="rect">
            <a:avLst/>
          </a:prstGeom>
          <a:noFill/>
        </p:spPr>
        <p:txBody>
          <a:bodyPr wrap="square">
            <a:spAutoFit/>
          </a:bodyPr>
          <a:lstStyle/>
          <a:p>
            <a:pPr algn="r" rtl="1">
              <a:spcBef>
                <a:spcPts val="600"/>
              </a:spcBef>
            </a:pPr>
            <a:r>
              <a:rPr lang="ur-PK"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rPr>
              <a:t>لیکن ہر کوئی خوش نہیں تھا۔دشمن نے یسوع کے اثر کو ختم کرنے کی اُمید کرتے ہوئے خدمت میں خلل ڈالنے کا فیصلہ کیا (مرقس1: 23۔26)۔ ایک فوری مداخلت نے  لوگوں کو اس سے اور زیادہ متاثر کیا (مرقس 1: 27۔28)۔</a:t>
            </a:r>
            <a:endParaRPr lang="en"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61665"/>
          </a:xfrm>
          <a:prstGeom prst="rect">
            <a:avLst/>
          </a:prstGeom>
          <a:noFill/>
        </p:spPr>
        <p:txBody>
          <a:bodyPr wrap="square">
            <a:spAutoFit/>
          </a:bodyPr>
          <a:lstStyle/>
          <a:p>
            <a:pPr algn="r" rtl="1">
              <a:spcBef>
                <a:spcPts val="600"/>
              </a:spcBef>
            </a:pPr>
            <a:r>
              <a:rPr lang="ur-PK"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rPr>
              <a:t>یسوع کی منادی پر لوگوں کا ردعمل کیسا تھا؟ (مرقس 22:1)۔ </a:t>
            </a:r>
            <a:endParaRPr lang="en" sz="24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523220"/>
          </a:xfrm>
          <a:prstGeom prst="rect">
            <a:avLst/>
          </a:prstGeom>
          <a:noFill/>
        </p:spPr>
        <p:txBody>
          <a:bodyPr wrap="square">
            <a:spAutoFit/>
          </a:bodyPr>
          <a:lstStyle/>
          <a:p>
            <a:pPr algn="r" rtl="1">
              <a:spcBef>
                <a:spcPts val="600"/>
              </a:spcBef>
            </a:pPr>
            <a:r>
              <a:rPr lang="ur-PK" sz="28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rPr>
              <a:t>اس کہانی میں تین پہلو بڑے نمایاں ہیں:</a:t>
            </a:r>
            <a:endParaRPr lang="en" sz="2800" b="1" dirty="0">
              <a:solidFill>
                <a:schemeClr val="bg1"/>
              </a:solidFill>
              <a:effectLst>
                <a:glow rad="101600">
                  <a:srgbClr val="3F211A"/>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righ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2"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righ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2"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righ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9709608" y="-52065"/>
            <a:ext cx="2433249" cy="1015663"/>
          </a:xfrm>
          <a:prstGeom prst="rect">
            <a:avLst/>
          </a:prstGeom>
          <a:noFill/>
        </p:spPr>
        <p:txBody>
          <a:bodyPr wrap="square">
            <a:spAutoFit/>
          </a:bodyPr>
          <a:lstStyle/>
          <a:p>
            <a:pPr algn="ctr" rtl="1"/>
            <a:r>
              <a:rPr lang="ur-PK"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latin typeface="Arial" panose="020B0604020202020204" pitchFamily="34" charset="0"/>
                <a:cs typeface="Arial" panose="020B0604020202020204" pitchFamily="34" charset="0"/>
              </a:rPr>
              <a:t>شفا</a:t>
            </a:r>
            <a:endPar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163583" y="-68809"/>
            <a:ext cx="10139434" cy="954107"/>
          </a:xfrm>
          <a:prstGeom prst="rect">
            <a:avLst/>
          </a:prstGeom>
          <a:noFill/>
        </p:spPr>
        <p:txBody>
          <a:bodyPr wrap="square">
            <a:spAutoFit/>
          </a:bodyPr>
          <a:lstStyle/>
          <a:p>
            <a:pPr algn="ctr" rtl="1"/>
            <a:r>
              <a:rPr lang="ur-PK" sz="28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"شام کو جب سوُرج ڈوب گیا تو لوگ سب بیماروں کو اور اُن کو جن میں بدرُوحیں تھین اُس کے پاس لائے" (مرقس 32:1)۔ </a:t>
            </a:r>
            <a:endParaRPr lang="en" sz="28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7" y="963598"/>
            <a:ext cx="8726010" cy="2200602"/>
          </a:xfrm>
          <a:prstGeom prst="rect">
            <a:avLst/>
          </a:prstGeom>
          <a:noFill/>
        </p:spPr>
        <p:txBody>
          <a:bodyPr wrap="square" rtlCol="0">
            <a:spAutoFit/>
          </a:bodyPr>
          <a:lstStyle/>
          <a:p>
            <a:pPr algn="r" rtl="1">
              <a:spcBef>
                <a:spcPts val="600"/>
              </a:spcBef>
            </a:pPr>
            <a:r>
              <a:rPr lang="ur-PK" sz="2200" b="1" dirty="0">
                <a:latin typeface="Arial" panose="020B0604020202020204" pitchFamily="34" charset="0"/>
                <a:cs typeface="Arial" panose="020B0604020202020204" pitchFamily="34" charset="0"/>
              </a:rPr>
              <a:t>عبادت خانہ میں عبادت کے اختتام پر،یسوع اپنے چار شاگردوں کے ساتھ پطرس کے گھر کھانے سے لطف اندوز ہونے کے لئے چلا گیا (مرقس 29:1)۔  </a:t>
            </a:r>
          </a:p>
          <a:p>
            <a:pPr algn="r" rtl="1">
              <a:spcBef>
                <a:spcPts val="600"/>
              </a:spcBef>
            </a:pPr>
            <a:r>
              <a:rPr lang="ur-PK" sz="2200" b="1" dirty="0">
                <a:latin typeface="Arial" panose="020B0604020202020204" pitchFamily="34" charset="0"/>
                <a:cs typeface="Arial" panose="020B0604020202020204" pitchFamily="34" charset="0"/>
              </a:rPr>
              <a:t>جب وہ کھانا تیار کر رہے تھے تو انہوں نے یسوع مسیح کو پطرس کی ساس کے بارے میں بتایاکہ اُسے بخار ہے (مرقس 30:1)۔ شفا ملنے کے بعد اس عورت نے اپنے آپ کو مہمانوں کی خدمت کے لئے وقف کر دیا (مرقس 31:1)۔یسوع مسیح جو فوائد ہمیں فراہم کرتا ہے وہ ہمیں دوسروں کے ساتھ بانٹنے کی خواہش پیدا کرتا ہے۔  </a:t>
            </a:r>
            <a:endParaRPr lang="en" sz="2200" b="1" dirty="0">
              <a:latin typeface="Arial" panose="020B0604020202020204" pitchFamily="34" charset="0"/>
              <a:cs typeface="Arial" panose="020B0604020202020204" pitchFamily="34" charset="0"/>
            </a:endParaRP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007153" y="3358852"/>
            <a:ext cx="5797444" cy="1446550"/>
          </a:xfrm>
          <a:prstGeom prst="rect">
            <a:avLst/>
          </a:prstGeom>
          <a:noFill/>
        </p:spPr>
        <p:txBody>
          <a:bodyPr wrap="square">
            <a:spAutoFit/>
          </a:bodyPr>
          <a:lstStyle/>
          <a:p>
            <a:pPr algn="r" rtl="1">
              <a:spcBef>
                <a:spcPts val="600"/>
              </a:spcBef>
            </a:pPr>
            <a:r>
              <a:rPr lang="ur-PK" sz="2200" b="1" dirty="0">
                <a:latin typeface="Arial" panose="020B0604020202020204" pitchFamily="34" charset="0"/>
                <a:cs typeface="Arial" panose="020B0604020202020204" pitchFamily="34" charset="0"/>
              </a:rPr>
              <a:t>کفرنجوم کے بہت سے گھروں میں بدرُوح کا معجزہ گفتگو کا موضوع تھا۔ چنانچہ سبت کے مقدس اوقات کے اختتام پر، جب سورج غروب ہو چکا تھا، لوگ بہت سے بیماروں کو یسوع کے پاس لائے تاکہ وہ شفا پائیں (مرقس 1: 32۔34)۔  </a:t>
            </a:r>
            <a:endParaRPr lang="en" sz="22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35490" y="4928556"/>
            <a:ext cx="6586156" cy="1862048"/>
          </a:xfrm>
          <a:prstGeom prst="rect">
            <a:avLst/>
          </a:prstGeom>
          <a:noFill/>
        </p:spPr>
        <p:txBody>
          <a:bodyPr wrap="square">
            <a:spAutoFit/>
          </a:bodyPr>
          <a:lstStyle/>
          <a:p>
            <a:pPr algn="r" rtl="1">
              <a:spcBef>
                <a:spcPts val="600"/>
              </a:spcBef>
            </a:pPr>
            <a:r>
              <a:rPr lang="ur-PK" sz="2200" b="1" dirty="0">
                <a:latin typeface="Arial" panose="020B0604020202020204" pitchFamily="34" charset="0"/>
                <a:cs typeface="Arial" panose="020B0604020202020204" pitchFamily="34" charset="0"/>
              </a:rPr>
              <a:t>کیا ہی خوشی کی بات ہے!شعمون کے گھر میں تعریف کی آوازیں گونج رہی تھیں اور نہ صرف شفا پانے والے تعریف کر رہے تھے  بلکہ یسوع مسیح نے خود ان کو شفا دینے میں خوشی محسوس کی۔</a:t>
            </a:r>
          </a:p>
          <a:p>
            <a:pPr algn="r" rtl="1">
              <a:spcBef>
                <a:spcPts val="600"/>
              </a:spcBef>
            </a:pPr>
            <a:r>
              <a:rPr lang="ur-PK" sz="2200" b="1" dirty="0">
                <a:latin typeface="Arial" panose="020B0604020202020204" pitchFamily="34" charset="0"/>
                <a:cs typeface="Arial" panose="020B0604020202020204" pitchFamily="34" charset="0"/>
              </a:rPr>
              <a:t>ایک تھکا دینے والے دن کے بعد، کافی رات گزارنے کے بعد، آخرکار یسوع کو آرام کرنے کا موقعہ ملا۔ </a:t>
            </a:r>
            <a:endParaRPr lang="en" sz="2200" b="1" dirty="0">
              <a:latin typeface="Arial" panose="020B0604020202020204" pitchFamily="34" charset="0"/>
              <a:cs typeface="Arial" panose="020B0604020202020204" pitchFamily="34" charset="0"/>
            </a:endParaRP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righ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righ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668253"/>
            <a:ext cx="12191999" cy="1862048"/>
          </a:xfrm>
          <a:prstGeom prst="rect">
            <a:avLst/>
          </a:prstGeom>
          <a:noFill/>
        </p:spPr>
        <p:txBody>
          <a:bodyPr wrap="square">
            <a:spAutoFit/>
            <a:scene3d>
              <a:camera prst="orthographicFront"/>
              <a:lightRig rig="threePt" dir="t"/>
            </a:scene3d>
            <a:sp3d extrusionH="57150">
              <a:bevelT h="25400" prst="softRound"/>
            </a:sp3d>
          </a:bodyPr>
          <a:lstStyle/>
          <a:p>
            <a:pPr algn="ctr" rtl="1"/>
            <a:r>
              <a:rPr lang="ur-PK" sz="115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latin typeface="Arial" panose="020B0604020202020204" pitchFamily="34" charset="0"/>
                <a:cs typeface="Arial" panose="020B0604020202020204" pitchFamily="34" charset="0"/>
              </a:rPr>
              <a:t>روزمرہ کی سرگرمیاں</a:t>
            </a:r>
            <a:endParaRPr lang="en" sz="115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2997</TotalTime>
  <Words>1520</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vt:i4>
      </vt:variant>
    </vt:vector>
  </HeadingPairs>
  <TitlesOfParts>
    <vt:vector size="17" baseType="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139</cp:revision>
  <dcterms:created xsi:type="dcterms:W3CDTF">2024-06-08T05:54:19Z</dcterms:created>
  <dcterms:modified xsi:type="dcterms:W3CDTF">2024-07-08T21:17:45Z</dcterms:modified>
</cp:coreProperties>
</file>