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305" r:id="rId4"/>
    <p:sldId id="257" r:id="rId5"/>
    <p:sldId id="258" r:id="rId6"/>
    <p:sldId id="259" r:id="rId7"/>
    <p:sldId id="304" r:id="rId8"/>
    <p:sldId id="260" r:id="rId9"/>
    <p:sldId id="261" r:id="rId10"/>
    <p:sldId id="262" r:id="rId11"/>
    <p:sldId id="263" r:id="rId12"/>
    <p:sldId id="301" r:id="rId13"/>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547B"/>
    <a:srgbClr val="E05EC1"/>
    <a:srgbClr val="E472C9"/>
    <a:srgbClr val="EAA2E6"/>
    <a:srgbClr val="A6014E"/>
    <a:srgbClr val="21A5FF"/>
    <a:srgbClr val="0090F2"/>
    <a:srgbClr val="B83608"/>
    <a:srgbClr val="F77D4F"/>
    <a:srgbClr val="F782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660"/>
  </p:normalViewPr>
  <p:slideViewPr>
    <p:cSldViewPr snapToGrid="0">
      <p:cViewPr varScale="1">
        <p:scale>
          <a:sx n="99" d="100"/>
          <a:sy n="99" d="100"/>
        </p:scale>
        <p:origin x="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_rels/data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6273A-5C1B-4894-A159-F20B500A4B2F}" type="doc">
      <dgm:prSet loTypeId="urn:microsoft.com/office/officeart/2008/layout/TitlePictureLineup" loCatId="picture" qsTypeId="urn:microsoft.com/office/officeart/2005/8/quickstyle/simple5" qsCatId="simple" csTypeId="urn:microsoft.com/office/officeart/2005/8/colors/colorful5" csCatId="colorful" phldr="1"/>
      <dgm:spPr/>
      <dgm:t>
        <a:bodyPr/>
        <a:lstStyle/>
        <a:p>
          <a:endParaRPr lang="es-ES"/>
        </a:p>
      </dgm:t>
    </dgm:pt>
    <dgm:pt modelId="{622D0165-4FFA-476B-9D9A-0F2D7B53A5E6}">
      <dgm:prSet custT="1"/>
      <dgm:spPr>
        <a:solidFill>
          <a:srgbClr val="F78252"/>
        </a:solidFill>
      </dgm:spPr>
      <dgm:t>
        <a:bodyPr/>
        <a:lstStyle/>
        <a:p>
          <a:pPr algn="ctr" rtl="1">
            <a:lnSpc>
              <a:spcPts val="2500"/>
            </a:lnSpc>
            <a:spcAft>
              <a:spcPts val="0"/>
            </a:spcAft>
          </a:pPr>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 کی تمثیل</a:t>
          </a:r>
          <a:br>
            <a:rPr lang="es-ES"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(مرقس 2:19۔20)۔</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D5B5598-19BA-44A8-A17D-0BFDD5C18231}" type="parTrans" cxnId="{399696CA-CA63-469F-8E8C-F021A5888D29}">
      <dgm:prSet/>
      <dgm:spPr/>
      <dgm:t>
        <a:bodyPr/>
        <a:lstStyle/>
        <a:p>
          <a:endParaRPr lang="es-ES" sz="2000"/>
        </a:p>
      </dgm:t>
    </dgm:pt>
    <dgm:pt modelId="{1812F760-73EE-4C59-882A-AC6912A3CB59}" type="sibTrans" cxnId="{399696CA-CA63-469F-8E8C-F021A5888D29}">
      <dgm:prSet/>
      <dgm:spPr/>
      <dgm:t>
        <a:bodyPr/>
        <a:lstStyle/>
        <a:p>
          <a:endParaRPr lang="es-ES" sz="2000"/>
        </a:p>
      </dgm:t>
    </dgm:pt>
    <dgm:pt modelId="{70CC257C-DC57-4CFD-84FA-F703BBFA8B62}">
      <dgm:prSet custT="1"/>
      <dgm:spPr/>
      <dgm:t>
        <a:bodyPr/>
        <a:lstStyle/>
        <a:p>
          <a:pPr algn="ctr" rtl="1"/>
          <a:r>
            <a:rPr lang="ur-PK" sz="2600" b="1" dirty="0">
              <a:latin typeface="Jameel Noori Nastaleeq" panose="02000503000000020004" pitchFamily="2" charset="-78"/>
              <a:cs typeface="Jameel Noori Nastaleeq" panose="02000503000000020004" pitchFamily="2" charset="-78"/>
            </a:rPr>
            <a:t>شادی کی ضیافت میں روزہ کیسے رکھ سکتا ہے؟ دلہا یسوع مسیح ہے: مہاں شاگرد ہیں، جب یسوع مسیح صلیب دیاجائے گا پھر انہیں روزہ رکھنے کی ضرورت ہو گی۔</a:t>
          </a:r>
          <a:endParaRPr lang="es-ES" sz="2600" dirty="0">
            <a:latin typeface="Jameel Noori Nastaleeq" panose="02000503000000020004" pitchFamily="2" charset="-78"/>
            <a:cs typeface="Jameel Noori Nastaleeq" panose="02000503000000020004" pitchFamily="2" charset="-78"/>
          </a:endParaRPr>
        </a:p>
      </dgm:t>
    </dgm:pt>
    <dgm:pt modelId="{F175235E-87A0-4016-B050-60574CD73E61}" type="parTrans" cxnId="{56FC9FD1-FF63-4B36-AD79-23B3388972C8}">
      <dgm:prSet/>
      <dgm:spPr/>
      <dgm:t>
        <a:bodyPr/>
        <a:lstStyle/>
        <a:p>
          <a:endParaRPr lang="es-ES" sz="2000"/>
        </a:p>
      </dgm:t>
    </dgm:pt>
    <dgm:pt modelId="{1810B12F-901F-4FD9-963C-DCF89B4334EC}" type="sibTrans" cxnId="{56FC9FD1-FF63-4B36-AD79-23B3388972C8}">
      <dgm:prSet/>
      <dgm:spPr/>
      <dgm:t>
        <a:bodyPr/>
        <a:lstStyle/>
        <a:p>
          <a:endParaRPr lang="es-ES" sz="2000"/>
        </a:p>
      </dgm:t>
    </dgm:pt>
    <dgm:pt modelId="{BCB06E44-C6AB-41AD-AA34-971A8CDB9BBF}">
      <dgm:prSet custT="1"/>
      <dgm:spPr/>
      <dgm:t>
        <a:bodyPr/>
        <a:lstStyle/>
        <a:p>
          <a:pPr algn="ctr" rtl="1">
            <a:lnSpc>
              <a:spcPts val="2500"/>
            </a:lnSpc>
            <a:spcAft>
              <a:spcPts val="0"/>
            </a:spcAft>
          </a:pP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نئے اور پرانے کپڑے کی تمثیل</a:t>
          </a:r>
          <a:br>
            <a:rPr lang="es-ES"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(مرقس 2: 21۔22)</a:t>
          </a:r>
          <a:endParaRPr lang="es-ES" sz="2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EA8425-B3BE-49F8-BFAA-8776CA6FD059}" type="parTrans" cxnId="{CE00EAE9-2400-40F2-B7FD-F62BC92DE126}">
      <dgm:prSet/>
      <dgm:spPr/>
      <dgm:t>
        <a:bodyPr/>
        <a:lstStyle/>
        <a:p>
          <a:endParaRPr lang="es-ES" sz="2000"/>
        </a:p>
      </dgm:t>
    </dgm:pt>
    <dgm:pt modelId="{3709838C-3311-46BC-A238-7E8DBCFD6356}" type="sibTrans" cxnId="{CE00EAE9-2400-40F2-B7FD-F62BC92DE126}">
      <dgm:prSet/>
      <dgm:spPr/>
      <dgm:t>
        <a:bodyPr/>
        <a:lstStyle/>
        <a:p>
          <a:endParaRPr lang="es-ES" sz="2000"/>
        </a:p>
      </dgm:t>
    </dgm:pt>
    <dgm:pt modelId="{4CD1FFF4-28F1-43FC-8ABE-A4BE2462D654}">
      <dgm:prSet custT="1"/>
      <dgm:spPr/>
      <dgm:t>
        <a:bodyPr/>
        <a:lstStyle/>
        <a:p>
          <a:pPr algn="ctr" rtl="1"/>
          <a:r>
            <a:rPr lang="ur-PK" sz="2800" b="1" dirty="0">
              <a:latin typeface="Jameel Noori Nastaleeq" panose="02000503000000020004" pitchFamily="2" charset="-78"/>
              <a:cs typeface="Jameel Noori Nastaleeq" panose="02000503000000020004" pitchFamily="2" charset="-78"/>
            </a:rPr>
            <a:t>یسوع مسیح کی زندہ تعلیمات کی، فریسیوں کی روایات کی مردہ تعلیمات میں کوئی جگہ نہیں تھی۔ بلکہ اس کے برعکس۔ </a:t>
          </a:r>
          <a:endParaRPr lang="es-ES" sz="2800" dirty="0">
            <a:latin typeface="Jameel Noori Nastaleeq" panose="02000503000000020004" pitchFamily="2" charset="-78"/>
            <a:cs typeface="Jameel Noori Nastaleeq" panose="02000503000000020004" pitchFamily="2" charset="-78"/>
          </a:endParaRPr>
        </a:p>
      </dgm:t>
    </dgm:pt>
    <dgm:pt modelId="{A5912A98-228D-43E5-9D94-9B9C207EF3B3}" type="parTrans" cxnId="{1BF70265-EB7C-45C0-B4B5-88458F8A2A10}">
      <dgm:prSet/>
      <dgm:spPr/>
      <dgm:t>
        <a:bodyPr/>
        <a:lstStyle/>
        <a:p>
          <a:endParaRPr lang="es-ES" sz="2000"/>
        </a:p>
      </dgm:t>
    </dgm:pt>
    <dgm:pt modelId="{F5FF10E9-644B-42C5-98F7-DD8FD617ED78}" type="sibTrans" cxnId="{1BF70265-EB7C-45C0-B4B5-88458F8A2A10}">
      <dgm:prSet/>
      <dgm:spPr/>
      <dgm:t>
        <a:bodyPr/>
        <a:lstStyle/>
        <a:p>
          <a:endParaRPr lang="es-ES" sz="2000"/>
        </a:p>
      </dgm:t>
    </dgm:pt>
    <dgm:pt modelId="{E180560E-B147-4B47-8FBD-83A23B4F1CE1}" type="pres">
      <dgm:prSet presAssocID="{F466273A-5C1B-4894-A159-F20B500A4B2F}" presName="Name0" presStyleCnt="0">
        <dgm:presLayoutVars>
          <dgm:dir val="rev"/>
        </dgm:presLayoutVars>
      </dgm:prSet>
      <dgm:spPr/>
    </dgm:pt>
    <dgm:pt modelId="{AA2D1C41-ABE0-4E27-B681-58B98D8B8A6D}" type="pres">
      <dgm:prSet presAssocID="{622D0165-4FFA-476B-9D9A-0F2D7B53A5E6}" presName="composite" presStyleCnt="0"/>
      <dgm:spPr/>
    </dgm:pt>
    <dgm:pt modelId="{59E138C1-A5DA-4A7B-99E1-D5D635BEA7EB}" type="pres">
      <dgm:prSet presAssocID="{622D0165-4FFA-476B-9D9A-0F2D7B53A5E6}" presName="Accent" presStyleLbl="alignAcc1" presStyleIdx="0" presStyleCnt="2" custLinFactX="316415" custLinFactNeighborX="400000"/>
      <dgm:spPr/>
    </dgm:pt>
    <dgm:pt modelId="{E286A48A-0634-4C71-8D48-5B684D265BBF}" type="pres">
      <dgm:prSet presAssocID="{622D0165-4FFA-476B-9D9A-0F2D7B53A5E6}" presName="Image" presStyleLbl="node1" presStyleIdx="0" presStyleCnt="2" custLinFactNeighborX="120" custLinFactNeighborY="-591"/>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E23CAB79-4B4D-44AF-9DB2-65352B6EBEFE}" type="pres">
      <dgm:prSet presAssocID="{622D0165-4FFA-476B-9D9A-0F2D7B53A5E6}" presName="Child" presStyleLbl="revTx" presStyleIdx="0" presStyleCnt="2" custScaleX="129327">
        <dgm:presLayoutVars>
          <dgm:bulletEnabled val="1"/>
        </dgm:presLayoutVars>
      </dgm:prSet>
      <dgm:spPr/>
    </dgm:pt>
    <dgm:pt modelId="{7E74DE47-F9D3-459C-B258-16D04376BEC8}" type="pres">
      <dgm:prSet presAssocID="{622D0165-4FFA-476B-9D9A-0F2D7B53A5E6}" presName="Parent" presStyleLbl="alignNode1" presStyleIdx="0" presStyleCnt="2" custScaleX="115956" custScaleY="138258">
        <dgm:presLayoutVars>
          <dgm:bulletEnabled val="1"/>
        </dgm:presLayoutVars>
      </dgm:prSet>
      <dgm:spPr/>
    </dgm:pt>
    <dgm:pt modelId="{5A1A7E94-D8F0-4E06-BD7F-FBC2AF054F24}" type="pres">
      <dgm:prSet presAssocID="{1812F760-73EE-4C59-882A-AC6912A3CB59}" presName="sibTrans" presStyleCnt="0"/>
      <dgm:spPr/>
    </dgm:pt>
    <dgm:pt modelId="{8CE0ED55-802D-4CE8-8DFD-473CEC10AB19}" type="pres">
      <dgm:prSet presAssocID="{BCB06E44-C6AB-41AD-AA34-971A8CDB9BBF}" presName="composite" presStyleCnt="0"/>
      <dgm:spPr/>
    </dgm:pt>
    <dgm:pt modelId="{7809D977-C9AB-4FD4-B2E9-B98316D525D8}" type="pres">
      <dgm:prSet presAssocID="{BCB06E44-C6AB-41AD-AA34-971A8CDB9BBF}" presName="Accent" presStyleLbl="alignAcc1" presStyleIdx="1" presStyleCnt="2" custLinFactX="300000" custLinFactNeighborX="308541"/>
      <dgm:spPr/>
    </dgm:pt>
    <dgm:pt modelId="{EE2FC259-CBA0-4A97-B7B0-4B8AC6BC2531}" type="pres">
      <dgm:prSet presAssocID="{BCB06E44-C6AB-41AD-AA34-971A8CDB9BBF}" presName="Image" presStyleLbl="node1" presStyleIdx="1" presStyleCnt="2" custLinFactNeighborX="1873" custLinFactNeighborY="-15"/>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AFCD7FA6-0397-43E3-B4B2-04143E9BF409}" type="pres">
      <dgm:prSet presAssocID="{BCB06E44-C6AB-41AD-AA34-971A8CDB9BBF}" presName="Child" presStyleLbl="revTx" presStyleIdx="1" presStyleCnt="2" custScaleX="115956" custLinFactNeighborX="-364" custLinFactNeighborY="10386">
        <dgm:presLayoutVars>
          <dgm:bulletEnabled val="1"/>
        </dgm:presLayoutVars>
      </dgm:prSet>
      <dgm:spPr/>
    </dgm:pt>
    <dgm:pt modelId="{CCB867B3-E157-4C84-B87D-B82D0C26119C}" type="pres">
      <dgm:prSet presAssocID="{BCB06E44-C6AB-41AD-AA34-971A8CDB9BBF}" presName="Parent" presStyleLbl="alignNode1" presStyleIdx="1" presStyleCnt="2" custScaleX="115956" custScaleY="138258">
        <dgm:presLayoutVars>
          <dgm:bulletEnabled val="1"/>
        </dgm:presLayoutVars>
      </dgm:prSet>
      <dgm:spPr/>
    </dgm:pt>
  </dgm:ptLst>
  <dgm:cxnLst>
    <dgm:cxn modelId="{DFD7FC62-75BC-4CDD-B0F0-00D171A168AD}" type="presOf" srcId="{70CC257C-DC57-4CFD-84FA-F703BBFA8B62}" destId="{E23CAB79-4B4D-44AF-9DB2-65352B6EBEFE}" srcOrd="0" destOrd="0" presId="urn:microsoft.com/office/officeart/2008/layout/TitlePictureLineup"/>
    <dgm:cxn modelId="{F1E49964-CF43-4342-833D-A578A5E1384C}" type="presOf" srcId="{BCB06E44-C6AB-41AD-AA34-971A8CDB9BBF}" destId="{CCB867B3-E157-4C84-B87D-B82D0C26119C}" srcOrd="0" destOrd="0" presId="urn:microsoft.com/office/officeart/2008/layout/TitlePictureLineup"/>
    <dgm:cxn modelId="{1BF70265-EB7C-45C0-B4B5-88458F8A2A10}" srcId="{BCB06E44-C6AB-41AD-AA34-971A8CDB9BBF}" destId="{4CD1FFF4-28F1-43FC-8ABE-A4BE2462D654}" srcOrd="0" destOrd="0" parTransId="{A5912A98-228D-43E5-9D94-9B9C207EF3B3}" sibTransId="{F5FF10E9-644B-42C5-98F7-DD8FD617ED78}"/>
    <dgm:cxn modelId="{2B576268-4BF6-4959-BC90-799FC8B0DBB4}" type="presOf" srcId="{622D0165-4FFA-476B-9D9A-0F2D7B53A5E6}" destId="{7E74DE47-F9D3-459C-B258-16D04376BEC8}" srcOrd="0" destOrd="0" presId="urn:microsoft.com/office/officeart/2008/layout/TitlePictureLineup"/>
    <dgm:cxn modelId="{319BD9A6-4865-42F1-9CB2-541BE48263BD}" type="presOf" srcId="{4CD1FFF4-28F1-43FC-8ABE-A4BE2462D654}" destId="{AFCD7FA6-0397-43E3-B4B2-04143E9BF409}" srcOrd="0" destOrd="0" presId="urn:microsoft.com/office/officeart/2008/layout/TitlePictureLineup"/>
    <dgm:cxn modelId="{C77290AE-B919-49A0-B729-88541943CD67}" type="presOf" srcId="{F466273A-5C1B-4894-A159-F20B500A4B2F}" destId="{E180560E-B147-4B47-8FBD-83A23B4F1CE1}" srcOrd="0" destOrd="0" presId="urn:microsoft.com/office/officeart/2008/layout/TitlePictureLineup"/>
    <dgm:cxn modelId="{399696CA-CA63-469F-8E8C-F021A5888D29}" srcId="{F466273A-5C1B-4894-A159-F20B500A4B2F}" destId="{622D0165-4FFA-476B-9D9A-0F2D7B53A5E6}" srcOrd="0" destOrd="0" parTransId="{CD5B5598-19BA-44A8-A17D-0BFDD5C18231}" sibTransId="{1812F760-73EE-4C59-882A-AC6912A3CB59}"/>
    <dgm:cxn modelId="{56FC9FD1-FF63-4B36-AD79-23B3388972C8}" srcId="{622D0165-4FFA-476B-9D9A-0F2D7B53A5E6}" destId="{70CC257C-DC57-4CFD-84FA-F703BBFA8B62}" srcOrd="0" destOrd="0" parTransId="{F175235E-87A0-4016-B050-60574CD73E61}" sibTransId="{1810B12F-901F-4FD9-963C-DCF89B4334EC}"/>
    <dgm:cxn modelId="{CE00EAE9-2400-40F2-B7FD-F62BC92DE126}" srcId="{F466273A-5C1B-4894-A159-F20B500A4B2F}" destId="{BCB06E44-C6AB-41AD-AA34-971A8CDB9BBF}" srcOrd="1" destOrd="0" parTransId="{57EA8425-B3BE-49F8-BFAA-8776CA6FD059}" sibTransId="{3709838C-3311-46BC-A238-7E8DBCFD6356}"/>
    <dgm:cxn modelId="{90B49FC0-537F-4842-B947-C4992D9A645B}" type="presParOf" srcId="{E180560E-B147-4B47-8FBD-83A23B4F1CE1}" destId="{AA2D1C41-ABE0-4E27-B681-58B98D8B8A6D}" srcOrd="0" destOrd="0" presId="urn:microsoft.com/office/officeart/2008/layout/TitlePictureLineup"/>
    <dgm:cxn modelId="{ACA5C300-6351-4EAF-A7F3-38746D7A751F}" type="presParOf" srcId="{AA2D1C41-ABE0-4E27-B681-58B98D8B8A6D}" destId="{59E138C1-A5DA-4A7B-99E1-D5D635BEA7EB}" srcOrd="0" destOrd="0" presId="urn:microsoft.com/office/officeart/2008/layout/TitlePictureLineup"/>
    <dgm:cxn modelId="{EDE8E2F8-6B36-49B1-8093-021F6E5F1FF4}" type="presParOf" srcId="{AA2D1C41-ABE0-4E27-B681-58B98D8B8A6D}" destId="{E286A48A-0634-4C71-8D48-5B684D265BBF}" srcOrd="1" destOrd="0" presId="urn:microsoft.com/office/officeart/2008/layout/TitlePictureLineup"/>
    <dgm:cxn modelId="{585841AF-DA7C-4130-836F-54CB954345E4}" type="presParOf" srcId="{AA2D1C41-ABE0-4E27-B681-58B98D8B8A6D}" destId="{E23CAB79-4B4D-44AF-9DB2-65352B6EBEFE}" srcOrd="2" destOrd="0" presId="urn:microsoft.com/office/officeart/2008/layout/TitlePictureLineup"/>
    <dgm:cxn modelId="{61A15837-3E3E-40DD-9E99-20B25A8E005F}" type="presParOf" srcId="{AA2D1C41-ABE0-4E27-B681-58B98D8B8A6D}" destId="{7E74DE47-F9D3-459C-B258-16D04376BEC8}" srcOrd="3" destOrd="0" presId="urn:microsoft.com/office/officeart/2008/layout/TitlePictureLineup"/>
    <dgm:cxn modelId="{47C4C3E3-CA75-4433-9012-46004BCD0A35}" type="presParOf" srcId="{E180560E-B147-4B47-8FBD-83A23B4F1CE1}" destId="{5A1A7E94-D8F0-4E06-BD7F-FBC2AF054F24}" srcOrd="1" destOrd="0" presId="urn:microsoft.com/office/officeart/2008/layout/TitlePictureLineup"/>
    <dgm:cxn modelId="{D96BC3DB-5120-4373-AB59-2161F7E81C2A}" type="presParOf" srcId="{E180560E-B147-4B47-8FBD-83A23B4F1CE1}" destId="{8CE0ED55-802D-4CE8-8DFD-473CEC10AB19}" srcOrd="2" destOrd="0" presId="urn:microsoft.com/office/officeart/2008/layout/TitlePictureLineup"/>
    <dgm:cxn modelId="{E224F59E-3D92-4622-93AB-20386929249A}" type="presParOf" srcId="{8CE0ED55-802D-4CE8-8DFD-473CEC10AB19}" destId="{7809D977-C9AB-4FD4-B2E9-B98316D525D8}" srcOrd="0" destOrd="0" presId="urn:microsoft.com/office/officeart/2008/layout/TitlePictureLineup"/>
    <dgm:cxn modelId="{1F096041-827A-44AA-BD4C-34459A9B0F2B}" type="presParOf" srcId="{8CE0ED55-802D-4CE8-8DFD-473CEC10AB19}" destId="{EE2FC259-CBA0-4A97-B7B0-4B8AC6BC2531}" srcOrd="1" destOrd="0" presId="urn:microsoft.com/office/officeart/2008/layout/TitlePictureLineup"/>
    <dgm:cxn modelId="{3AE11C05-BF6A-466B-BCBA-B152361CBA40}" type="presParOf" srcId="{8CE0ED55-802D-4CE8-8DFD-473CEC10AB19}" destId="{AFCD7FA6-0397-43E3-B4B2-04143E9BF409}" srcOrd="2" destOrd="0" presId="urn:microsoft.com/office/officeart/2008/layout/TitlePictureLineup"/>
    <dgm:cxn modelId="{31365A3D-5791-43E7-BED4-392D37518900}" type="presParOf" srcId="{8CE0ED55-802D-4CE8-8DFD-473CEC10AB19}" destId="{CCB867B3-E157-4C84-B87D-B82D0C26119C}"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138C1-A5DA-4A7B-99E1-D5D635BEA7EB}">
      <dsp:nvSpPr>
        <dsp:cNvPr id="0" name=""/>
        <dsp:cNvSpPr/>
      </dsp:nvSpPr>
      <dsp:spPr>
        <a:xfrm>
          <a:off x="6391275" y="619704"/>
          <a:ext cx="0" cy="4587967"/>
        </a:xfrm>
        <a:prstGeom prst="line">
          <a:avLst/>
        </a:prstGeom>
        <a:solidFill>
          <a:schemeClr val="lt1">
            <a:alpha val="90000"/>
            <a:hueOff val="0"/>
            <a:satOff val="0"/>
            <a:lumOff val="0"/>
            <a:alphaOff val="0"/>
          </a:schemeClr>
        </a:solidFill>
        <a:ln w="10000" cap="flat" cmpd="sng" algn="ctr">
          <a:solidFill>
            <a:schemeClr val="accent5">
              <a:hueOff val="0"/>
              <a:satOff val="0"/>
              <a:lumOff val="0"/>
              <a:alphaOff val="0"/>
            </a:schemeClr>
          </a:solidFill>
          <a:prstDash val="solid"/>
        </a:ln>
        <a:effectLst>
          <a:outerShdw blurRad="38100" dist="17779" dir="5400000" rotWithShape="0">
            <a:srgbClr val="000000">
              <a:alpha val="40000"/>
            </a:srgbClr>
          </a:outerShdw>
        </a:effectLst>
      </dsp:spPr>
      <dsp:style>
        <a:lnRef idx="1">
          <a:scrgbClr r="0" g="0" b="0"/>
        </a:lnRef>
        <a:fillRef idx="1">
          <a:scrgbClr r="0" g="0" b="0"/>
        </a:fillRef>
        <a:effectRef idx="2">
          <a:scrgbClr r="0" g="0" b="0"/>
        </a:effectRef>
        <a:fontRef idx="minor"/>
      </dsp:style>
    </dsp:sp>
    <dsp:sp modelId="{E286A48A-0634-4C71-8D48-5B684D265BBF}">
      <dsp:nvSpPr>
        <dsp:cNvPr id="0" name=""/>
        <dsp:cNvSpPr/>
      </dsp:nvSpPr>
      <dsp:spPr>
        <a:xfrm>
          <a:off x="3625846" y="760434"/>
          <a:ext cx="2413015" cy="2064585"/>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E23CAB79-4B4D-44AF-9DB2-65352B6EBEFE}">
      <dsp:nvSpPr>
        <dsp:cNvPr id="0" name=""/>
        <dsp:cNvSpPr/>
      </dsp:nvSpPr>
      <dsp:spPr>
        <a:xfrm>
          <a:off x="3269118" y="2837221"/>
          <a:ext cx="3120680" cy="2370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rtl="1">
            <a:lnSpc>
              <a:spcPct val="90000"/>
            </a:lnSpc>
            <a:spcBef>
              <a:spcPct val="0"/>
            </a:spcBef>
            <a:spcAft>
              <a:spcPct val="35000"/>
            </a:spcAft>
            <a:buNone/>
          </a:pPr>
          <a:r>
            <a:rPr lang="ur-PK" sz="2600" b="1" kern="1200" dirty="0">
              <a:latin typeface="Jameel Noori Nastaleeq" panose="02000503000000020004" pitchFamily="2" charset="-78"/>
              <a:cs typeface="Jameel Noori Nastaleeq" panose="02000503000000020004" pitchFamily="2" charset="-78"/>
            </a:rPr>
            <a:t>شادی کی ضیافت میں روزہ کیسے رکھ سکتا ہے؟ دلہا یسوع مسیح ہے: مہاں شاگرد ہیں، جب یسوع مسیح صلیب دیاجائے گا پھر انہیں روزہ رکھنے کی ضرورت ہو گی۔</a:t>
          </a:r>
          <a:endParaRPr lang="es-ES" sz="2600" kern="1200" dirty="0">
            <a:latin typeface="Jameel Noori Nastaleeq" panose="02000503000000020004" pitchFamily="2" charset="-78"/>
            <a:cs typeface="Jameel Noori Nastaleeq" panose="02000503000000020004" pitchFamily="2" charset="-78"/>
          </a:endParaRPr>
        </a:p>
      </dsp:txBody>
      <dsp:txXfrm>
        <a:off x="3269118" y="2837221"/>
        <a:ext cx="3120680" cy="2370449"/>
      </dsp:txXfrm>
    </dsp:sp>
    <dsp:sp modelId="{7E74DE47-F9D3-459C-B258-16D04376BEC8}">
      <dsp:nvSpPr>
        <dsp:cNvPr id="0" name=""/>
        <dsp:cNvSpPr/>
      </dsp:nvSpPr>
      <dsp:spPr>
        <a:xfrm>
          <a:off x="3419601" y="12415"/>
          <a:ext cx="2955568" cy="704803"/>
        </a:xfrm>
        <a:prstGeom prst="rect">
          <a:avLst/>
        </a:prstGeom>
        <a:solidFill>
          <a:srgbClr val="F78252"/>
        </a:solidFill>
        <a:ln w="10000" cap="flat"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rtl="1">
            <a:lnSpc>
              <a:spcPts val="2500"/>
            </a:lnSpc>
            <a:spcBef>
              <a:spcPct val="0"/>
            </a:spcBef>
            <a:spcAft>
              <a:spcPts val="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 کی تمثیل</a:t>
          </a:r>
          <a:br>
            <a:rPr lang="es-ES"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(مرقس 2:19۔20)۔</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419601" y="12415"/>
        <a:ext cx="2955568" cy="704803"/>
      </dsp:txXfrm>
    </dsp:sp>
    <dsp:sp modelId="{7809D977-C9AB-4FD4-B2E9-B98316D525D8}">
      <dsp:nvSpPr>
        <dsp:cNvPr id="0" name=""/>
        <dsp:cNvSpPr/>
      </dsp:nvSpPr>
      <dsp:spPr>
        <a:xfrm>
          <a:off x="2972770" y="619704"/>
          <a:ext cx="0" cy="4587967"/>
        </a:xfrm>
        <a:prstGeom prst="line">
          <a:avLst/>
        </a:prstGeom>
        <a:solidFill>
          <a:schemeClr val="lt1">
            <a:alpha val="90000"/>
            <a:hueOff val="0"/>
            <a:satOff val="0"/>
            <a:lumOff val="0"/>
            <a:alphaOff val="0"/>
          </a:schemeClr>
        </a:solidFill>
        <a:ln w="10000" cap="flat" cmpd="sng" algn="ctr">
          <a:solidFill>
            <a:schemeClr val="accent5">
              <a:hueOff val="10079980"/>
              <a:satOff val="0"/>
              <a:lumOff val="0"/>
              <a:alphaOff val="0"/>
            </a:schemeClr>
          </a:solidFill>
          <a:prstDash val="solid"/>
        </a:ln>
        <a:effectLst>
          <a:outerShdw blurRad="38100" dist="17779" dir="5400000" rotWithShape="0">
            <a:srgbClr val="000000">
              <a:alpha val="40000"/>
            </a:srgbClr>
          </a:outerShdw>
        </a:effectLst>
      </dsp:spPr>
      <dsp:style>
        <a:lnRef idx="1">
          <a:scrgbClr r="0" g="0" b="0"/>
        </a:lnRef>
        <a:fillRef idx="1">
          <a:scrgbClr r="0" g="0" b="0"/>
        </a:fillRef>
        <a:effectRef idx="2">
          <a:scrgbClr r="0" g="0" b="0"/>
        </a:effectRef>
        <a:fontRef idx="minor"/>
      </dsp:style>
    </dsp:sp>
    <dsp:sp modelId="{EE2FC259-CBA0-4A97-B7B0-4B8AC6BC2531}">
      <dsp:nvSpPr>
        <dsp:cNvPr id="0" name=""/>
        <dsp:cNvSpPr/>
      </dsp:nvSpPr>
      <dsp:spPr>
        <a:xfrm>
          <a:off x="250020" y="772326"/>
          <a:ext cx="2413015" cy="2064585"/>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1007998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sp>
    <dsp:sp modelId="{AFCD7FA6-0397-43E3-B4B2-04143E9BF409}">
      <dsp:nvSpPr>
        <dsp:cNvPr id="0" name=""/>
        <dsp:cNvSpPr/>
      </dsp:nvSpPr>
      <dsp:spPr>
        <a:xfrm>
          <a:off x="3530" y="2849637"/>
          <a:ext cx="2798036" cy="2370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1244600" rtl="1">
            <a:lnSpc>
              <a:spcPct val="90000"/>
            </a:lnSpc>
            <a:spcBef>
              <a:spcPct val="0"/>
            </a:spcBef>
            <a:spcAft>
              <a:spcPct val="35000"/>
            </a:spcAft>
            <a:buNone/>
          </a:pPr>
          <a:r>
            <a:rPr lang="ur-PK" sz="2800" b="1" kern="1200" dirty="0">
              <a:latin typeface="Jameel Noori Nastaleeq" panose="02000503000000020004" pitchFamily="2" charset="-78"/>
              <a:cs typeface="Jameel Noori Nastaleeq" panose="02000503000000020004" pitchFamily="2" charset="-78"/>
            </a:rPr>
            <a:t>یسوع مسیح کی زندہ تعلیمات کی، فریسیوں کی روایات کی مردہ تعلیمات میں کوئی جگہ نہیں تھی۔ بلکہ اس کے برعکس۔ </a:t>
          </a:r>
          <a:endParaRPr lang="es-ES" sz="2800" kern="1200" dirty="0">
            <a:latin typeface="Jameel Noori Nastaleeq" panose="02000503000000020004" pitchFamily="2" charset="-78"/>
            <a:cs typeface="Jameel Noori Nastaleeq" panose="02000503000000020004" pitchFamily="2" charset="-78"/>
          </a:endParaRPr>
        </a:p>
      </dsp:txBody>
      <dsp:txXfrm>
        <a:off x="3530" y="2849637"/>
        <a:ext cx="2798036" cy="2370449"/>
      </dsp:txXfrm>
    </dsp:sp>
    <dsp:sp modelId="{CCB867B3-E157-4C84-B87D-B82D0C26119C}">
      <dsp:nvSpPr>
        <dsp:cNvPr id="0" name=""/>
        <dsp:cNvSpPr/>
      </dsp:nvSpPr>
      <dsp:spPr>
        <a:xfrm>
          <a:off x="1475" y="12415"/>
          <a:ext cx="2955568" cy="704803"/>
        </a:xfrm>
        <a:prstGeom prst="rect">
          <a:avLst/>
        </a:prstGeom>
        <a:gradFill rotWithShape="0">
          <a:gsLst>
            <a:gs pos="0">
              <a:schemeClr val="accent5">
                <a:hueOff val="10079980"/>
                <a:satOff val="0"/>
                <a:lumOff val="0"/>
                <a:alphaOff val="0"/>
              </a:schemeClr>
            </a:gs>
            <a:gs pos="90000">
              <a:schemeClr val="accent5">
                <a:hueOff val="10079980"/>
                <a:satOff val="0"/>
                <a:lumOff val="0"/>
                <a:alphaOff val="0"/>
                <a:shade val="100000"/>
              </a:schemeClr>
            </a:gs>
            <a:gs pos="100000">
              <a:schemeClr val="accent5">
                <a:hueOff val="10079980"/>
                <a:satOff val="0"/>
                <a:lumOff val="0"/>
                <a:alphaOff val="0"/>
                <a:shade val="85000"/>
              </a:schemeClr>
            </a:gs>
          </a:gsLst>
          <a:path path="circle">
            <a:fillToRect l="100000" t="100000" r="100000" b="100000"/>
          </a:path>
        </a:gradFill>
        <a:ln w="10000" cap="flat" cmpd="sng" algn="ctr">
          <a:solidFill>
            <a:schemeClr val="accent5">
              <a:hueOff val="1007998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10079980"/>
              <a:satOff val="0"/>
              <a:lumOff val="0"/>
              <a:alphaOff val="0"/>
              <a:shade val="3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rtl="1">
            <a:lnSpc>
              <a:spcPts val="2500"/>
            </a:lnSpc>
            <a:spcBef>
              <a:spcPct val="0"/>
            </a:spcBef>
            <a:spcAft>
              <a:spcPts val="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نئے اور پرانے کپڑے کی تمثیل</a:t>
          </a:r>
          <a:br>
            <a:rPr lang="es-ES"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b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(مرقس 2: 21۔22)</a:t>
          </a:r>
          <a:endParaRPr lang="es-ES" sz="2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75" y="12415"/>
        <a:ext cx="2955568" cy="704803"/>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32A4D-277B-E1D4-38D8-4C8DE36309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B3EB397-C027-79A7-CA20-9D283CC6E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FD825DE-D01D-DEB1-E7BF-EC09F7FEC2F5}"/>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509EEFE0-5BA5-E591-B174-CF84558982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D57FF7-0C59-9825-BDC3-D53237CE257B}"/>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341411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9740A-9E11-1442-FE9D-C1E5997F3A1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B8DA9-6E1D-830C-6BD3-74395062C3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5BDD571-19CF-66B2-F1ED-5B0B0A919529}"/>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14588C29-A188-5397-2727-C212A2DA9F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2BA4A3-9E96-7047-59BC-BE4E663E1656}"/>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40475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EB82A8-F3D3-BD0B-98F3-73552B9371B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878CD35-8A56-790D-6634-BE4A79BA10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97EC21-82D5-8D41-6B2F-D248958F7B26}"/>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2246F41F-FE02-7531-D3AD-E550492ECA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7CC8C-9AF3-2719-CA95-949015B25C74}"/>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330200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5405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0385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7903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3157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60690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59247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681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2116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D160A1-CAC6-5E48-47FC-62DA709DA4C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0BF480C-29AC-2CD9-D029-E43314B294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A0B7F0-81D8-00E0-9192-57EAA9EDB981}"/>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39C7FC8C-0579-0ECF-4DBF-D0B7EE01F5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40E096-1E16-4A64-E6A7-1E517F204AFE}"/>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3286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4869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12444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0299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8D3A4A-8BC5-0208-A099-F1E37DB74D2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BD4A76-4EAA-11A9-C80F-AB05D41581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407A096-2EC3-2CEB-AA23-306C3453532E}"/>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F4F49C56-D9E9-63F0-804A-E605F50371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4C702-3EE2-D639-F978-C4650F646632}"/>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354769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4F49FC-E1DA-8048-AC25-954C13ADA64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98536B-098C-5EFB-8ED8-76742789BB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E5C1E4-579B-1BDF-62CD-69CDD919EEF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35223-9D49-3E11-91A0-95EBC224B897}"/>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6" name="Marcador de pie de página 5">
            <a:extLst>
              <a:ext uri="{FF2B5EF4-FFF2-40B4-BE49-F238E27FC236}">
                <a16:creationId xmlns:a16="http://schemas.microsoft.com/office/drawing/2014/main" id="{CE9D5D40-A5A4-41B5-ECAF-C2F6DCEE59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49FD6B-C3A3-6EEB-DEA2-EF8FBDD9F6B1}"/>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726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AC82C-7B8B-904E-399B-C505DE4A9FE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A0A25C-9341-3296-A630-6B4B7DF47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2D3134-0FC4-0B49-2957-1F6273B0E48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4A249EB-85D0-B56E-893C-075D6DDE1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9019DA-5AFD-7032-1FB2-D2F427A689A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07C7B30-DDC1-7FF3-6B09-9FFC0DC9A10D}"/>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8" name="Marcador de pie de página 7">
            <a:extLst>
              <a:ext uri="{FF2B5EF4-FFF2-40B4-BE49-F238E27FC236}">
                <a16:creationId xmlns:a16="http://schemas.microsoft.com/office/drawing/2014/main" id="{5408148C-A929-8C6C-9D4B-B2DB3A8E1EA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4DFBFDF-55D9-3466-D364-45B5693D3058}"/>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391167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66309-C7B9-76DD-8DBD-DB2A315E8C0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D46D61F-E3D9-09B0-CD85-5B3ED015ACCF}"/>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4" name="Marcador de pie de página 3">
            <a:extLst>
              <a:ext uri="{FF2B5EF4-FFF2-40B4-BE49-F238E27FC236}">
                <a16:creationId xmlns:a16="http://schemas.microsoft.com/office/drawing/2014/main" id="{18FB6913-72D9-FE2E-576F-3C92FD3581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1E4CC7B-E75F-5F63-428D-BAFE776BF5D6}"/>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164715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E8A209B-499C-0E6D-FD85-C23938048F57}"/>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3" name="Marcador de pie de página 2">
            <a:extLst>
              <a:ext uri="{FF2B5EF4-FFF2-40B4-BE49-F238E27FC236}">
                <a16:creationId xmlns:a16="http://schemas.microsoft.com/office/drawing/2014/main" id="{CA8AF89B-7A1B-0AAE-4582-CB1D7B2C3B1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F2FF16E-2F15-F976-26A6-B5D30039C242}"/>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140709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445272-95E0-6A4F-5915-36555B249D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390ED9F-D86F-6E4A-D7EE-249DE4654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53BB1F-5612-22C8-87F3-F3702EDE2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48C54-645C-232F-EB7B-1F3E8C3EB5AD}"/>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6" name="Marcador de pie de página 5">
            <a:extLst>
              <a:ext uri="{FF2B5EF4-FFF2-40B4-BE49-F238E27FC236}">
                <a16:creationId xmlns:a16="http://schemas.microsoft.com/office/drawing/2014/main" id="{E4E8D9CE-C469-A0E9-B2FB-D335E0D34E7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4CDFD8-138E-2AD1-44A7-A8E45F3B10DA}"/>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131206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7DC7A-896B-5B9C-C0C1-38B3D37A2B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FC8A08-A03D-ABBB-4389-DA108A05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3EE0335-1B82-D795-F86D-BA4F263AF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F65D63-60DB-2CA9-5171-10B43448251E}"/>
              </a:ext>
            </a:extLst>
          </p:cNvPr>
          <p:cNvSpPr>
            <a:spLocks noGrp="1"/>
          </p:cNvSpPr>
          <p:nvPr>
            <p:ph type="dt" sz="half" idx="10"/>
          </p:nvPr>
        </p:nvSpPr>
        <p:spPr/>
        <p:txBody>
          <a:bodyPr/>
          <a:lstStyle/>
          <a:p>
            <a:fld id="{9898B651-8D77-4D7F-AEDB-62AA903063DD}" type="datetimeFigureOut">
              <a:rPr lang="es-ES" smtClean="0"/>
              <a:t>16/07/2024</a:t>
            </a:fld>
            <a:endParaRPr lang="es-ES"/>
          </a:p>
        </p:txBody>
      </p:sp>
      <p:sp>
        <p:nvSpPr>
          <p:cNvPr id="6" name="Marcador de pie de página 5">
            <a:extLst>
              <a:ext uri="{FF2B5EF4-FFF2-40B4-BE49-F238E27FC236}">
                <a16:creationId xmlns:a16="http://schemas.microsoft.com/office/drawing/2014/main" id="{ED4946ED-812B-4C12-8EE2-450D92B62DA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4E4BE4-9061-6D69-294B-4A6B4F10FEFA}"/>
              </a:ext>
            </a:extLst>
          </p:cNvPr>
          <p:cNvSpPr>
            <a:spLocks noGrp="1"/>
          </p:cNvSpPr>
          <p:nvPr>
            <p:ph type="sldNum" sz="quarter" idx="12"/>
          </p:nvPr>
        </p:nvSpPr>
        <p:spPr/>
        <p:txBody>
          <a:bodyPr/>
          <a:lstStyle/>
          <a:p>
            <a:fld id="{355FF91C-3BD1-41C9-9EF0-A3D01AF88290}" type="slidenum">
              <a:rPr lang="es-ES" smtClean="0"/>
              <a:t>‹Nº›</a:t>
            </a:fld>
            <a:endParaRPr lang="es-ES"/>
          </a:p>
        </p:txBody>
      </p:sp>
    </p:spTree>
    <p:extLst>
      <p:ext uri="{BB962C8B-B14F-4D97-AF65-F5344CB8AC3E}">
        <p14:creationId xmlns:p14="http://schemas.microsoft.com/office/powerpoint/2010/main" val="43519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C48A717-3847-5A2D-447C-01E386B5A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5F3F5E-B789-9C8D-8E4D-6D28790E3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A4932-33C0-2CB6-FDFB-571179B76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98B651-8D77-4D7F-AEDB-62AA903063DD}" type="datetimeFigureOut">
              <a:rPr lang="es-ES" smtClean="0"/>
              <a:t>16/07/2024</a:t>
            </a:fld>
            <a:endParaRPr lang="es-ES"/>
          </a:p>
        </p:txBody>
      </p:sp>
      <p:sp>
        <p:nvSpPr>
          <p:cNvPr id="5" name="Marcador de pie de página 4">
            <a:extLst>
              <a:ext uri="{FF2B5EF4-FFF2-40B4-BE49-F238E27FC236}">
                <a16:creationId xmlns:a16="http://schemas.microsoft.com/office/drawing/2014/main" id="{BC4B9DBD-C289-CC9C-2F69-90D5DC4860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D41797D-D1B5-A185-A22B-35B004A87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5FF91C-3BD1-41C9-9EF0-A3D01AF88290}" type="slidenum">
              <a:rPr lang="es-ES" smtClean="0"/>
              <a:t>‹Nº›</a:t>
            </a:fld>
            <a:endParaRPr lang="es-ES"/>
          </a:p>
        </p:txBody>
      </p:sp>
    </p:spTree>
    <p:extLst>
      <p:ext uri="{BB962C8B-B14F-4D97-AF65-F5344CB8AC3E}">
        <p14:creationId xmlns:p14="http://schemas.microsoft.com/office/powerpoint/2010/main" val="1293379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16/07/2024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1306953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jpe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6.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eg"/><Relationship Id="rId7" Type="http://schemas.openxmlformats.org/officeDocument/2006/relationships/diagramColors" Target="../diagrams/colors1.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7.wdp"/><Relationship Id="rId4" Type="http://schemas.openxmlformats.org/officeDocument/2006/relationships/diagramData" Target="../diagrams/data1.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Un grupo de gente&#10;&#10;Descripción generada automáticamente con confianza media">
            <a:extLst>
              <a:ext uri="{FF2B5EF4-FFF2-40B4-BE49-F238E27FC236}">
                <a16:creationId xmlns:a16="http://schemas.microsoft.com/office/drawing/2014/main" id="{66A4B2A8-80CC-6FB2-0E08-A6C390AE6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196731" y="166533"/>
            <a:ext cx="3809612" cy="6524936"/>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posando por un foto&#10;&#10;Descripción generada automáticamente">
            <a:extLst>
              <a:ext uri="{FF2B5EF4-FFF2-40B4-BE49-F238E27FC236}">
                <a16:creationId xmlns:a16="http://schemas.microsoft.com/office/drawing/2014/main" id="{45A372AE-F001-D444-99EB-F15C60D71E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4196497" y="166533"/>
            <a:ext cx="3797618" cy="6524936"/>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2" name="Imagen 1" descr="Un grupo de personas posando para una foto en un campo&#10;&#10;Descripción generada automáticamente con confianza media">
            <a:extLst>
              <a:ext uri="{FF2B5EF4-FFF2-40B4-BE49-F238E27FC236}">
                <a16:creationId xmlns:a16="http://schemas.microsoft.com/office/drawing/2014/main" id="{70D50A7F-12EA-DE4E-FA09-A37CA5BC54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83346" y="166533"/>
            <a:ext cx="3822808" cy="3160653"/>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F86C71E-6C25-140D-2099-1E507C7D8603}"/>
              </a:ext>
            </a:extLst>
          </p:cNvPr>
          <p:cNvSpPr txBox="1"/>
          <p:nvPr/>
        </p:nvSpPr>
        <p:spPr>
          <a:xfrm rot="2335919">
            <a:off x="7706828" y="4454724"/>
            <a:ext cx="5284892" cy="1200329"/>
          </a:xfrm>
          <a:prstGeom prst="rect">
            <a:avLst/>
          </a:prstGeom>
          <a:noFill/>
        </p:spPr>
        <p:txBody>
          <a:bodyPr wrap="square" rtlCol="0">
            <a:spAutoFit/>
          </a:bodyPr>
          <a:lstStyle/>
          <a:p>
            <a:pPr algn="ctr" rtl="1"/>
            <a:r>
              <a:rPr lang="ur-PK" sz="7200" b="1" dirty="0">
                <a:ln w="10160">
                  <a:solidFill>
                    <a:schemeClr val="accent5"/>
                  </a:solidFill>
                  <a:prstDash val="solid"/>
                </a:ln>
                <a:solidFill>
                  <a:srgbClr val="FFFFFF"/>
                </a:solidFill>
                <a:effectLst>
                  <a:outerShdw blurRad="38100" dist="22860" dir="5400000" algn="tl" rotWithShape="0">
                    <a:srgbClr val="000000"/>
                  </a:outerShdw>
                </a:effectLst>
                <a:latin typeface="Jameel Noori Nastaleeq" panose="02000503000000020004" pitchFamily="2" charset="-78"/>
                <a:cs typeface="Jameel Noori Nastaleeq" panose="02000503000000020004" pitchFamily="2" charset="-78"/>
              </a:rPr>
              <a:t>مخالفتیں اور تکرار</a:t>
            </a:r>
            <a:endParaRPr lang="en" sz="7200" b="1" dirty="0">
              <a:ln w="10160">
                <a:solidFill>
                  <a:schemeClr val="accent5"/>
                </a:solidFill>
                <a:prstDash val="solid"/>
              </a:ln>
              <a:solidFill>
                <a:srgbClr val="FFFFFF"/>
              </a:solidFill>
              <a:effectLst>
                <a:outerShdw blurRad="38100" dist="22860" dir="5400000" algn="tl" rotWithShape="0">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3313C04-87A6-248E-AE43-7BC43CE8DF71}"/>
              </a:ext>
            </a:extLst>
          </p:cNvPr>
          <p:cNvSpPr txBox="1"/>
          <p:nvPr/>
        </p:nvSpPr>
        <p:spPr>
          <a:xfrm>
            <a:off x="8085337" y="5639107"/>
            <a:ext cx="3028865" cy="1200329"/>
          </a:xfrm>
          <a:prstGeom prst="rect">
            <a:avLst/>
          </a:prstGeom>
          <a:noFill/>
        </p:spPr>
        <p:txBody>
          <a:bodyPr wrap="square" rtlCol="0">
            <a:spAutoFit/>
          </a:bodyPr>
          <a:lstStyle/>
          <a:p>
            <a:pPr rtl="1"/>
            <a:r>
              <a:rPr lang="ur-PK" sz="3600" b="1" dirty="0">
                <a:solidFill>
                  <a:schemeClr val="accent5">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3</a:t>
            </a:r>
          </a:p>
          <a:p>
            <a:pPr rtl="1"/>
            <a:r>
              <a:rPr lang="ur-PK" sz="3600" b="1" dirty="0">
                <a:solidFill>
                  <a:schemeClr val="accent5">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جولائی 13 تا 19</a:t>
            </a:r>
            <a:endParaRPr lang="en" sz="3600" b="1" dirty="0">
              <a:solidFill>
                <a:schemeClr val="accent5">
                  <a:lumMod val="20000"/>
                  <a:lumOff val="8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3653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duotone>
              <a:schemeClr val="accent4">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A9974F7-4209-8353-487F-6AECD1E74BAD}"/>
              </a:ext>
            </a:extLst>
          </p:cNvPr>
          <p:cNvSpPr>
            <a:spLocks noGrp="1" noRot="1" noMove="1" noResize="1" noEditPoints="1" noAdjustHandles="1" noChangeArrowheads="1" noChangeShapeType="1"/>
          </p:cNvSpPr>
          <p:nvPr/>
        </p:nvSpPr>
        <p:spPr>
          <a:xfrm>
            <a:off x="0" y="0"/>
            <a:ext cx="12191999" cy="133292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es-ES" dirty="0"/>
          </a:p>
        </p:txBody>
      </p:sp>
      <p:sp>
        <p:nvSpPr>
          <p:cNvPr id="3" name="CuadroTexto 2">
            <a:extLst>
              <a:ext uri="{FF2B5EF4-FFF2-40B4-BE49-F238E27FC236}">
                <a16:creationId xmlns:a16="http://schemas.microsoft.com/office/drawing/2014/main" id="{DE275966-1C26-A03A-177A-E5E2816E92B3}"/>
              </a:ext>
            </a:extLst>
          </p:cNvPr>
          <p:cNvSpPr txBox="1"/>
          <p:nvPr/>
        </p:nvSpPr>
        <p:spPr>
          <a:xfrm>
            <a:off x="8523517" y="273558"/>
            <a:ext cx="3531078" cy="769441"/>
          </a:xfrm>
          <a:prstGeom prst="rect">
            <a:avLst/>
          </a:prstGeom>
          <a:noFill/>
        </p:spPr>
        <p:txBody>
          <a:bodyPr wrap="square">
            <a:spAutoFit/>
          </a:bodyPr>
          <a:lstStyle/>
          <a:p>
            <a:pPr algn="ctr" rtl="1"/>
            <a:r>
              <a:rPr lang="ur-PK" sz="4400" b="1"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کیا یسوع مسیح پاگل ہے؟</a:t>
            </a:r>
            <a:endParaRPr lang="en" sz="4400" b="1"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D115B50F-8F78-7E8C-F1D5-F14D4B107B3B}"/>
              </a:ext>
            </a:extLst>
          </p:cNvPr>
          <p:cNvSpPr txBox="1"/>
          <p:nvPr/>
        </p:nvSpPr>
        <p:spPr>
          <a:xfrm>
            <a:off x="377072" y="233786"/>
            <a:ext cx="7248679" cy="1077218"/>
          </a:xfrm>
          <a:prstGeom prst="rect">
            <a:avLst/>
          </a:prstGeom>
          <a:noFill/>
        </p:spPr>
        <p:txBody>
          <a:bodyPr wrap="square">
            <a:spAutoFit/>
          </a:bodyPr>
          <a:lstStyle/>
          <a:p>
            <a:pPr algn="r"/>
            <a:r>
              <a:rPr lang="ur-PK" sz="3200" b="1" dirty="0">
                <a:solidFill>
                  <a:schemeClr val="accent6">
                    <a:lumMod val="20000"/>
                    <a:lumOff val="80000"/>
                  </a:schemeClr>
                </a:solidFill>
                <a:effectLst>
                  <a:glow rad="76200">
                    <a:schemeClr val="accent4">
                      <a:lumMod val="5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اُس کے عزیزوں نے یہ سنا تو اسے پکڑنے کو نکلے کیونکہ کہتے تھے کہ وہ بے خوُد ہے" (مرقس 21:3)۔۔ </a:t>
            </a:r>
            <a:endParaRPr lang="en" sz="3200" b="1" dirty="0">
              <a:solidFill>
                <a:schemeClr val="accent6">
                  <a:lumMod val="20000"/>
                  <a:lumOff val="80000"/>
                </a:schemeClr>
              </a:solidFill>
              <a:effectLst>
                <a:glow rad="76200">
                  <a:schemeClr val="accent4">
                    <a:lumMod val="5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940A9A63-E60D-2D44-CB3A-D9CF62ABF84D}"/>
              </a:ext>
            </a:extLst>
          </p:cNvPr>
          <p:cNvSpPr txBox="1"/>
          <p:nvPr/>
        </p:nvSpPr>
        <p:spPr>
          <a:xfrm>
            <a:off x="4076698" y="1802985"/>
            <a:ext cx="8097654" cy="172354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کے عزیزوں کو کس بات قائل کیا کہ وہ سوچیں کہ وہ پاگل ہے (مرقس 3: 2۔-21)؟</a:t>
            </a:r>
          </a:p>
          <a:p>
            <a:pPr algn="r" rtl="1">
              <a:spcBef>
                <a:spcPts val="600"/>
              </a:spcBef>
            </a:pPr>
            <a:r>
              <a:rPr lang="ur-PK" sz="2400" b="1" dirty="0">
                <a:latin typeface="Jameel Noori Nastaleeq" panose="02000503000000020004" pitchFamily="2" charset="-78"/>
                <a:cs typeface="Jameel Noori Nastaleeq" panose="02000503000000020004" pitchFamily="2" charset="-78"/>
              </a:rPr>
              <a:t>زیادہ کام، ناقص عذائیت اور فریسیوں کے ساتھ مسلسل گفتگو کی وجہ سے تناؤ۔</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ایک مختصر قوسین کے بعد، مرقس کہانی کو دوبارہ شروع کرتا ہے، اُن رشتہ داروں کا تعارف کرایا جو یسوع کو ڈھونڈ رہے تھے: اُس کی ماں اور اُس کے بھائی (مرقس 31:3)۔  </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descr="Imagen que contiene persona, texto, libro, grupo&#10;&#10;Descripción generada automáticamente">
            <a:extLst>
              <a:ext uri="{FF2B5EF4-FFF2-40B4-BE49-F238E27FC236}">
                <a16:creationId xmlns:a16="http://schemas.microsoft.com/office/drawing/2014/main" id="{2B0B4F27-01EA-C14A-B7EF-690F781D10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0" y="3859540"/>
            <a:ext cx="3824995" cy="2862372"/>
          </a:xfrm>
          <a:prstGeom prst="roundRect">
            <a:avLst>
              <a:gd name="adj" fmla="val 4167"/>
            </a:avLst>
          </a:prstGeom>
          <a:solidFill>
            <a:srgbClr val="FFFFFF"/>
          </a:solidFill>
          <a:ln w="76200" cap="sq">
            <a:solidFill>
              <a:schemeClr val="accent6">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12" name="CuadroTexto 11">
            <a:extLst>
              <a:ext uri="{FF2B5EF4-FFF2-40B4-BE49-F238E27FC236}">
                <a16:creationId xmlns:a16="http://schemas.microsoft.com/office/drawing/2014/main" id="{B7562FB0-85EA-F1C1-AEF3-404E11ABC99C}"/>
              </a:ext>
            </a:extLst>
          </p:cNvPr>
          <p:cNvSpPr txBox="1"/>
          <p:nvPr/>
        </p:nvSpPr>
        <p:spPr>
          <a:xfrm>
            <a:off x="112696" y="3949769"/>
            <a:ext cx="8097655" cy="2092881"/>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کی طرف سے اس کے خاندان کے لئے غوروفکر کی کتنی کمی تھی (مرقس 3: 32۔33)۔</a:t>
            </a:r>
          </a:p>
          <a:p>
            <a:pPr algn="r" rtl="1">
              <a:spcBef>
                <a:spcPts val="600"/>
              </a:spcBef>
            </a:pPr>
            <a:r>
              <a:rPr lang="ur-PK" sz="2400" b="1" dirty="0">
                <a:latin typeface="Jameel Noori Nastaleeq" panose="02000503000000020004" pitchFamily="2" charset="-78"/>
                <a:cs typeface="Jameel Noori Nastaleeq" panose="02000503000000020004" pitchFamily="2" charset="-78"/>
              </a:rPr>
              <a:t>لیکن ظاہری شکلیں دھوکہ دیتی ہیں۔ اس کی ماں اور بھائی غلط تھے۔ اس وقت ان کے پاس جانا اور اپنا کام چھوڑ دینا اُس کے مشن اور اُن کے نقصان دہ تھا۔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جسمانی تعلقات سے زیادہ اہم وہ رشتے ہیں جو یسوع کو اس کے روحانی خاندان کے ساتھ جوڑتے ہیں : "کیونکہ جو کوئی خُدا کی مرضی پر چلے وہی میرا بھائی اور میری بہن اور ماں ہے" (مرقس 35:3)۔ </a:t>
            </a:r>
            <a:endParaRPr lang="en" sz="2400" b="1" dirty="0">
              <a:latin typeface="Jameel Noori Nastaleeq" panose="02000503000000020004" pitchFamily="2" charset="-78"/>
              <a:cs typeface="Jameel Noori Nastaleeq" panose="02000503000000020004" pitchFamily="2" charset="-78"/>
            </a:endParaRPr>
          </a:p>
        </p:txBody>
      </p:sp>
      <p:pic>
        <p:nvPicPr>
          <p:cNvPr id="14" name="Imagen 13" descr="Grupo de personas posando por un foto&#10;&#10;Descripción generada automáticamente">
            <a:extLst>
              <a:ext uri="{FF2B5EF4-FFF2-40B4-BE49-F238E27FC236}">
                <a16:creationId xmlns:a16="http://schemas.microsoft.com/office/drawing/2014/main" id="{10FE3062-C811-6998-EDC1-FF46FFFA5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246" y="1522510"/>
            <a:ext cx="3754154" cy="2252492"/>
          </a:xfrm>
          <a:prstGeom prst="roundRect">
            <a:avLst>
              <a:gd name="adj" fmla="val 4167"/>
            </a:avLst>
          </a:prstGeom>
          <a:solidFill>
            <a:srgbClr val="FFFFFF"/>
          </a:solidFill>
          <a:ln w="76200" cap="sq">
            <a:solidFill>
              <a:schemeClr val="accent5">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727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right)">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right)">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right)">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right)">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wipe(right)">
                                      <p:cBhvr>
                                        <p:cTn id="50" dur="500"/>
                                        <p:tgtEl>
                                          <p:spTgt spid="1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2">
                                            <p:txEl>
                                              <p:pRg st="2" end="2"/>
                                            </p:txEl>
                                          </p:spTgt>
                                        </p:tgtEl>
                                        <p:attrNameLst>
                                          <p:attrName>style.visibility</p:attrName>
                                        </p:attrNameLst>
                                      </p:cBhvr>
                                      <p:to>
                                        <p:strVal val="visible"/>
                                      </p:to>
                                    </p:set>
                                    <p:animEffect transition="in" filter="wipe(right)">
                                      <p:cBhvr>
                                        <p:cTn id="6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2F7FC01-C731-A7D6-F20B-6DFAA64C8696}"/>
              </a:ext>
            </a:extLst>
          </p:cNvPr>
          <p:cNvSpPr txBox="1"/>
          <p:nvPr/>
        </p:nvSpPr>
        <p:spPr>
          <a:xfrm>
            <a:off x="1419226" y="1430238"/>
            <a:ext cx="10496550" cy="4832092"/>
          </a:xfrm>
          <a:prstGeom prst="rect">
            <a:avLst/>
          </a:prstGeom>
          <a:noFill/>
        </p:spPr>
        <p:txBody>
          <a:bodyPr wrap="square">
            <a:spAutoFit/>
          </a:bodyPr>
          <a:lstStyle/>
          <a:p>
            <a:pPr algn="r" rtl="1">
              <a:spcBef>
                <a:spcPts val="600"/>
              </a:spcBef>
            </a:pPr>
            <a:r>
              <a:rPr lang="ur-PK" sz="4400" b="1" dirty="0">
                <a:solidFill>
                  <a:schemeClr val="bg1"/>
                </a:solidFill>
                <a:effectLst>
                  <a:glow rad="76200">
                    <a:srgbClr val="6A54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ایذارسانی صرف وفاداروں کو دی جاے گی۔ جن کا دنیا سے کوئی تعلق نہیں اور وہ اس کی حمایت یا مخالفت سے متاثر نہیں ہوتے۔ ایک ایسا مذہب جو تقدس کے حق میں زندہ گواہی دیتا ہے ، اور جو غرور، خود غرضی، لالچ اور فیشنی گناہوں کی سرزش کرتا ہے، اُن سے دنیا اور مسیحی نفرت کریں </a:t>
            </a:r>
            <a:r>
              <a:rPr lang="ur-PK" sz="4400" b="1">
                <a:solidFill>
                  <a:schemeClr val="bg1"/>
                </a:solidFill>
                <a:effectLst>
                  <a:glow rad="76200">
                    <a:srgbClr val="6A54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کریں گےکیونکہ </a:t>
            </a:r>
            <a:r>
              <a:rPr lang="ur-PK" sz="4400" b="1" dirty="0">
                <a:solidFill>
                  <a:schemeClr val="bg1"/>
                </a:solidFill>
                <a:effectLst>
                  <a:glow rad="76200">
                    <a:srgbClr val="6A54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نے یہ سب کچھ برداشت کیا،اگرآپ خُدا کے وفادار بھیجے ہوئے ہیں  تو یہ چیزیں آپ کے لئے باعث تحسین ہیں۔ یہ بہادر روحیں ہیں، جو سچی ہوں گی،اگر وہ اکیلے کھڑے ہوں گے، وہ لافانی تاج </a:t>
            </a:r>
            <a:r>
              <a:rPr lang="ur-PK" sz="4400" b="1">
                <a:solidFill>
                  <a:schemeClr val="bg1"/>
                </a:solidFill>
                <a:effectLst>
                  <a:glow rad="76200">
                    <a:srgbClr val="6A54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جیتیں گے"</a:t>
            </a:r>
            <a:endParaRPr lang="en" sz="4400" b="1" dirty="0">
              <a:solidFill>
                <a:schemeClr val="bg1"/>
              </a:solidFill>
              <a:effectLst>
                <a:glow rad="76200">
                  <a:srgbClr val="6A547B"/>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1FEF7005-A3E7-E48A-D379-0CE4AB8C2709}"/>
              </a:ext>
            </a:extLst>
          </p:cNvPr>
          <p:cNvSpPr txBox="1"/>
          <p:nvPr/>
        </p:nvSpPr>
        <p:spPr>
          <a:xfrm>
            <a:off x="559678" y="6443305"/>
            <a:ext cx="2959465" cy="307777"/>
          </a:xfrm>
          <a:prstGeom prst="rect">
            <a:avLst/>
          </a:prstGeom>
          <a:noFill/>
        </p:spPr>
        <p:txBody>
          <a:bodyPr wrap="none" rtlCol="0">
            <a:spAutoFit/>
          </a:bodyPr>
          <a:lstStyle/>
          <a:p>
            <a:pPr algn="r"/>
            <a:r>
              <a:rPr lang="en" sz="1400" b="1" dirty="0">
                <a:latin typeface="Jameel Noori Nastaleeq" panose="02000503000000020004" pitchFamily="2" charset="-78"/>
                <a:cs typeface="Jameel Noori Nastaleeq" panose="02000503000000020004" pitchFamily="2" charset="-78"/>
              </a:rPr>
              <a:t>EGW (The Medical Ministry, pg. 282)</a:t>
            </a:r>
          </a:p>
        </p:txBody>
      </p:sp>
    </p:spTree>
    <p:extLst>
      <p:ext uri="{BB962C8B-B14F-4D97-AF65-F5344CB8AC3E}">
        <p14:creationId xmlns:p14="http://schemas.microsoft.com/office/powerpoint/2010/main" val="17146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838202" y="5618323"/>
            <a:ext cx="1995491" cy="45719"/>
          </a:xfrm>
          <a:custGeom>
            <a:avLst/>
            <a:gdLst>
              <a:gd name="connsiteX0" fmla="*/ 0 w 1995491"/>
              <a:gd name="connsiteY0" fmla="*/ 0 h 45719"/>
              <a:gd name="connsiteX1" fmla="*/ 665164 w 1995491"/>
              <a:gd name="connsiteY1" fmla="*/ 0 h 45719"/>
              <a:gd name="connsiteX2" fmla="*/ 1270463 w 1995491"/>
              <a:gd name="connsiteY2" fmla="*/ 0 h 45719"/>
              <a:gd name="connsiteX3" fmla="*/ 1995491 w 1995491"/>
              <a:gd name="connsiteY3" fmla="*/ 0 h 45719"/>
              <a:gd name="connsiteX4" fmla="*/ 1995491 w 1995491"/>
              <a:gd name="connsiteY4" fmla="*/ 45719 h 45719"/>
              <a:gd name="connsiteX5" fmla="*/ 1290418 w 1995491"/>
              <a:gd name="connsiteY5" fmla="*/ 45719 h 45719"/>
              <a:gd name="connsiteX6" fmla="*/ 665164 w 1995491"/>
              <a:gd name="connsiteY6" fmla="*/ 45719 h 45719"/>
              <a:gd name="connsiteX7" fmla="*/ 0 w 1995491"/>
              <a:gd name="connsiteY7" fmla="*/ 45719 h 45719"/>
              <a:gd name="connsiteX8" fmla="*/ 0 w 1995491"/>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5491" h="45719" fill="none" extrusionOk="0">
                <a:moveTo>
                  <a:pt x="0" y="0"/>
                </a:moveTo>
                <a:cubicBezTo>
                  <a:pt x="276771" y="21542"/>
                  <a:pt x="377164" y="4643"/>
                  <a:pt x="665164" y="0"/>
                </a:cubicBezTo>
                <a:cubicBezTo>
                  <a:pt x="953164" y="-4643"/>
                  <a:pt x="994291" y="-24523"/>
                  <a:pt x="1270463" y="0"/>
                </a:cubicBezTo>
                <a:cubicBezTo>
                  <a:pt x="1546635" y="24523"/>
                  <a:pt x="1682791" y="-7440"/>
                  <a:pt x="1995491" y="0"/>
                </a:cubicBezTo>
                <a:cubicBezTo>
                  <a:pt x="1997662" y="18875"/>
                  <a:pt x="1997016" y="23675"/>
                  <a:pt x="1995491" y="45719"/>
                </a:cubicBezTo>
                <a:cubicBezTo>
                  <a:pt x="1851042" y="54869"/>
                  <a:pt x="1484660" y="77334"/>
                  <a:pt x="1290418" y="45719"/>
                </a:cubicBezTo>
                <a:cubicBezTo>
                  <a:pt x="1096176" y="14104"/>
                  <a:pt x="835028" y="57349"/>
                  <a:pt x="665164" y="45719"/>
                </a:cubicBezTo>
                <a:cubicBezTo>
                  <a:pt x="495300" y="34089"/>
                  <a:pt x="260584" y="63792"/>
                  <a:pt x="0" y="45719"/>
                </a:cubicBezTo>
                <a:cubicBezTo>
                  <a:pt x="1770" y="31002"/>
                  <a:pt x="-1020" y="15459"/>
                  <a:pt x="0" y="0"/>
                </a:cubicBezTo>
                <a:close/>
              </a:path>
              <a:path w="1995491" h="45719" stroke="0" extrusionOk="0">
                <a:moveTo>
                  <a:pt x="0" y="0"/>
                </a:moveTo>
                <a:cubicBezTo>
                  <a:pt x="205654" y="20123"/>
                  <a:pt x="332413" y="-20169"/>
                  <a:pt x="605299" y="0"/>
                </a:cubicBezTo>
                <a:cubicBezTo>
                  <a:pt x="878185" y="20169"/>
                  <a:pt x="1116714" y="28024"/>
                  <a:pt x="1250508" y="0"/>
                </a:cubicBezTo>
                <a:cubicBezTo>
                  <a:pt x="1384302" y="-28024"/>
                  <a:pt x="1795557" y="-31858"/>
                  <a:pt x="1995491" y="0"/>
                </a:cubicBezTo>
                <a:cubicBezTo>
                  <a:pt x="1994226" y="14599"/>
                  <a:pt x="1994091" y="26641"/>
                  <a:pt x="1995491" y="45719"/>
                </a:cubicBezTo>
                <a:cubicBezTo>
                  <a:pt x="1735566" y="35291"/>
                  <a:pt x="1625315" y="59781"/>
                  <a:pt x="1370237" y="45719"/>
                </a:cubicBezTo>
                <a:cubicBezTo>
                  <a:pt x="1115159" y="31657"/>
                  <a:pt x="937076" y="80163"/>
                  <a:pt x="665164" y="45719"/>
                </a:cubicBezTo>
                <a:cubicBezTo>
                  <a:pt x="393252" y="11275"/>
                  <a:pt x="326484" y="39495"/>
                  <a:pt x="0" y="45719"/>
                </a:cubicBezTo>
                <a:cubicBezTo>
                  <a:pt x="772" y="31775"/>
                  <a:pt x="94" y="14627"/>
                  <a:pt x="0" y="0"/>
                </a:cubicBezTo>
                <a:close/>
              </a:path>
            </a:pathLst>
          </a:custGeom>
          <a:solidFill>
            <a:srgbClr val="DB3817"/>
          </a:solidFill>
          <a:ln w="44450" cap="rnd">
            <a:solidFill>
              <a:srgbClr val="DB3817"/>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ketch line">
            <a:extLst>
              <a:ext uri="{FF2B5EF4-FFF2-40B4-BE49-F238E27FC236}">
                <a16:creationId xmlns:a16="http://schemas.microsoft.com/office/drawing/2014/main" id="{7F563312-A46E-E839-8271-430B1767BC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flipH="1">
            <a:off x="11034710" y="5618323"/>
            <a:ext cx="1995491" cy="45719"/>
          </a:xfrm>
          <a:custGeom>
            <a:avLst/>
            <a:gdLst>
              <a:gd name="connsiteX0" fmla="*/ 0 w 1995491"/>
              <a:gd name="connsiteY0" fmla="*/ 0 h 45719"/>
              <a:gd name="connsiteX1" fmla="*/ 665164 w 1995491"/>
              <a:gd name="connsiteY1" fmla="*/ 0 h 45719"/>
              <a:gd name="connsiteX2" fmla="*/ 1270463 w 1995491"/>
              <a:gd name="connsiteY2" fmla="*/ 0 h 45719"/>
              <a:gd name="connsiteX3" fmla="*/ 1995491 w 1995491"/>
              <a:gd name="connsiteY3" fmla="*/ 0 h 45719"/>
              <a:gd name="connsiteX4" fmla="*/ 1995491 w 1995491"/>
              <a:gd name="connsiteY4" fmla="*/ 45719 h 45719"/>
              <a:gd name="connsiteX5" fmla="*/ 1290418 w 1995491"/>
              <a:gd name="connsiteY5" fmla="*/ 45719 h 45719"/>
              <a:gd name="connsiteX6" fmla="*/ 665164 w 1995491"/>
              <a:gd name="connsiteY6" fmla="*/ 45719 h 45719"/>
              <a:gd name="connsiteX7" fmla="*/ 0 w 1995491"/>
              <a:gd name="connsiteY7" fmla="*/ 45719 h 45719"/>
              <a:gd name="connsiteX8" fmla="*/ 0 w 1995491"/>
              <a:gd name="connsiteY8"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5491" h="45719" fill="none" extrusionOk="0">
                <a:moveTo>
                  <a:pt x="0" y="0"/>
                </a:moveTo>
                <a:cubicBezTo>
                  <a:pt x="276771" y="21542"/>
                  <a:pt x="377164" y="4643"/>
                  <a:pt x="665164" y="0"/>
                </a:cubicBezTo>
                <a:cubicBezTo>
                  <a:pt x="953164" y="-4643"/>
                  <a:pt x="994291" y="-24523"/>
                  <a:pt x="1270463" y="0"/>
                </a:cubicBezTo>
                <a:cubicBezTo>
                  <a:pt x="1546635" y="24523"/>
                  <a:pt x="1682791" y="-7440"/>
                  <a:pt x="1995491" y="0"/>
                </a:cubicBezTo>
                <a:cubicBezTo>
                  <a:pt x="1997662" y="18875"/>
                  <a:pt x="1997016" y="23675"/>
                  <a:pt x="1995491" y="45719"/>
                </a:cubicBezTo>
                <a:cubicBezTo>
                  <a:pt x="1851042" y="54869"/>
                  <a:pt x="1484660" y="77334"/>
                  <a:pt x="1290418" y="45719"/>
                </a:cubicBezTo>
                <a:cubicBezTo>
                  <a:pt x="1096176" y="14104"/>
                  <a:pt x="835028" y="57349"/>
                  <a:pt x="665164" y="45719"/>
                </a:cubicBezTo>
                <a:cubicBezTo>
                  <a:pt x="495300" y="34089"/>
                  <a:pt x="260584" y="63792"/>
                  <a:pt x="0" y="45719"/>
                </a:cubicBezTo>
                <a:cubicBezTo>
                  <a:pt x="1770" y="31002"/>
                  <a:pt x="-1020" y="15459"/>
                  <a:pt x="0" y="0"/>
                </a:cubicBezTo>
                <a:close/>
              </a:path>
              <a:path w="1995491" h="45719" stroke="0" extrusionOk="0">
                <a:moveTo>
                  <a:pt x="0" y="0"/>
                </a:moveTo>
                <a:cubicBezTo>
                  <a:pt x="205654" y="20123"/>
                  <a:pt x="332413" y="-20169"/>
                  <a:pt x="605299" y="0"/>
                </a:cubicBezTo>
                <a:cubicBezTo>
                  <a:pt x="878185" y="20169"/>
                  <a:pt x="1116714" y="28024"/>
                  <a:pt x="1250508" y="0"/>
                </a:cubicBezTo>
                <a:cubicBezTo>
                  <a:pt x="1384302" y="-28024"/>
                  <a:pt x="1795557" y="-31858"/>
                  <a:pt x="1995491" y="0"/>
                </a:cubicBezTo>
                <a:cubicBezTo>
                  <a:pt x="1994226" y="14599"/>
                  <a:pt x="1994091" y="26641"/>
                  <a:pt x="1995491" y="45719"/>
                </a:cubicBezTo>
                <a:cubicBezTo>
                  <a:pt x="1735566" y="35291"/>
                  <a:pt x="1625315" y="59781"/>
                  <a:pt x="1370237" y="45719"/>
                </a:cubicBezTo>
                <a:cubicBezTo>
                  <a:pt x="1115159" y="31657"/>
                  <a:pt x="937076" y="80163"/>
                  <a:pt x="665164" y="45719"/>
                </a:cubicBezTo>
                <a:cubicBezTo>
                  <a:pt x="393252" y="11275"/>
                  <a:pt x="326484" y="39495"/>
                  <a:pt x="0" y="45719"/>
                </a:cubicBezTo>
                <a:cubicBezTo>
                  <a:pt x="772" y="31775"/>
                  <a:pt x="94" y="14627"/>
                  <a:pt x="0" y="0"/>
                </a:cubicBezTo>
                <a:close/>
              </a:path>
            </a:pathLst>
          </a:custGeom>
          <a:solidFill>
            <a:srgbClr val="DB3817"/>
          </a:solidFill>
          <a:ln w="44450" cap="rnd">
            <a:solidFill>
              <a:srgbClr val="DB3817"/>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par de personas de pie sobre pasto&#10;&#10;Descripción generada automáticamente con confianza media">
            <a:extLst>
              <a:ext uri="{FF2B5EF4-FFF2-40B4-BE49-F238E27FC236}">
                <a16:creationId xmlns:a16="http://schemas.microsoft.com/office/drawing/2014/main" id="{B9FFC2FD-3455-E616-F7B6-8D6203E1CE2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2292" b="12292"/>
          <a:stretch/>
        </p:blipFill>
        <p:spPr>
          <a:xfrm>
            <a:off x="20" y="9"/>
            <a:ext cx="12191980" cy="517206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5" name="CuadroTexto 4">
            <a:extLst>
              <a:ext uri="{FF2B5EF4-FFF2-40B4-BE49-F238E27FC236}">
                <a16:creationId xmlns:a16="http://schemas.microsoft.com/office/drawing/2014/main" id="{EC6B26A6-F066-0435-CAFA-9CF25CF676DF}"/>
              </a:ext>
            </a:extLst>
          </p:cNvPr>
          <p:cNvSpPr txBox="1"/>
          <p:nvPr/>
        </p:nvSpPr>
        <p:spPr>
          <a:xfrm>
            <a:off x="1300113" y="5254054"/>
            <a:ext cx="9597931"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ur-PK" sz="4400" b="1" i="0" u="none" strike="noStrike" kern="1200" cap="none" spc="0" normalizeH="0" baseline="0" noProof="0" dirty="0">
                <a:ln/>
                <a:solidFill>
                  <a:srgbClr val="DB3817"/>
                </a:solidFill>
                <a:effectLst/>
                <a:uLnTx/>
                <a:uFillTx/>
                <a:latin typeface="Jameel Noori Nastaleeq" panose="02000503000000020004" pitchFamily="2" charset="-78"/>
                <a:cs typeface="Jameel Noori Nastaleeq" panose="02000503000000020004" pitchFamily="2" charset="-78"/>
              </a:rPr>
              <a:t>"اور</a:t>
            </a:r>
            <a:r>
              <a:rPr kumimoji="0" lang="ur-PK" sz="4400" b="1" i="0" u="none" strike="noStrike" kern="1200" cap="none" spc="0" normalizeH="0" noProof="0" dirty="0">
                <a:ln/>
                <a:solidFill>
                  <a:srgbClr val="DB3817"/>
                </a:solidFill>
                <a:effectLst/>
                <a:uLnTx/>
                <a:uFillTx/>
                <a:latin typeface="Jameel Noori Nastaleeq" panose="02000503000000020004" pitchFamily="2" charset="-78"/>
                <a:cs typeface="Jameel Noori Nastaleeq" panose="02000503000000020004" pitchFamily="2" charset="-78"/>
              </a:rPr>
              <a:t> اُس نے اُن سے کہا سبت آدمی کے لئے بنا ہے نہ آدمی سبت کے لئے۔ پس ابن آدم سبت کا بھی مالک ہے" (مرقس 28،27:2)۔ </a:t>
            </a:r>
            <a:endParaRPr kumimoji="0" lang="es-ES" sz="4400" b="1" i="0" u="none" strike="noStrike" kern="1200" cap="none" spc="0" normalizeH="0" baseline="0" noProof="0" dirty="0">
              <a:ln/>
              <a:solidFill>
                <a:srgbClr val="DB3817"/>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5086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DF80E11-1868-A964-F6C8-EEBFDE599918}"/>
              </a:ext>
            </a:extLst>
          </p:cNvPr>
          <p:cNvSpPr txBox="1"/>
          <p:nvPr/>
        </p:nvSpPr>
        <p:spPr>
          <a:xfrm>
            <a:off x="5203596" y="4199732"/>
            <a:ext cx="3868965" cy="2554545"/>
          </a:xfrm>
          <a:prstGeom prst="rect">
            <a:avLst/>
          </a:prstGeom>
          <a:noFill/>
        </p:spPr>
        <p:txBody>
          <a:bodyPr wrap="square" rtlCol="0">
            <a:spAutoFit/>
          </a:bodyPr>
          <a:lstStyle/>
          <a:p>
            <a:pPr algn="r" rtl="1">
              <a:spcBef>
                <a:spcPts val="1200"/>
              </a:spcBef>
            </a:pPr>
            <a:r>
              <a:rPr lang="ur-PK" sz="2000" b="1" dirty="0">
                <a:latin typeface="Jameel Noori Nastaleeq" panose="02000503000000020004" pitchFamily="2" charset="-78"/>
                <a:cs typeface="Jameel Noori Nastaleeq" panose="02000503000000020004" pitchFamily="2" charset="-78"/>
              </a:rPr>
              <a:t>معافی پر تضاد (مرقس 2:1۔12)</a:t>
            </a:r>
            <a:endParaRPr lang="en" sz="2000" b="1" dirty="0">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latin typeface="Jameel Noori Nastaleeq" panose="02000503000000020004" pitchFamily="2" charset="-78"/>
                <a:cs typeface="Jameel Noori Nastaleeq" panose="02000503000000020004" pitchFamily="2" charset="-78"/>
              </a:rPr>
              <a:t>کھانے پر تضاد (مرقس 2: 13۔22)۔ </a:t>
            </a:r>
            <a:endParaRPr lang="en" sz="2000" b="1" dirty="0">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latin typeface="Jameel Noori Nastaleeq" panose="02000503000000020004" pitchFamily="2" charset="-78"/>
                <a:cs typeface="Jameel Noori Nastaleeq" panose="02000503000000020004" pitchFamily="2" charset="-78"/>
              </a:rPr>
              <a:t>سبت کے بارے تضاد (مرقس 2: 23۔ 6:3)</a:t>
            </a:r>
            <a:endParaRPr lang="en" sz="2000" b="1" dirty="0">
              <a:latin typeface="Jameel Noori Nastaleeq" panose="02000503000000020004" pitchFamily="2" charset="-78"/>
              <a:cs typeface="Jameel Noori Nastaleeq" panose="02000503000000020004" pitchFamily="2" charset="-78"/>
            </a:endParaRPr>
          </a:p>
          <a:p>
            <a:pPr algn="r" rtl="1">
              <a:spcBef>
                <a:spcPts val="1200"/>
              </a:spcBef>
            </a:pPr>
            <a:r>
              <a:rPr lang="ur-PK" sz="2000" b="1" dirty="0">
                <a:latin typeface="Jameel Noori Nastaleeq" panose="02000503000000020004" pitchFamily="2" charset="-78"/>
                <a:cs typeface="Jameel Noori Nastaleeq" panose="02000503000000020004" pitchFamily="2" charset="-78"/>
              </a:rPr>
              <a:t>یسوع کے بارے میں تضادسوالات: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وہ کس طاقت سے معجزات کرتا ہے۔</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کیا یسوع مسیح پاگل ہے</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8FA3AE43-CA92-2B6E-0E16-0A1EA72F25FA}"/>
              </a:ext>
            </a:extLst>
          </p:cNvPr>
          <p:cNvSpPr txBox="1"/>
          <p:nvPr/>
        </p:nvSpPr>
        <p:spPr>
          <a:xfrm>
            <a:off x="304800" y="250121"/>
            <a:ext cx="7248524" cy="2985433"/>
          </a:xfrm>
          <a:prstGeom prst="rect">
            <a:avLst/>
          </a:prstGeom>
          <a:noFill/>
        </p:spPr>
        <p:txBody>
          <a:bodyPr wrap="square" rtlCol="0">
            <a:spAutoFit/>
          </a:bodyPr>
          <a:lstStyle/>
          <a:p>
            <a:pPr algn="r" rtl="1">
              <a:spcBef>
                <a:spcPts val="1200"/>
              </a:spcBef>
            </a:pP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کا طرز عمل، اُس کی تبیلغ کا طریقہ اور یہاں تک کہ اس کی شفایابی، مذہبی حکام کی روایات سے براہ راست متصادم تھی۔ </a:t>
            </a:r>
          </a:p>
          <a:p>
            <a:pPr algn="r" rtl="1">
              <a:spcBef>
                <a:spcPts val="1200"/>
              </a:spcBef>
            </a:pP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اسے گستاخ سمجھتے تھے۔ پیٹو اور گنہگاروں کا دوست، سبت کی حکم عدولی کرنے والا ، یہاں تک کہ انہوں نے اُس پر شیطان یعنی بعلزبوُل کے لئے کام کرنے کا الزام بھی لگایا۔</a:t>
            </a:r>
          </a:p>
          <a:p>
            <a:pPr algn="r" rtl="1">
              <a:spcBef>
                <a:spcPts val="1200"/>
              </a:spcBef>
            </a:pP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کے اپنے رشتے داروں یقین کرنے لگے تھے کہ کام کی زیادتی کی وجہ سے وہ اپنا ذہنی توازن کھو چکا ہے</a:t>
            </a:r>
            <a:endParaRPr lang="en"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5" name="Imagen 4" descr="Un grupo de personas disfrazadas&#10;&#10;Descripción generada automáticamente con confianza baja">
            <a:extLst>
              <a:ext uri="{FF2B5EF4-FFF2-40B4-BE49-F238E27FC236}">
                <a16:creationId xmlns:a16="http://schemas.microsoft.com/office/drawing/2014/main" id="{643962D1-7C33-E6EC-C3F3-7557B65E0D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48599" y="152400"/>
            <a:ext cx="3952875" cy="3609975"/>
          </a:xfrm>
          <a:prstGeom prst="roundRect">
            <a:avLst>
              <a:gd name="adj" fmla="val 822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5"/>
            </a:contourClr>
          </a:sp3d>
        </p:spPr>
      </p:pic>
      <p:pic>
        <p:nvPicPr>
          <p:cNvPr id="7" name="Imagen 6" descr="Un grupo de personas disfrazadas&#10;&#10;Descripción generada automáticamente con confianza baja">
            <a:extLst>
              <a:ext uri="{FF2B5EF4-FFF2-40B4-BE49-F238E27FC236}">
                <a16:creationId xmlns:a16="http://schemas.microsoft.com/office/drawing/2014/main" id="{CEA06B0C-0BD5-F1DD-9438-1DBD6F31AE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9476" y="3833207"/>
            <a:ext cx="4265083" cy="29527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a:extLst>
              <a:ext uri="{FF2B5EF4-FFF2-40B4-BE49-F238E27FC236}">
                <a16:creationId xmlns:a16="http://schemas.microsoft.com/office/drawing/2014/main" id="{383B9C8B-A48E-D88B-B45F-EF3449EA3321}"/>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987584" flipH="1">
            <a:off x="9133750" y="5069170"/>
            <a:ext cx="435453" cy="532060"/>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D336855F-BB3A-4C56-D740-DD037A44BE5C}"/>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rot="20303901" flipH="1">
            <a:off x="9119659" y="4636085"/>
            <a:ext cx="435453" cy="532060"/>
          </a:xfrm>
          <a:prstGeom prst="rect">
            <a:avLst/>
          </a:prstGeom>
          <a:effectLst>
            <a:outerShdw blurRad="50800" dist="38100" dir="8100000" algn="tr" rotWithShape="0">
              <a:prstClr val="black">
                <a:alpha val="40000"/>
              </a:prstClr>
            </a:outerShdw>
          </a:effectLst>
        </p:spPr>
      </p:pic>
      <p:pic>
        <p:nvPicPr>
          <p:cNvPr id="14" name="Imagen 13" descr="Imagen que contiene Forma&#10;&#10;Descripción generada automáticamente">
            <a:extLst>
              <a:ext uri="{FF2B5EF4-FFF2-40B4-BE49-F238E27FC236}">
                <a16:creationId xmlns:a16="http://schemas.microsoft.com/office/drawing/2014/main" id="{252B8FFC-17C4-85B1-E617-80F96B776FC4}"/>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20303901" flipH="1">
            <a:off x="9119659" y="5606641"/>
            <a:ext cx="435453" cy="532060"/>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64C53AC1-A889-FD6D-8ED2-DA513D1670B5}"/>
              </a:ext>
            </a:extLst>
          </p:cNvPr>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20303901" flipH="1">
            <a:off x="9119659" y="4230724"/>
            <a:ext cx="435453" cy="532060"/>
          </a:xfrm>
          <a:prstGeom prst="rect">
            <a:avLst/>
          </a:prstGeom>
          <a:effectLst>
            <a:outerShdw blurRad="50800" dist="38100" dir="8100000" algn="tr" rotWithShape="0">
              <a:prstClr val="black">
                <a:alpha val="40000"/>
              </a:prstClr>
            </a:outerShdw>
          </a:effectLst>
        </p:spPr>
      </p:pic>
      <p:pic>
        <p:nvPicPr>
          <p:cNvPr id="17" name="Imagen 16" descr="Imagen que contiene texto, dibujo&#10;&#10;Descripción generada automáticamente">
            <a:extLst>
              <a:ext uri="{FF2B5EF4-FFF2-40B4-BE49-F238E27FC236}">
                <a16:creationId xmlns:a16="http://schemas.microsoft.com/office/drawing/2014/main" id="{5EC572BF-23EF-44F0-D697-0BC730780AE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8683148" y="6036302"/>
            <a:ext cx="524376" cy="269718"/>
          </a:xfrm>
          <a:prstGeom prst="rect">
            <a:avLst/>
          </a:prstGeom>
          <a:effectLst>
            <a:outerShdw blurRad="50800" dist="38100" dir="8100000" algn="tr" rotWithShape="0">
              <a:prstClr val="black">
                <a:alpha val="40000"/>
              </a:prstClr>
            </a:outerShdw>
          </a:effectLst>
        </p:spPr>
      </p:pic>
      <p:pic>
        <p:nvPicPr>
          <p:cNvPr id="20" name="Imagen 19" descr="Imagen que contiene texto, dibujo&#10;&#10;Descripción generada automáticamente">
            <a:extLst>
              <a:ext uri="{FF2B5EF4-FFF2-40B4-BE49-F238E27FC236}">
                <a16:creationId xmlns:a16="http://schemas.microsoft.com/office/drawing/2014/main" id="{3AC37FC0-59B9-BD5B-8DC2-3EDD8C4928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8683148" y="6412179"/>
            <a:ext cx="524376" cy="269718"/>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B83F3B5-83B8-CC0F-8CC7-9CEDEE5E27E4}"/>
              </a:ext>
            </a:extLst>
          </p:cNvPr>
          <p:cNvSpPr txBox="1"/>
          <p:nvPr/>
        </p:nvSpPr>
        <p:spPr>
          <a:xfrm>
            <a:off x="9524" y="3266034"/>
            <a:ext cx="7543800" cy="584775"/>
          </a:xfrm>
          <a:prstGeom prst="rect">
            <a:avLst/>
          </a:prstGeom>
          <a:noFill/>
        </p:spPr>
        <p:txBody>
          <a:bodyPr wrap="square">
            <a:spAutoFit/>
          </a:bodyPr>
          <a:lstStyle/>
          <a:p>
            <a:pPr algn="r" rtl="1">
              <a:spcBef>
                <a:spcPts val="1200"/>
              </a:spcBef>
            </a:pPr>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میں کوئی شک نہیں کہ یسوع مسیح کی زندگی تضادات سے بھرپور زندگی تھی۔ </a:t>
            </a:r>
            <a:endPar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6884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00"/>
                                        <p:tgtEl>
                                          <p:spTgt spid="7"/>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righ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right)">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2"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ppt_x</p:attrName>
                                        </p:attrNameLst>
                                      </p:cBhvr>
                                      <p:tavLst>
                                        <p:tav tm="0">
                                          <p:val>
                                            <p:strVal val="#ppt_x+#ppt_w/2"/>
                                          </p:val>
                                        </p:tav>
                                        <p:tav tm="100000">
                                          <p:val>
                                            <p:strVal val="#ppt_x"/>
                                          </p:val>
                                        </p:tav>
                                      </p:tavLst>
                                    </p:anim>
                                    <p:anim calcmode="lin" valueType="num">
                                      <p:cBhvr>
                                        <p:cTn id="39" dur="500" fill="hold"/>
                                        <p:tgtEl>
                                          <p:spTgt spid="15"/>
                                        </p:tgtEl>
                                        <p:attrNameLst>
                                          <p:attrName>ppt_y</p:attrName>
                                        </p:attrNameLst>
                                      </p:cBhvr>
                                      <p:tavLst>
                                        <p:tav tm="0">
                                          <p:val>
                                            <p:strVal val="#ppt_y"/>
                                          </p:val>
                                        </p:tav>
                                        <p:tav tm="100000">
                                          <p:val>
                                            <p:strVal val="#ppt_y"/>
                                          </p:val>
                                        </p:tav>
                                      </p:tavLst>
                                    </p:anim>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right)">
                                      <p:cBhvr>
                                        <p:cTn id="45" dur="500"/>
                                        <p:tgtEl>
                                          <p:spTgt spid="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2"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ppt_x</p:attrName>
                                        </p:attrNameLst>
                                      </p:cBhvr>
                                      <p:tavLst>
                                        <p:tav tm="0">
                                          <p:val>
                                            <p:strVal val="#ppt_x+#ppt_w/2"/>
                                          </p:val>
                                        </p:tav>
                                        <p:tav tm="100000">
                                          <p:val>
                                            <p:strVal val="#ppt_x"/>
                                          </p:val>
                                        </p:tav>
                                      </p:tavLst>
                                    </p:anim>
                                    <p:anim calcmode="lin" valueType="num">
                                      <p:cBhvr>
                                        <p:cTn id="51" dur="500" fill="hold"/>
                                        <p:tgtEl>
                                          <p:spTgt spid="10"/>
                                        </p:tgtEl>
                                        <p:attrNameLst>
                                          <p:attrName>ppt_y</p:attrName>
                                        </p:attrNameLst>
                                      </p:cBhvr>
                                      <p:tavLst>
                                        <p:tav tm="0">
                                          <p:val>
                                            <p:strVal val="#ppt_y"/>
                                          </p:val>
                                        </p:tav>
                                        <p:tav tm="100000">
                                          <p:val>
                                            <p:strVal val="#ppt_y"/>
                                          </p:val>
                                        </p:tav>
                                      </p:tavLst>
                                    </p:anim>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strVal val="#ppt_h"/>
                                          </p:val>
                                        </p:tav>
                                        <p:tav tm="100000">
                                          <p:val>
                                            <p:strVal val="#ppt_h"/>
                                          </p:val>
                                        </p:tav>
                                      </p:tavLst>
                                    </p:anim>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righ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ppt_x</p:attrName>
                                        </p:attrNameLst>
                                      </p:cBhvr>
                                      <p:tavLst>
                                        <p:tav tm="0">
                                          <p:val>
                                            <p:strVal val="#ppt_x+#ppt_w/2"/>
                                          </p:val>
                                        </p:tav>
                                        <p:tav tm="100000">
                                          <p:val>
                                            <p:strVal val="#ppt_x"/>
                                          </p:val>
                                        </p:tav>
                                      </p:tavLst>
                                    </p:anim>
                                    <p:anim calcmode="lin" valueType="num">
                                      <p:cBhvr>
                                        <p:cTn id="63" dur="500" fill="hold"/>
                                        <p:tgtEl>
                                          <p:spTgt spid="9"/>
                                        </p:tgtEl>
                                        <p:attrNameLst>
                                          <p:attrName>ppt_y</p:attrName>
                                        </p:attrNameLst>
                                      </p:cBhvr>
                                      <p:tavLst>
                                        <p:tav tm="0">
                                          <p:val>
                                            <p:strVal val="#ppt_y"/>
                                          </p:val>
                                        </p:tav>
                                        <p:tav tm="100000">
                                          <p:val>
                                            <p:strVal val="#ppt_y"/>
                                          </p:val>
                                        </p:tav>
                                      </p:tavLst>
                                    </p:anim>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strVal val="#ppt_h"/>
                                          </p:val>
                                        </p:tav>
                                        <p:tav tm="100000">
                                          <p:val>
                                            <p:strVal val="#ppt_h"/>
                                          </p:val>
                                        </p:tav>
                                      </p:tavLst>
                                    </p:anim>
                                  </p:childTnLst>
                                </p:cTn>
                              </p:par>
                            </p:childTnLst>
                          </p:cTn>
                        </p:par>
                        <p:par>
                          <p:cTn id="66" fill="hold">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2">
                                            <p:txEl>
                                              <p:pRg st="2" end="2"/>
                                            </p:txEl>
                                          </p:spTgt>
                                        </p:tgtEl>
                                        <p:attrNameLst>
                                          <p:attrName>style.visibility</p:attrName>
                                        </p:attrNameLst>
                                      </p:cBhvr>
                                      <p:to>
                                        <p:strVal val="visible"/>
                                      </p:to>
                                    </p:set>
                                    <p:animEffect transition="in" filter="wipe(right)">
                                      <p:cBhvr>
                                        <p:cTn id="69" dur="500"/>
                                        <p:tgtEl>
                                          <p:spTgt spid="2">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2"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ppt_x</p:attrName>
                                        </p:attrNameLst>
                                      </p:cBhvr>
                                      <p:tavLst>
                                        <p:tav tm="0">
                                          <p:val>
                                            <p:strVal val="#ppt_x+#ppt_w/2"/>
                                          </p:val>
                                        </p:tav>
                                        <p:tav tm="100000">
                                          <p:val>
                                            <p:strVal val="#ppt_x"/>
                                          </p:val>
                                        </p:tav>
                                      </p:tavLst>
                                    </p:anim>
                                    <p:anim calcmode="lin" valueType="num">
                                      <p:cBhvr>
                                        <p:cTn id="75" dur="500" fill="hold"/>
                                        <p:tgtEl>
                                          <p:spTgt spid="14"/>
                                        </p:tgtEl>
                                        <p:attrNameLst>
                                          <p:attrName>ppt_y</p:attrName>
                                        </p:attrNameLst>
                                      </p:cBhvr>
                                      <p:tavLst>
                                        <p:tav tm="0">
                                          <p:val>
                                            <p:strVal val="#ppt_y"/>
                                          </p:val>
                                        </p:tav>
                                        <p:tav tm="100000">
                                          <p:val>
                                            <p:strVal val="#ppt_y"/>
                                          </p:val>
                                        </p:tav>
                                      </p:tavLst>
                                    </p:anim>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strVal val="#ppt_h"/>
                                          </p:val>
                                        </p:tav>
                                        <p:tav tm="100000">
                                          <p:val>
                                            <p:strVal val="#ppt_h"/>
                                          </p:val>
                                        </p:tav>
                                      </p:tavLst>
                                    </p:anim>
                                  </p:childTnLst>
                                </p:cTn>
                              </p:par>
                            </p:childTnLst>
                          </p:cTn>
                        </p:par>
                        <p:par>
                          <p:cTn id="78" fill="hold">
                            <p:stCondLst>
                              <p:cond delay="500"/>
                            </p:stCondLst>
                            <p:childTnLst>
                              <p:par>
                                <p:cTn id="79" presetID="22" presetClass="entr" presetSubtype="2"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right)">
                                      <p:cBhvr>
                                        <p:cTn id="81" dur="500"/>
                                        <p:tgtEl>
                                          <p:spTgt spid="2">
                                            <p:txEl>
                                              <p:pRg st="3" end="3"/>
                                            </p:txEl>
                                          </p:spTgt>
                                        </p:tgtEl>
                                      </p:cBhvr>
                                    </p:animEffect>
                                  </p:childTnLst>
                                </p:cTn>
                              </p:par>
                            </p:childTnLst>
                          </p:cTn>
                        </p:par>
                        <p:par>
                          <p:cTn id="82" fill="hold">
                            <p:stCondLst>
                              <p:cond delay="1000"/>
                            </p:stCondLst>
                            <p:childTnLst>
                              <p:par>
                                <p:cTn id="83" presetID="22" presetClass="entr" presetSubtype="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right)">
                                      <p:cBhvr>
                                        <p:cTn id="85" dur="500"/>
                                        <p:tgtEl>
                                          <p:spTgt spid="17"/>
                                        </p:tgtEl>
                                      </p:cBhvr>
                                    </p:animEffect>
                                  </p:childTnLst>
                                </p:cTn>
                              </p:par>
                            </p:childTnLst>
                          </p:cTn>
                        </p:par>
                        <p:par>
                          <p:cTn id="86" fill="hold">
                            <p:stCondLst>
                              <p:cond delay="1500"/>
                            </p:stCondLst>
                            <p:childTnLst>
                              <p:par>
                                <p:cTn id="87" presetID="22" presetClass="entr" presetSubtype="2"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right)">
                                      <p:cBhvr>
                                        <p:cTn id="89" dur="500"/>
                                        <p:tgtEl>
                                          <p:spTgt spid="2">
                                            <p:txEl>
                                              <p:pRg st="4" end="4"/>
                                            </p:txEl>
                                          </p:spTgt>
                                        </p:tgtEl>
                                      </p:cBhvr>
                                    </p:animEffect>
                                  </p:childTnLst>
                                </p:cTn>
                              </p:par>
                            </p:childTnLst>
                          </p:cTn>
                        </p:par>
                        <p:par>
                          <p:cTn id="90" fill="hold">
                            <p:stCondLst>
                              <p:cond delay="2000"/>
                            </p:stCondLst>
                            <p:childTnLst>
                              <p:par>
                                <p:cTn id="91" presetID="22" presetClass="entr" presetSubtype="2"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right)">
                                      <p:cBhvr>
                                        <p:cTn id="93" dur="500"/>
                                        <p:tgtEl>
                                          <p:spTgt spid="20"/>
                                        </p:tgtEl>
                                      </p:cBhvr>
                                    </p:animEffect>
                                  </p:childTnLst>
                                </p:cTn>
                              </p:par>
                            </p:childTnLst>
                          </p:cTn>
                        </p:par>
                        <p:par>
                          <p:cTn id="94" fill="hold">
                            <p:stCondLst>
                              <p:cond delay="2500"/>
                            </p:stCondLst>
                            <p:childTnLst>
                              <p:par>
                                <p:cTn id="95" presetID="22" presetClass="entr" presetSubtype="2"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right)">
                                      <p:cBhvr>
                                        <p:cTn id="9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E0E982-46F7-11B5-9F5D-4F2A1244C560}"/>
              </a:ext>
            </a:extLst>
          </p:cNvPr>
          <p:cNvSpPr txBox="1"/>
          <p:nvPr/>
        </p:nvSpPr>
        <p:spPr>
          <a:xfrm>
            <a:off x="8606672" y="0"/>
            <a:ext cx="3585328" cy="923330"/>
          </a:xfrm>
          <a:prstGeom prst="rect">
            <a:avLst/>
          </a:prstGeom>
          <a:noFill/>
        </p:spPr>
        <p:txBody>
          <a:bodyPr wrap="square">
            <a:spAutoFit/>
          </a:bodyPr>
          <a:lstStyle/>
          <a:p>
            <a:pPr algn="ctr" rtl="1"/>
            <a:r>
              <a:rPr lang="ur-PK" sz="5400" b="1" dirty="0">
                <a:ln w="13462">
                  <a:solidFill>
                    <a:schemeClr val="accent5">
                      <a:lumMod val="50000"/>
                    </a:schemeClr>
                  </a:solidFill>
                  <a:prstDash val="solid"/>
                </a:ln>
                <a:solidFill>
                  <a:schemeClr val="accent3">
                    <a:lumMod val="60000"/>
                    <a:lumOff val="40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معافی پر تضاد</a:t>
            </a:r>
            <a:endParaRPr lang="en" sz="5400" b="1" dirty="0">
              <a:ln w="13462">
                <a:solidFill>
                  <a:schemeClr val="accent5">
                    <a:lumMod val="50000"/>
                  </a:schemeClr>
                </a:solidFill>
                <a:prstDash val="solid"/>
              </a:ln>
              <a:solidFill>
                <a:schemeClr val="accent3">
                  <a:lumMod val="60000"/>
                  <a:lumOff val="40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E1AA152-44DD-63B4-C198-5E7510CE29CE}"/>
              </a:ext>
            </a:extLst>
          </p:cNvPr>
          <p:cNvSpPr txBox="1"/>
          <p:nvPr/>
        </p:nvSpPr>
        <p:spPr>
          <a:xfrm>
            <a:off x="0" y="200188"/>
            <a:ext cx="8832916" cy="584775"/>
          </a:xfrm>
          <a:prstGeom prst="rect">
            <a:avLst/>
          </a:prstGeom>
          <a:noFill/>
        </p:spPr>
        <p:txBody>
          <a:bodyPr wrap="square">
            <a:spAutoFit/>
          </a:bodyPr>
          <a:lstStyle/>
          <a:p>
            <a:pPr algn="ctr" rtl="1"/>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نے اُن کا ایمان دیکھ کر مفلوج سے کہا بیٹا تیرے گناہ معاف ہوئے" (مرقس 5:2)۔ </a:t>
            </a:r>
            <a:endPar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24E6EF45-912D-4C7B-AC82-5A12873E7F69}"/>
              </a:ext>
            </a:extLst>
          </p:cNvPr>
          <p:cNvSpPr txBox="1"/>
          <p:nvPr/>
        </p:nvSpPr>
        <p:spPr>
          <a:xfrm>
            <a:off x="161924" y="1303102"/>
            <a:ext cx="7924801" cy="512448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جب یسوع مسیح کفرنحوم  میں پطرس کے گھر واپس آیا  تو بہت سے لوگ اس کی بات سننے کے لئے آئے (مرقس 2،1:2)۔ چار دوستوں نے یسوع مسیح تک رسائی حاصل کرنے کی کوشش کی تاکہ وہ اُن کے مفلوج دوست کو شفا دے، لیکن  بھیڑ کی وجہ سےیہ ممکن نہیں تھا کہ وہ اُس کے نزدیک پہنچ سکیں۔  اُسے یسوع کے پاس لانے کا عزم کر کے وہ چھت پر گئے اور نیچے اتارنے کے لئے انہوں نے چھت کو کھول دیا۔ یسوع مسیح کی منادی میں خلل پڑا، لیکن سب خاموش رہے، اس انتظار میں کہ یسوع کیا کرتا ہے (مرقس 4،3:2)۔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"تیرے گناہ معاف ہوئے" (مرقس 5:2)۔ مفلوج یہ دعویٰ کر سکتا تھا: "مجھے چلنے کی ضرورت ہے" لیکن اس نے ایسا نہیں کیا۔یسوع مسیح نے بیماری کی جڑ کو ٹھیک کیا۔ اُسے دوبارہ نہ چلنے کی پرواہ نہیں تھی۔ لیکن وہ اُس معافی کے بارے فکر مند تھا جس نے اسے سکون دیا۔</a:t>
            </a:r>
          </a:p>
          <a:p>
            <a:pPr algn="r" rtl="1">
              <a:spcBef>
                <a:spcPts val="600"/>
              </a:spcBef>
            </a:pPr>
            <a:r>
              <a:rPr lang="ur-PK" sz="2400" b="1" dirty="0">
                <a:latin typeface="Jameel Noori Nastaleeq" panose="02000503000000020004" pitchFamily="2" charset="-78"/>
                <a:cs typeface="Jameel Noori Nastaleeq" panose="02000503000000020004" pitchFamily="2" charset="-78"/>
              </a:rPr>
              <a:t>فقہیوں کے نزدیک یہ گناہ تھا یعنی توہین مذہب تھی (اگر یسوع مسیح خُدا نہ ہوتے تو پھر ٹھیک تھا )یہ ثابت کرنے کے لئے یسوع مسیح کو گناہ معاف کرنے کا اختیار ہے اُس نے مفلوج کو شفا دی (مرقس 2: 8۔11)۔   </a:t>
            </a:r>
          </a:p>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کو گناہوں کو معاف کرنے کا اختیار تھا جس کی بدولت لوگوں نے خُدا کی حمد کی (مرقس 12:1؛ متی 8:9)۔ فالج کا مریض چل پڑا۔ لیکن فقیہ  اندھے ہی رہے، وہ یہ دیکھنے سے قاصر تھے کہ یسوع اُن کے ذہنوں کو پڑھ سکتا ہے، گناہوں کو معاف کر سکتا ہے اور شفا دے سکتا ہے۔ </a:t>
            </a:r>
          </a:p>
        </p:txBody>
      </p:sp>
      <p:pic>
        <p:nvPicPr>
          <p:cNvPr id="4" name="Imagen 3" descr="Imagen que contiene interior, edificio, tabla, parado&#10;&#10;Descripción generada automáticamente">
            <a:extLst>
              <a:ext uri="{FF2B5EF4-FFF2-40B4-BE49-F238E27FC236}">
                <a16:creationId xmlns:a16="http://schemas.microsoft.com/office/drawing/2014/main" id="{2A5F88A4-0C77-5B64-24F8-4C3B8126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5196" y="1133229"/>
            <a:ext cx="3848332" cy="5504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419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90">
                                          <p:stCondLst>
                                            <p:cond delay="0"/>
                                          </p:stCondLst>
                                        </p:cTn>
                                        <p:tgtEl>
                                          <p:spTgt spid="4"/>
                                        </p:tgtEl>
                                      </p:cBhvr>
                                    </p:animEffect>
                                    <p:anim calcmode="lin" valueType="num">
                                      <p:cBhvr>
                                        <p:cTn id="2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7" dur="13">
                                          <p:stCondLst>
                                            <p:cond delay="325"/>
                                          </p:stCondLst>
                                        </p:cTn>
                                        <p:tgtEl>
                                          <p:spTgt spid="4"/>
                                        </p:tgtEl>
                                      </p:cBhvr>
                                      <p:to x="100000" y="60000"/>
                                    </p:animScale>
                                    <p:animScale>
                                      <p:cBhvr>
                                        <p:cTn id="28" dur="83" decel="50000">
                                          <p:stCondLst>
                                            <p:cond delay="338"/>
                                          </p:stCondLst>
                                        </p:cTn>
                                        <p:tgtEl>
                                          <p:spTgt spid="4"/>
                                        </p:tgtEl>
                                      </p:cBhvr>
                                      <p:to x="100000" y="100000"/>
                                    </p:animScale>
                                    <p:animScale>
                                      <p:cBhvr>
                                        <p:cTn id="29" dur="13">
                                          <p:stCondLst>
                                            <p:cond delay="656"/>
                                          </p:stCondLst>
                                        </p:cTn>
                                        <p:tgtEl>
                                          <p:spTgt spid="4"/>
                                        </p:tgtEl>
                                      </p:cBhvr>
                                      <p:to x="100000" y="80000"/>
                                    </p:animScale>
                                    <p:animScale>
                                      <p:cBhvr>
                                        <p:cTn id="30" dur="83" decel="50000">
                                          <p:stCondLst>
                                            <p:cond delay="669"/>
                                          </p:stCondLst>
                                        </p:cTn>
                                        <p:tgtEl>
                                          <p:spTgt spid="4"/>
                                        </p:tgtEl>
                                      </p:cBhvr>
                                      <p:to x="100000" y="100000"/>
                                    </p:animScale>
                                    <p:animScale>
                                      <p:cBhvr>
                                        <p:cTn id="31" dur="13">
                                          <p:stCondLst>
                                            <p:cond delay="821"/>
                                          </p:stCondLst>
                                        </p:cTn>
                                        <p:tgtEl>
                                          <p:spTgt spid="4"/>
                                        </p:tgtEl>
                                      </p:cBhvr>
                                      <p:to x="100000" y="90000"/>
                                    </p:animScale>
                                    <p:animScale>
                                      <p:cBhvr>
                                        <p:cTn id="32" dur="83" decel="50000">
                                          <p:stCondLst>
                                            <p:cond delay="834"/>
                                          </p:stCondLst>
                                        </p:cTn>
                                        <p:tgtEl>
                                          <p:spTgt spid="4"/>
                                        </p:tgtEl>
                                      </p:cBhvr>
                                      <p:to x="100000" y="100000"/>
                                    </p:animScale>
                                    <p:animScale>
                                      <p:cBhvr>
                                        <p:cTn id="33" dur="13">
                                          <p:stCondLst>
                                            <p:cond delay="904"/>
                                          </p:stCondLst>
                                        </p:cTn>
                                        <p:tgtEl>
                                          <p:spTgt spid="4"/>
                                        </p:tgtEl>
                                      </p:cBhvr>
                                      <p:to x="100000" y="95000"/>
                                    </p:animScale>
                                    <p:animScale>
                                      <p:cBhvr>
                                        <p:cTn id="34" dur="83" decel="50000">
                                          <p:stCondLst>
                                            <p:cond delay="917"/>
                                          </p:stCondLst>
                                        </p:cTn>
                                        <p:tgtEl>
                                          <p:spTgt spid="4"/>
                                        </p:tgtEl>
                                      </p:cBhvr>
                                      <p:to x="100000" y="100000"/>
                                    </p:animScale>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righ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righ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righ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wipe(right)">
                                      <p:cBhvr>
                                        <p:cTn id="5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2ED7C9-4513-EE37-E5AE-E120927D42CF}"/>
              </a:ext>
            </a:extLst>
          </p:cNvPr>
          <p:cNvSpPr txBox="1"/>
          <p:nvPr/>
        </p:nvSpPr>
        <p:spPr>
          <a:xfrm>
            <a:off x="8908330" y="0"/>
            <a:ext cx="3283669" cy="923330"/>
          </a:xfrm>
          <a:prstGeom prst="rect">
            <a:avLst/>
          </a:prstGeom>
          <a:noFill/>
        </p:spPr>
        <p:txBody>
          <a:bodyPr wrap="square">
            <a:spAutoFit/>
            <a:scene3d>
              <a:camera prst="orthographicFront"/>
              <a:lightRig rig="flat" dir="t"/>
            </a:scene3d>
            <a:sp3d extrusionH="57150" contourW="19050">
              <a:bevelT w="57150" h="38100" prst="hardEdge"/>
              <a:contourClr>
                <a:schemeClr val="accent6">
                  <a:lumMod val="50000"/>
                </a:schemeClr>
              </a:contourClr>
            </a:sp3d>
          </a:bodyPr>
          <a:lstStyle/>
          <a:p>
            <a:pPr algn="ctr" rtl="1"/>
            <a:r>
              <a:rPr lang="ur-PK" sz="5400" b="1" dirty="0">
                <a:ln w="12700" cmpd="sng">
                  <a:solidFill>
                    <a:schemeClr val="accent6"/>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کھانے پر تضاد</a:t>
            </a:r>
            <a:endParaRPr lang="en" sz="5400" b="1" dirty="0">
              <a:ln w="12700" cmpd="sng">
                <a:solidFill>
                  <a:schemeClr val="accent6"/>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360DCFD-13EB-F806-2AAB-B9BF56FC6933}"/>
              </a:ext>
            </a:extLst>
          </p:cNvPr>
          <p:cNvSpPr txBox="1"/>
          <p:nvPr/>
        </p:nvSpPr>
        <p:spPr>
          <a:xfrm>
            <a:off x="1" y="148268"/>
            <a:ext cx="8842342" cy="1077218"/>
          </a:xfrm>
          <a:prstGeom prst="rect">
            <a:avLst/>
          </a:prstGeom>
          <a:noFill/>
        </p:spPr>
        <p:txBody>
          <a:bodyPr wrap="square">
            <a:spAutoFit/>
          </a:bodyPr>
          <a:lstStyle/>
          <a:p>
            <a:pPr algn="r" rtl="1"/>
            <a:r>
              <a:rPr lang="ur-PK" sz="3200" b="1" dirty="0">
                <a:solidFill>
                  <a:schemeClr val="accent3">
                    <a:lumMod val="60000"/>
                    <a:lumOff val="40000"/>
                  </a:schemeClr>
                </a:solidFill>
                <a:effectLst>
                  <a:glow rad="101600">
                    <a:srgbClr val="9F3187"/>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وہ جا رہا تھا تو اُس نے حلفئی کے بیٹے لاوی کو محصُول کی چوکی پر بیٹھے دیکھا اور اُس سے کہا میرے پیچھے ہو لے۔ پس وہ اُٹھ کر اُس کے پیچھے ہو لیا" (مرقس 14:2)۔</a:t>
            </a:r>
            <a:r>
              <a:rPr lang="ur-PK" sz="3200" b="1" dirty="0">
                <a:solidFill>
                  <a:schemeClr val="accent3">
                    <a:lumMod val="60000"/>
                    <a:lumOff val="40000"/>
                  </a:schemeClr>
                </a:solidFill>
                <a:effectLst>
                  <a:glow rad="101600">
                    <a:srgbClr val="9F3187"/>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sym typeface="Wingdings" panose="05000000000000000000" pitchFamily="2" charset="2"/>
              </a:rPr>
              <a:t> </a:t>
            </a:r>
            <a:endParaRPr lang="es-ES" sz="3200" b="1" dirty="0">
              <a:solidFill>
                <a:schemeClr val="accent3">
                  <a:lumMod val="60000"/>
                  <a:lumOff val="40000"/>
                </a:schemeClr>
              </a:solidFill>
              <a:effectLst>
                <a:glow rad="101600">
                  <a:srgbClr val="9F3187"/>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99CE8DF-7EC5-5A9A-CA21-A6D8614EA815}"/>
              </a:ext>
            </a:extLst>
          </p:cNvPr>
          <p:cNvSpPr txBox="1"/>
          <p:nvPr/>
        </p:nvSpPr>
        <p:spPr>
          <a:xfrm>
            <a:off x="3800476" y="1284803"/>
            <a:ext cx="8391522"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اس تضاد کا تصور کرنا مشکل نہیں  ہے جس نے لاوی کی بلاہٹ کو جنم دیا (مرقس 14،13:2)۔ ایک ارتھوڈوکس یہودی کے لئے، ایک محصول لینے والا ایک غیر قوم سے بھی بدتر تھا۔ وہ ایک منحرف یہودی تھا جو اپنے دشمنوں کے ہاتھوں بیچا گیا تھا۔  وہ اُس کے ساتھ کھانا نہیں کھاتے تھے اور نہ ہی اُسے چھو سکتے تھے۔ </a:t>
            </a:r>
            <a:endParaRPr lang="en" sz="2400" b="1" dirty="0">
              <a:latin typeface="Jameel Noori Nastaleeq" panose="02000503000000020004" pitchFamily="2" charset="-78"/>
              <a:cs typeface="Jameel Noori Nastaleeq" panose="02000503000000020004" pitchFamily="2" charset="-78"/>
            </a:endParaRPr>
          </a:p>
        </p:txBody>
      </p:sp>
      <p:pic>
        <p:nvPicPr>
          <p:cNvPr id="4" name="Imagen 3" descr="Imagen que contiene persona, mujer, edificio, gente&#10;&#10;Descripción generada automáticamente">
            <a:extLst>
              <a:ext uri="{FF2B5EF4-FFF2-40B4-BE49-F238E27FC236}">
                <a16:creationId xmlns:a16="http://schemas.microsoft.com/office/drawing/2014/main" id="{4C99D1FF-160C-84A8-CBCE-2E1CC28E8F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04" y="1407913"/>
            <a:ext cx="3591997" cy="3497462"/>
          </a:xfrm>
          <a:prstGeom prst="snip2DiagRect">
            <a:avLst>
              <a:gd name="adj1" fmla="val 13259"/>
              <a:gd name="adj2" fmla="val 0"/>
            </a:avLst>
          </a:prstGeom>
          <a:solidFill>
            <a:srgbClr val="FFFFFF">
              <a:shade val="85000"/>
            </a:srgbClr>
          </a:solidFill>
          <a:ln w="889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Grupo de personas alrededor de una mesa&#10;&#10;Descripción generada automáticamente con confianza media">
            <a:extLst>
              <a:ext uri="{FF2B5EF4-FFF2-40B4-BE49-F238E27FC236}">
                <a16:creationId xmlns:a16="http://schemas.microsoft.com/office/drawing/2014/main" id="{3F960EFA-C7BE-2E50-CBC6-34A2766046A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391525" y="2507570"/>
            <a:ext cx="3605213" cy="4189788"/>
          </a:xfrm>
          <a:prstGeom prst="snip2DiagRect">
            <a:avLst>
              <a:gd name="adj1" fmla="val 16645"/>
              <a:gd name="adj2" fmla="val 0"/>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6F0C138-4BC9-459F-36A7-0099E3C2FBC7}"/>
              </a:ext>
            </a:extLst>
          </p:cNvPr>
          <p:cNvSpPr txBox="1"/>
          <p:nvPr/>
        </p:nvSpPr>
        <p:spPr>
          <a:xfrm>
            <a:off x="2562226" y="5127603"/>
            <a:ext cx="5634040" cy="156966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نے منطقی طور پر ان کی تردید کی: مجھے اسے بہتر جگہ کونسی ملے گی یہاں میں گنہگاروں کو بچا سکتا ہوں؟ (مرقس 17:2)۔ مزید براں اُس نے انہیں چیلنج کیا کہ وہ اپنے جذبات کا جائزہ لیں۔ انہیں محبت کرنا سیکھنا چاہئے (مرقس 13،12:9)۔ </a:t>
            </a:r>
            <a:endParaRPr lang="en" sz="2400" b="1" dirty="0">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BE513CFA-BF87-A65F-D313-728F03E93514}"/>
              </a:ext>
            </a:extLst>
          </p:cNvPr>
          <p:cNvSpPr txBox="1"/>
          <p:nvPr/>
        </p:nvSpPr>
        <p:spPr>
          <a:xfrm>
            <a:off x="3885319" y="2828586"/>
            <a:ext cx="4268868" cy="1938992"/>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لیکن حالات خراب ہو گئے۔ یسوع نے نہ صرف ٹیکس لینے والے کے گھرمیں کھانا کھایا، بلکہ لاوی جیسے بہت سے لوگوں میں یسوع گھیر ہوا تھا (مرقس 15:2)۔ ناقدین نے موقع ضائع نہیں کیا: "یہ تو محصول لینے والوں اور گنہگاروں کے ساتھ کھاتا پیتا ہے" (مرقس 16:2)۔ </a:t>
            </a:r>
            <a:endParaRPr lang="en" sz="2400" b="1" dirty="0">
              <a:latin typeface="Jameel Noori Nastaleeq" panose="02000503000000020004" pitchFamily="2" charset="-78"/>
              <a:cs typeface="Jameel Noori Nastaleeq" panose="02000503000000020004" pitchFamily="2" charset="-78"/>
            </a:endParaRPr>
          </a:p>
        </p:txBody>
      </p:sp>
      <p:pic>
        <p:nvPicPr>
          <p:cNvPr id="14" name="Imagen 13" descr="Un grupo de personas de pie&#10;&#10;Descripción generada automáticamente con confianza media">
            <a:extLst>
              <a:ext uri="{FF2B5EF4-FFF2-40B4-BE49-F238E27FC236}">
                <a16:creationId xmlns:a16="http://schemas.microsoft.com/office/drawing/2014/main" id="{A67F2E5D-0229-3D24-E333-87CFC361E5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304" y="5050355"/>
            <a:ext cx="2196921" cy="1647003"/>
          </a:xfrm>
          <a:prstGeom prst="snip2DiagRect">
            <a:avLst>
              <a:gd name="adj1" fmla="val 0"/>
              <a:gd name="adj2" fmla="val 16667"/>
            </a:avLst>
          </a:prstGeom>
          <a:solidFill>
            <a:srgbClr val="FFFFFF">
              <a:shade val="85000"/>
            </a:srgbClr>
          </a:solidFill>
          <a:ln w="88900" cap="sq">
            <a:solidFill>
              <a:schemeClr val="accent1">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216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Right)">
                                      <p:cBhvr>
                                        <p:cTn id="24" dur="500"/>
                                        <p:tgtEl>
                                          <p:spTgt spid="4"/>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EF89DA6-E74C-E7EF-F6DE-BCB37A067A96}"/>
              </a:ext>
            </a:extLst>
          </p:cNvPr>
          <p:cNvSpPr>
            <a:spLocks noGrp="1" noRot="1" noMove="1" noResize="1" noEditPoints="1" noAdjustHandles="1" noChangeArrowheads="1" noChangeShapeType="1"/>
          </p:cNvSpPr>
          <p:nvPr/>
        </p:nvSpPr>
        <p:spPr>
          <a:xfrm>
            <a:off x="0" y="0"/>
            <a:ext cx="12192000" cy="1347814"/>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2360DCFD-13EB-F806-2AAB-B9BF56FC6933}"/>
              </a:ext>
            </a:extLst>
          </p:cNvPr>
          <p:cNvSpPr txBox="1"/>
          <p:nvPr/>
        </p:nvSpPr>
        <p:spPr>
          <a:xfrm>
            <a:off x="485166" y="207670"/>
            <a:ext cx="7296962" cy="954107"/>
          </a:xfrm>
          <a:prstGeom prst="rect">
            <a:avLst/>
          </a:prstGeom>
          <a:noFill/>
        </p:spPr>
        <p:txBody>
          <a:bodyPr wrap="square">
            <a:spAutoFit/>
          </a:bodyPr>
          <a:lstStyle>
            <a:defPPr>
              <a:defRPr lang="es-ES"/>
            </a:defPPr>
            <a:lvl1pPr algn="ctr">
              <a:defRPr b="1">
                <a:solidFill>
                  <a:schemeClr val="accent3">
                    <a:lumMod val="60000"/>
                    <a:lumOff val="40000"/>
                  </a:schemeClr>
                </a:solidFill>
                <a:effectLst>
                  <a:glow rad="101600">
                    <a:srgbClr val="9F3187"/>
                  </a:glow>
                  <a:outerShdw blurRad="38100" dist="38100" dir="2700000" algn="tl">
                    <a:srgbClr val="000000">
                      <a:alpha val="43137"/>
                    </a:srgbClr>
                  </a:outerShdw>
                </a:effectLst>
                <a:latin typeface="Comic Sans MS" panose="030F0702030302020204" pitchFamily="66" charset="0"/>
              </a:defRPr>
            </a:lvl1pPr>
          </a:lstStyle>
          <a:p>
            <a:pPr algn="r" rtl="1"/>
            <a:r>
              <a:rPr lang="ur-PK" sz="2800" dirty="0">
                <a:effectLst>
                  <a:glow rad="88900">
                    <a:srgbClr val="B8360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نے اُن سے کہا کیا براتی جب تک دُلہا اُن کے ساتھ ہے روزہ رکھ سکتے ہیں؟ جس وقت تک دُلہا اُن کے ساتھ وہ روزہ نہیں رکھ سکتے۔ (مرقس 19:1)۔ </a:t>
            </a:r>
            <a:endParaRPr lang="en" sz="2800" dirty="0">
              <a:effectLst>
                <a:glow rad="88900">
                  <a:srgbClr val="B8360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99CE8DF-7EC5-5A9A-CA21-A6D8614EA815}"/>
              </a:ext>
            </a:extLst>
          </p:cNvPr>
          <p:cNvSpPr txBox="1"/>
          <p:nvPr/>
        </p:nvSpPr>
        <p:spPr>
          <a:xfrm>
            <a:off x="6705601" y="1426575"/>
            <a:ext cx="5400674" cy="1569660"/>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محبت کا سبق سیکھنے سے کہیں دور، فریسیوں نے یوحنا کے شاگردوں کو اُکسایا کہ وہ اُن کے ساتھ تنقید میں شامل ہو جائیں: "یوحنا کے شاگرد اور فریسیوں کے شاگرد تو روزہ رکھتے ہیں لیکن تیرے شاگرد کیوں روزہ نہیں رکھتے؟" (مرقس 18:2)۔ </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067072FB-B65B-5AFF-C70F-3D088DBEB4B3}"/>
              </a:ext>
            </a:extLst>
          </p:cNvPr>
          <p:cNvGraphicFramePr/>
          <p:nvPr>
            <p:extLst>
              <p:ext uri="{D42A27DB-BD31-4B8C-83A1-F6EECF244321}">
                <p14:modId xmlns:p14="http://schemas.microsoft.com/office/powerpoint/2010/main" val="55182247"/>
              </p:ext>
            </p:extLst>
          </p:nvPr>
        </p:nvGraphicFramePr>
        <p:xfrm>
          <a:off x="85725" y="1550618"/>
          <a:ext cx="6391275" cy="5220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A7F3771B-EF52-3237-1AAA-643E04446F4E}"/>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772275" y="3829049"/>
            <a:ext cx="5083969" cy="2905125"/>
          </a:xfrm>
          <a:prstGeom prst="rect">
            <a:avLst/>
          </a:prstGeom>
          <a:ln w="88900" cap="sq" cmpd="thickThin">
            <a:solidFill>
              <a:srgbClr val="B83608"/>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087B76A7-1C52-54E0-3905-CEB289461B07}"/>
              </a:ext>
            </a:extLst>
          </p:cNvPr>
          <p:cNvSpPr txBox="1"/>
          <p:nvPr/>
        </p:nvSpPr>
        <p:spPr>
          <a:xfrm>
            <a:off x="9338553" y="233467"/>
            <a:ext cx="2853446" cy="769441"/>
          </a:xfrm>
          <a:prstGeom prst="rect">
            <a:avLst/>
          </a:prstGeom>
          <a:noFill/>
        </p:spPr>
        <p:txBody>
          <a:bodyPr wrap="square">
            <a:spAutoFit/>
            <a:scene3d>
              <a:camera prst="orthographicFront"/>
              <a:lightRig rig="flat" dir="t"/>
            </a:scene3d>
            <a:sp3d extrusionH="57150" contourW="19050">
              <a:bevelT w="57150" h="38100" prst="hardEdge"/>
              <a:contourClr>
                <a:schemeClr val="accent6">
                  <a:lumMod val="50000"/>
                </a:schemeClr>
              </a:contourClr>
            </a:sp3d>
          </a:bodyPr>
          <a:lstStyle/>
          <a:p>
            <a:pPr algn="ctr" rtl="1"/>
            <a:r>
              <a:rPr lang="ur-PK" sz="4400" b="1" dirty="0">
                <a:ln w="12700" cmpd="sng">
                  <a:solidFill>
                    <a:schemeClr val="accent6"/>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کھانے پر تضاد (2)</a:t>
            </a:r>
            <a:endParaRPr lang="en" sz="4400" b="1" dirty="0">
              <a:ln w="12700" cmpd="sng">
                <a:solidFill>
                  <a:schemeClr val="accent6"/>
                </a:solidFill>
                <a:prstDash val="solid"/>
              </a:ln>
              <a:gradFill>
                <a:gsLst>
                  <a:gs pos="0">
                    <a:schemeClr val="accent6"/>
                  </a:gs>
                  <a:gs pos="4000">
                    <a:schemeClr val="accent6">
                      <a:lumMod val="60000"/>
                      <a:lumOff val="40000"/>
                    </a:schemeClr>
                  </a:gs>
                  <a:gs pos="87000">
                    <a:schemeClr val="accent6">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9FF272F9-C75C-89A7-D267-747AF09B5E7B}"/>
              </a:ext>
            </a:extLst>
          </p:cNvPr>
          <p:cNvSpPr txBox="1"/>
          <p:nvPr/>
        </p:nvSpPr>
        <p:spPr>
          <a:xfrm>
            <a:off x="6705601" y="3057791"/>
            <a:ext cx="5400674" cy="461665"/>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اُن کے سوال کا جواب تمثیل کے ذریعے دیا۔ </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915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4">
                                            <p:graphicEl>
                                              <a:dgm id="{E286A48A-0634-4C71-8D48-5B684D265BBF}"/>
                                            </p:graphicEl>
                                          </p:spTgt>
                                        </p:tgtEl>
                                        <p:attrNameLst>
                                          <p:attrName>style.visibility</p:attrName>
                                        </p:attrNameLst>
                                      </p:cBhvr>
                                      <p:to>
                                        <p:strVal val="visible"/>
                                      </p:to>
                                    </p:set>
                                    <p:anim calcmode="lin" valueType="num">
                                      <p:cBhvr>
                                        <p:cTn id="39" dur="500" fill="hold"/>
                                        <p:tgtEl>
                                          <p:spTgt spid="4">
                                            <p:graphicEl>
                                              <a:dgm id="{E286A48A-0634-4C71-8D48-5B684D265BB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E286A48A-0634-4C71-8D48-5B684D265BBF}"/>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E286A48A-0634-4C71-8D48-5B684D265BBF}"/>
                                            </p:graphicEl>
                                          </p:spTgt>
                                        </p:tgtEl>
                                      </p:cBhvr>
                                    </p:animEffect>
                                    <p:anim calcmode="lin" valueType="num">
                                      <p:cBhvr>
                                        <p:cTn id="42" dur="500" fill="hold"/>
                                        <p:tgtEl>
                                          <p:spTgt spid="4">
                                            <p:graphicEl>
                                              <a:dgm id="{E286A48A-0634-4C71-8D48-5B684D265BBF}"/>
                                            </p:graphicEl>
                                          </p:spTgt>
                                        </p:tgtEl>
                                        <p:attrNameLst>
                                          <p:attrName>ppt_x</p:attrName>
                                        </p:attrNameLst>
                                      </p:cBhvr>
                                      <p:tavLst>
                                        <p:tav tm="0">
                                          <p:val>
                                            <p:fltVal val="0.5"/>
                                          </p:val>
                                        </p:tav>
                                        <p:tav tm="100000">
                                          <p:val>
                                            <p:strVal val="#ppt_x"/>
                                          </p:val>
                                        </p:tav>
                                      </p:tavLst>
                                    </p:anim>
                                    <p:anim calcmode="lin" valueType="num">
                                      <p:cBhvr>
                                        <p:cTn id="43" dur="500" fill="hold"/>
                                        <p:tgtEl>
                                          <p:spTgt spid="4">
                                            <p:graphicEl>
                                              <a:dgm id="{E286A48A-0634-4C71-8D48-5B684D265BBF}"/>
                                            </p:graphicEl>
                                          </p:spTgt>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4">
                                            <p:graphicEl>
                                              <a:dgm id="{59E138C1-A5DA-4A7B-99E1-D5D635BEA7EB}"/>
                                            </p:graphicEl>
                                          </p:spTgt>
                                        </p:tgtEl>
                                        <p:attrNameLst>
                                          <p:attrName>style.visibility</p:attrName>
                                        </p:attrNameLst>
                                      </p:cBhvr>
                                      <p:to>
                                        <p:strVal val="visible"/>
                                      </p:to>
                                    </p:set>
                                    <p:anim calcmode="lin" valueType="num">
                                      <p:cBhvr>
                                        <p:cTn id="46" dur="500" fill="hold"/>
                                        <p:tgtEl>
                                          <p:spTgt spid="4">
                                            <p:graphicEl>
                                              <a:dgm id="{59E138C1-A5DA-4A7B-99E1-D5D635BEA7EB}"/>
                                            </p:graphicEl>
                                          </p:spTgt>
                                        </p:tgtEl>
                                        <p:attrNameLst>
                                          <p:attrName>ppt_w</p:attrName>
                                        </p:attrNameLst>
                                      </p:cBhvr>
                                      <p:tavLst>
                                        <p:tav tm="0">
                                          <p:val>
                                            <p:fltVal val="0"/>
                                          </p:val>
                                        </p:tav>
                                        <p:tav tm="100000">
                                          <p:val>
                                            <p:strVal val="#ppt_w"/>
                                          </p:val>
                                        </p:tav>
                                      </p:tavLst>
                                    </p:anim>
                                    <p:anim calcmode="lin" valueType="num">
                                      <p:cBhvr>
                                        <p:cTn id="47" dur="500" fill="hold"/>
                                        <p:tgtEl>
                                          <p:spTgt spid="4">
                                            <p:graphicEl>
                                              <a:dgm id="{59E138C1-A5DA-4A7B-99E1-D5D635BEA7EB}"/>
                                            </p:graphicEl>
                                          </p:spTgt>
                                        </p:tgtEl>
                                        <p:attrNameLst>
                                          <p:attrName>ppt_h</p:attrName>
                                        </p:attrNameLst>
                                      </p:cBhvr>
                                      <p:tavLst>
                                        <p:tav tm="0">
                                          <p:val>
                                            <p:fltVal val="0"/>
                                          </p:val>
                                        </p:tav>
                                        <p:tav tm="100000">
                                          <p:val>
                                            <p:strVal val="#ppt_h"/>
                                          </p:val>
                                        </p:tav>
                                      </p:tavLst>
                                    </p:anim>
                                    <p:animEffect transition="in" filter="fade">
                                      <p:cBhvr>
                                        <p:cTn id="48" dur="500"/>
                                        <p:tgtEl>
                                          <p:spTgt spid="4">
                                            <p:graphicEl>
                                              <a:dgm id="{59E138C1-A5DA-4A7B-99E1-D5D635BEA7EB}"/>
                                            </p:graphicEl>
                                          </p:spTgt>
                                        </p:tgtEl>
                                      </p:cBhvr>
                                    </p:animEffect>
                                    <p:anim calcmode="lin" valueType="num">
                                      <p:cBhvr>
                                        <p:cTn id="49" dur="500" fill="hold"/>
                                        <p:tgtEl>
                                          <p:spTgt spid="4">
                                            <p:graphicEl>
                                              <a:dgm id="{59E138C1-A5DA-4A7B-99E1-D5D635BEA7EB}"/>
                                            </p:graphicEl>
                                          </p:spTgt>
                                        </p:tgtEl>
                                        <p:attrNameLst>
                                          <p:attrName>ppt_x</p:attrName>
                                        </p:attrNameLst>
                                      </p:cBhvr>
                                      <p:tavLst>
                                        <p:tav tm="0">
                                          <p:val>
                                            <p:fltVal val="0.5"/>
                                          </p:val>
                                        </p:tav>
                                        <p:tav tm="100000">
                                          <p:val>
                                            <p:strVal val="#ppt_x"/>
                                          </p:val>
                                        </p:tav>
                                      </p:tavLst>
                                    </p:anim>
                                    <p:anim calcmode="lin" valueType="num">
                                      <p:cBhvr>
                                        <p:cTn id="50" dur="500" fill="hold"/>
                                        <p:tgtEl>
                                          <p:spTgt spid="4">
                                            <p:graphicEl>
                                              <a:dgm id="{59E138C1-A5DA-4A7B-99E1-D5D635BEA7EB}"/>
                                            </p:graphicEl>
                                          </p:spTgt>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4">
                                            <p:graphicEl>
                                              <a:dgm id="{7E74DE47-F9D3-459C-B258-16D04376BEC8}"/>
                                            </p:graphicEl>
                                          </p:spTgt>
                                        </p:tgtEl>
                                        <p:attrNameLst>
                                          <p:attrName>style.visibility</p:attrName>
                                        </p:attrNameLst>
                                      </p:cBhvr>
                                      <p:to>
                                        <p:strVal val="visible"/>
                                      </p:to>
                                    </p:set>
                                    <p:anim calcmode="lin" valueType="num">
                                      <p:cBhvr>
                                        <p:cTn id="53" dur="500" fill="hold"/>
                                        <p:tgtEl>
                                          <p:spTgt spid="4">
                                            <p:graphicEl>
                                              <a:dgm id="{7E74DE47-F9D3-459C-B258-16D04376BEC8}"/>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7E74DE47-F9D3-459C-B258-16D04376BEC8}"/>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7E74DE47-F9D3-459C-B258-16D04376BEC8}"/>
                                            </p:graphicEl>
                                          </p:spTgt>
                                        </p:tgtEl>
                                      </p:cBhvr>
                                    </p:animEffect>
                                    <p:anim calcmode="lin" valueType="num">
                                      <p:cBhvr>
                                        <p:cTn id="56" dur="500" fill="hold"/>
                                        <p:tgtEl>
                                          <p:spTgt spid="4">
                                            <p:graphicEl>
                                              <a:dgm id="{7E74DE47-F9D3-459C-B258-16D04376BEC8}"/>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7E74DE47-F9D3-459C-B258-16D04376BEC8}"/>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4">
                                            <p:graphicEl>
                                              <a:dgm id="{E23CAB79-4B4D-44AF-9DB2-65352B6EBEFE}"/>
                                            </p:graphicEl>
                                          </p:spTgt>
                                        </p:tgtEl>
                                        <p:attrNameLst>
                                          <p:attrName>style.visibility</p:attrName>
                                        </p:attrNameLst>
                                      </p:cBhvr>
                                      <p:to>
                                        <p:strVal val="visible"/>
                                      </p:to>
                                    </p:set>
                                    <p:anim calcmode="lin" valueType="num">
                                      <p:cBhvr>
                                        <p:cTn id="62" dur="500" fill="hold"/>
                                        <p:tgtEl>
                                          <p:spTgt spid="4">
                                            <p:graphicEl>
                                              <a:dgm id="{E23CAB79-4B4D-44AF-9DB2-65352B6EBEFE}"/>
                                            </p:graphicEl>
                                          </p:spTgt>
                                        </p:tgtEl>
                                        <p:attrNameLst>
                                          <p:attrName>ppt_x</p:attrName>
                                        </p:attrNameLst>
                                      </p:cBhvr>
                                      <p:tavLst>
                                        <p:tav tm="0">
                                          <p:val>
                                            <p:strVal val="#ppt_x"/>
                                          </p:val>
                                        </p:tav>
                                        <p:tav tm="100000">
                                          <p:val>
                                            <p:strVal val="#ppt_x"/>
                                          </p:val>
                                        </p:tav>
                                      </p:tavLst>
                                    </p:anim>
                                    <p:anim calcmode="lin" valueType="num">
                                      <p:cBhvr>
                                        <p:cTn id="63" dur="500" fill="hold"/>
                                        <p:tgtEl>
                                          <p:spTgt spid="4">
                                            <p:graphicEl>
                                              <a:dgm id="{E23CAB79-4B4D-44AF-9DB2-65352B6EBEFE}"/>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4">
                                            <p:graphicEl>
                                              <a:dgm id="{E23CAB79-4B4D-44AF-9DB2-65352B6EBEFE}"/>
                                            </p:graphicEl>
                                          </p:spTgt>
                                        </p:tgtEl>
                                        <p:attrNameLst>
                                          <p:attrName>ppt_w</p:attrName>
                                        </p:attrNameLst>
                                      </p:cBhvr>
                                      <p:tavLst>
                                        <p:tav tm="0">
                                          <p:val>
                                            <p:strVal val="#ppt_w"/>
                                          </p:val>
                                        </p:tav>
                                        <p:tav tm="100000">
                                          <p:val>
                                            <p:strVal val="#ppt_w"/>
                                          </p:val>
                                        </p:tav>
                                      </p:tavLst>
                                    </p:anim>
                                    <p:anim calcmode="lin" valueType="num">
                                      <p:cBhvr>
                                        <p:cTn id="65" dur="500" fill="hold"/>
                                        <p:tgtEl>
                                          <p:spTgt spid="4">
                                            <p:graphicEl>
                                              <a:dgm id="{E23CAB79-4B4D-44AF-9DB2-65352B6EBEFE}"/>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4">
                                            <p:graphicEl>
                                              <a:dgm id="{EE2FC259-CBA0-4A97-B7B0-4B8AC6BC2531}"/>
                                            </p:graphicEl>
                                          </p:spTgt>
                                        </p:tgtEl>
                                        <p:attrNameLst>
                                          <p:attrName>style.visibility</p:attrName>
                                        </p:attrNameLst>
                                      </p:cBhvr>
                                      <p:to>
                                        <p:strVal val="visible"/>
                                      </p:to>
                                    </p:set>
                                    <p:anim calcmode="lin" valueType="num">
                                      <p:cBhvr>
                                        <p:cTn id="70" dur="500" fill="hold"/>
                                        <p:tgtEl>
                                          <p:spTgt spid="4">
                                            <p:graphicEl>
                                              <a:dgm id="{EE2FC259-CBA0-4A97-B7B0-4B8AC6BC2531}"/>
                                            </p:graphicEl>
                                          </p:spTgt>
                                        </p:tgtEl>
                                        <p:attrNameLst>
                                          <p:attrName>ppt_w</p:attrName>
                                        </p:attrNameLst>
                                      </p:cBhvr>
                                      <p:tavLst>
                                        <p:tav tm="0">
                                          <p:val>
                                            <p:fltVal val="0"/>
                                          </p:val>
                                        </p:tav>
                                        <p:tav tm="100000">
                                          <p:val>
                                            <p:strVal val="#ppt_w"/>
                                          </p:val>
                                        </p:tav>
                                      </p:tavLst>
                                    </p:anim>
                                    <p:anim calcmode="lin" valueType="num">
                                      <p:cBhvr>
                                        <p:cTn id="71" dur="500" fill="hold"/>
                                        <p:tgtEl>
                                          <p:spTgt spid="4">
                                            <p:graphicEl>
                                              <a:dgm id="{EE2FC259-CBA0-4A97-B7B0-4B8AC6BC2531}"/>
                                            </p:graphicEl>
                                          </p:spTgt>
                                        </p:tgtEl>
                                        <p:attrNameLst>
                                          <p:attrName>ppt_h</p:attrName>
                                        </p:attrNameLst>
                                      </p:cBhvr>
                                      <p:tavLst>
                                        <p:tav tm="0">
                                          <p:val>
                                            <p:fltVal val="0"/>
                                          </p:val>
                                        </p:tav>
                                        <p:tav tm="100000">
                                          <p:val>
                                            <p:strVal val="#ppt_h"/>
                                          </p:val>
                                        </p:tav>
                                      </p:tavLst>
                                    </p:anim>
                                    <p:animEffect transition="in" filter="fade">
                                      <p:cBhvr>
                                        <p:cTn id="72" dur="500"/>
                                        <p:tgtEl>
                                          <p:spTgt spid="4">
                                            <p:graphicEl>
                                              <a:dgm id="{EE2FC259-CBA0-4A97-B7B0-4B8AC6BC2531}"/>
                                            </p:graphicEl>
                                          </p:spTgt>
                                        </p:tgtEl>
                                      </p:cBhvr>
                                    </p:animEffect>
                                    <p:anim calcmode="lin" valueType="num">
                                      <p:cBhvr>
                                        <p:cTn id="73" dur="500" fill="hold"/>
                                        <p:tgtEl>
                                          <p:spTgt spid="4">
                                            <p:graphicEl>
                                              <a:dgm id="{EE2FC259-CBA0-4A97-B7B0-4B8AC6BC2531}"/>
                                            </p:graphicEl>
                                          </p:spTgt>
                                        </p:tgtEl>
                                        <p:attrNameLst>
                                          <p:attrName>ppt_x</p:attrName>
                                        </p:attrNameLst>
                                      </p:cBhvr>
                                      <p:tavLst>
                                        <p:tav tm="0">
                                          <p:val>
                                            <p:fltVal val="0.5"/>
                                          </p:val>
                                        </p:tav>
                                        <p:tav tm="100000">
                                          <p:val>
                                            <p:strVal val="#ppt_x"/>
                                          </p:val>
                                        </p:tav>
                                      </p:tavLst>
                                    </p:anim>
                                    <p:anim calcmode="lin" valueType="num">
                                      <p:cBhvr>
                                        <p:cTn id="74" dur="500" fill="hold"/>
                                        <p:tgtEl>
                                          <p:spTgt spid="4">
                                            <p:graphicEl>
                                              <a:dgm id="{EE2FC259-CBA0-4A97-B7B0-4B8AC6BC2531}"/>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4">
                                            <p:graphicEl>
                                              <a:dgm id="{7809D977-C9AB-4FD4-B2E9-B98316D525D8}"/>
                                            </p:graphicEl>
                                          </p:spTgt>
                                        </p:tgtEl>
                                        <p:attrNameLst>
                                          <p:attrName>style.visibility</p:attrName>
                                        </p:attrNameLst>
                                      </p:cBhvr>
                                      <p:to>
                                        <p:strVal val="visible"/>
                                      </p:to>
                                    </p:set>
                                    <p:anim calcmode="lin" valueType="num">
                                      <p:cBhvr>
                                        <p:cTn id="77" dur="500" fill="hold"/>
                                        <p:tgtEl>
                                          <p:spTgt spid="4">
                                            <p:graphicEl>
                                              <a:dgm id="{7809D977-C9AB-4FD4-B2E9-B98316D525D8}"/>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7809D977-C9AB-4FD4-B2E9-B98316D525D8}"/>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7809D977-C9AB-4FD4-B2E9-B98316D525D8}"/>
                                            </p:graphicEl>
                                          </p:spTgt>
                                        </p:tgtEl>
                                      </p:cBhvr>
                                    </p:animEffect>
                                    <p:anim calcmode="lin" valueType="num">
                                      <p:cBhvr>
                                        <p:cTn id="80" dur="500" fill="hold"/>
                                        <p:tgtEl>
                                          <p:spTgt spid="4">
                                            <p:graphicEl>
                                              <a:dgm id="{7809D977-C9AB-4FD4-B2E9-B98316D525D8}"/>
                                            </p:graphicEl>
                                          </p:spTgt>
                                        </p:tgtEl>
                                        <p:attrNameLst>
                                          <p:attrName>ppt_x</p:attrName>
                                        </p:attrNameLst>
                                      </p:cBhvr>
                                      <p:tavLst>
                                        <p:tav tm="0">
                                          <p:val>
                                            <p:fltVal val="0.5"/>
                                          </p:val>
                                        </p:tav>
                                        <p:tav tm="100000">
                                          <p:val>
                                            <p:strVal val="#ppt_x"/>
                                          </p:val>
                                        </p:tav>
                                      </p:tavLst>
                                    </p:anim>
                                    <p:anim calcmode="lin" valueType="num">
                                      <p:cBhvr>
                                        <p:cTn id="81" dur="500" fill="hold"/>
                                        <p:tgtEl>
                                          <p:spTgt spid="4">
                                            <p:graphicEl>
                                              <a:dgm id="{7809D977-C9AB-4FD4-B2E9-B98316D525D8}"/>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4">
                                            <p:graphicEl>
                                              <a:dgm id="{CCB867B3-E157-4C84-B87D-B82D0C26119C}"/>
                                            </p:graphicEl>
                                          </p:spTgt>
                                        </p:tgtEl>
                                        <p:attrNameLst>
                                          <p:attrName>style.visibility</p:attrName>
                                        </p:attrNameLst>
                                      </p:cBhvr>
                                      <p:to>
                                        <p:strVal val="visible"/>
                                      </p:to>
                                    </p:set>
                                    <p:anim calcmode="lin" valueType="num">
                                      <p:cBhvr>
                                        <p:cTn id="84" dur="500" fill="hold"/>
                                        <p:tgtEl>
                                          <p:spTgt spid="4">
                                            <p:graphicEl>
                                              <a:dgm id="{CCB867B3-E157-4C84-B87D-B82D0C26119C}"/>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CCB867B3-E157-4C84-B87D-B82D0C26119C}"/>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CCB867B3-E157-4C84-B87D-B82D0C26119C}"/>
                                            </p:graphicEl>
                                          </p:spTgt>
                                        </p:tgtEl>
                                      </p:cBhvr>
                                    </p:animEffect>
                                    <p:anim calcmode="lin" valueType="num">
                                      <p:cBhvr>
                                        <p:cTn id="87" dur="500" fill="hold"/>
                                        <p:tgtEl>
                                          <p:spTgt spid="4">
                                            <p:graphicEl>
                                              <a:dgm id="{CCB867B3-E157-4C84-B87D-B82D0C26119C}"/>
                                            </p:graphicEl>
                                          </p:spTgt>
                                        </p:tgtEl>
                                        <p:attrNameLst>
                                          <p:attrName>ppt_x</p:attrName>
                                        </p:attrNameLst>
                                      </p:cBhvr>
                                      <p:tavLst>
                                        <p:tav tm="0">
                                          <p:val>
                                            <p:fltVal val="0.5"/>
                                          </p:val>
                                        </p:tav>
                                        <p:tav tm="100000">
                                          <p:val>
                                            <p:strVal val="#ppt_x"/>
                                          </p:val>
                                        </p:tav>
                                      </p:tavLst>
                                    </p:anim>
                                    <p:anim calcmode="lin" valueType="num">
                                      <p:cBhvr>
                                        <p:cTn id="88" dur="500" fill="hold"/>
                                        <p:tgtEl>
                                          <p:spTgt spid="4">
                                            <p:graphicEl>
                                              <a:dgm id="{CCB867B3-E157-4C84-B87D-B82D0C26119C}"/>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1" fill="hold" grpId="0" nodeType="clickEffect">
                                  <p:stCondLst>
                                    <p:cond delay="0"/>
                                  </p:stCondLst>
                                  <p:childTnLst>
                                    <p:set>
                                      <p:cBhvr>
                                        <p:cTn id="92" dur="1" fill="hold">
                                          <p:stCondLst>
                                            <p:cond delay="0"/>
                                          </p:stCondLst>
                                        </p:cTn>
                                        <p:tgtEl>
                                          <p:spTgt spid="4">
                                            <p:graphicEl>
                                              <a:dgm id="{AFCD7FA6-0397-43E3-B4B2-04143E9BF409}"/>
                                            </p:graphicEl>
                                          </p:spTgt>
                                        </p:tgtEl>
                                        <p:attrNameLst>
                                          <p:attrName>style.visibility</p:attrName>
                                        </p:attrNameLst>
                                      </p:cBhvr>
                                      <p:to>
                                        <p:strVal val="visible"/>
                                      </p:to>
                                    </p:set>
                                    <p:anim calcmode="lin" valueType="num">
                                      <p:cBhvr>
                                        <p:cTn id="93" dur="500" fill="hold"/>
                                        <p:tgtEl>
                                          <p:spTgt spid="4">
                                            <p:graphicEl>
                                              <a:dgm id="{AFCD7FA6-0397-43E3-B4B2-04143E9BF40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AFCD7FA6-0397-43E3-B4B2-04143E9BF40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AFCD7FA6-0397-43E3-B4B2-04143E9BF40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AFCD7FA6-0397-43E3-B4B2-04143E9BF409}"/>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4" grpId="0" uiExpand="1">
        <p:bldSub>
          <a:bldDgm bld="one"/>
        </p:bldSub>
      </p:bldGraphic>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B5C5A796-4124-CB9C-EABA-3F93AFB245E9}"/>
              </a:ext>
            </a:extLst>
          </p:cNvPr>
          <p:cNvCxnSpPr>
            <a:cxnSpLocks noGrp="1" noRot="1" noMove="1" noResize="1" noEditPoints="1" noAdjustHandles="1" noChangeArrowheads="1" noChangeShapeType="1"/>
          </p:cNvCxnSpPr>
          <p:nvPr/>
        </p:nvCxnSpPr>
        <p:spPr>
          <a:xfrm>
            <a:off x="-1" y="1001732"/>
            <a:ext cx="12192001" cy="0"/>
          </a:xfrm>
          <a:prstGeom prst="line">
            <a:avLst/>
          </a:prstGeom>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348A5FA9-C70F-B9BE-F3BD-54A108991420}"/>
              </a:ext>
            </a:extLst>
          </p:cNvPr>
          <p:cNvSpPr txBox="1"/>
          <p:nvPr/>
        </p:nvSpPr>
        <p:spPr>
          <a:xfrm>
            <a:off x="9002598" y="0"/>
            <a:ext cx="3189401" cy="769441"/>
          </a:xfrm>
          <a:prstGeom prst="rect">
            <a:avLst/>
          </a:prstGeom>
          <a:noFill/>
        </p:spPr>
        <p:txBody>
          <a:bodyPr wrap="square">
            <a:spAutoFit/>
          </a:bodyPr>
          <a:lstStyle/>
          <a:p>
            <a:pPr algn="ctr" rtl="1"/>
            <a:r>
              <a:rPr lang="ur-PK"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سبت پر تضاد</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08E0D82-BEBF-D756-47AA-155F41DC2FBC}"/>
              </a:ext>
            </a:extLst>
          </p:cNvPr>
          <p:cNvSpPr txBox="1"/>
          <p:nvPr/>
        </p:nvSpPr>
        <p:spPr>
          <a:xfrm>
            <a:off x="0" y="164498"/>
            <a:ext cx="8644380" cy="523220"/>
          </a:xfrm>
          <a:prstGeom prst="rect">
            <a:avLst/>
          </a:prstGeom>
          <a:noFill/>
        </p:spPr>
        <p:txBody>
          <a:bodyPr wrap="square">
            <a:spAutoFit/>
          </a:bodyPr>
          <a:lstStyle/>
          <a:p>
            <a:pPr algn="ctr" rtl="1"/>
            <a:r>
              <a:rPr lang="ur-PK" sz="2800" b="1" dirty="0">
                <a:solidFill>
                  <a:schemeClr val="accent6">
                    <a:lumMod val="75000"/>
                  </a:schemeClr>
                </a:solidFill>
                <a:latin typeface="Jameel Noori Nastaleeq" panose="02000503000000020004" pitchFamily="2" charset="-78"/>
                <a:cs typeface="Jameel Noori Nastaleeq" panose="02000503000000020004" pitchFamily="2" charset="-78"/>
              </a:rPr>
              <a:t>"اور فریسیوں نے اُس سے کہا دیکھ یہ سبت کے دن وہ کام کیوں کرتے ہیں جو روا نہیں؟ (مرقس 24:2)۔ </a:t>
            </a:r>
            <a:endParaRPr lang="en" sz="2800" b="1" dirty="0">
              <a:solidFill>
                <a:schemeClr val="accent6">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D0FA8F8F-C569-3CC0-5DB8-AADEF1D0E6DF}"/>
              </a:ext>
            </a:extLst>
          </p:cNvPr>
          <p:cNvSpPr txBox="1"/>
          <p:nvPr/>
        </p:nvSpPr>
        <p:spPr>
          <a:xfrm>
            <a:off x="0" y="1063109"/>
            <a:ext cx="7058025" cy="2831544"/>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فریسیوں نے 39 ایسے کام سکھائے تھے جو خُدا کی طرف سے مقرر کردہ سبت کے آرام کی خلاف ورزی ہیں۔</a:t>
            </a:r>
          </a:p>
          <a:p>
            <a:pPr algn="r" rtl="1">
              <a:spcBef>
                <a:spcPts val="600"/>
              </a:spcBef>
            </a:pPr>
            <a:r>
              <a:rPr lang="ur-PK" sz="2400" b="1" dirty="0">
                <a:latin typeface="Jameel Noori Nastaleeq" panose="02000503000000020004" pitchFamily="2" charset="-78"/>
                <a:cs typeface="Jameel Noori Nastaleeq" panose="02000503000000020004" pitchFamily="2" charset="-78"/>
              </a:rPr>
              <a:t>گہیوں کو لے لیں فریسیوں کی نظر میں بالیں نکال کر کھانا سبت کی خلاف ورزی تھی۔ فریسیوں کی نظر میں انہوں نے سبت کے دن تین حرام کام انجام دئیے: فصل کی کٹائی،  گہیوں نکالنا اور کھیت میں بیج بونا تھا (مرقس 2: 23۔24؛ متی 12: 1۔2)۔</a:t>
            </a:r>
          </a:p>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کا جواب: کیا تمہیں یاد نہیں کہ داؤد جب بھوکا تھا تو اس نے نذر کی روٹی کھائی جیسے صرف کاہن کھا سکتے تھے؟ (مرقس 2: 25۔26)۔ </a:t>
            </a:r>
            <a:endParaRPr lang="en" sz="2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09BFB626-B5E8-FF93-CA1E-66EEA5428752}"/>
              </a:ext>
            </a:extLst>
          </p:cNvPr>
          <p:cNvSpPr txBox="1"/>
          <p:nvPr/>
        </p:nvSpPr>
        <p:spPr>
          <a:xfrm>
            <a:off x="5572123" y="3879146"/>
            <a:ext cx="6619875" cy="290848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بعد میں، یسوع نے اُن 39 کاموں میں سے ایک کام انجام دیا، لیکن اس کام کو سبت کے دن کی خلاف ورزی بھی سمجھا جاتا تھا: شفا (،رقس 3: 1۔3)۔</a:t>
            </a:r>
          </a:p>
          <a:p>
            <a:pPr algn="r" rtl="1">
              <a:spcBef>
                <a:spcPts val="600"/>
              </a:spcBef>
            </a:pPr>
            <a:r>
              <a:rPr lang="ur-PK" sz="2400" b="1" dirty="0">
                <a:latin typeface="Jameel Noori Nastaleeq" panose="02000503000000020004" pitchFamily="2" charset="-78"/>
                <a:cs typeface="Jameel Noori Nastaleeq" panose="02000503000000020004" pitchFamily="2" charset="-78"/>
              </a:rPr>
              <a:t>یسوع مسیح نے جواب دیا: "اور اُن سے کہا سبت کے دن نیکی کرنا روا ہے یا بدی کرنا؟ جان بچانا یا قتل کرنا؟</a:t>
            </a:r>
          </a:p>
          <a:p>
            <a:pPr algn="r" rtl="1">
              <a:spcBef>
                <a:spcPts val="600"/>
              </a:spcBef>
            </a:pPr>
            <a:r>
              <a:rPr lang="ur-PK" sz="2400" b="1" dirty="0">
                <a:latin typeface="Jameel Noori Nastaleeq" panose="02000503000000020004" pitchFamily="2" charset="-78"/>
                <a:cs typeface="Jameel Noori Nastaleeq" panose="02000503000000020004" pitchFamily="2" charset="-78"/>
              </a:rPr>
              <a:t>حتمی ٰ طور پر، یسوع مسیح سبت کا مالک ہے، اور اس نے اسے ہماری بھلائی کے لئے دیا (مرقس 2: 27۔28)۔</a:t>
            </a:r>
          </a:p>
          <a:p>
            <a:pPr algn="r" rtl="1">
              <a:spcBef>
                <a:spcPts val="600"/>
              </a:spcBef>
            </a:pPr>
            <a:r>
              <a:rPr lang="ur-PK" sz="2400" b="1" dirty="0">
                <a:latin typeface="Jameel Noori Nastaleeq" panose="02000503000000020004" pitchFamily="2" charset="-78"/>
                <a:cs typeface="Jameel Noori Nastaleeq" panose="02000503000000020004" pitchFamily="2" charset="-78"/>
              </a:rPr>
              <a:t>حیرت انگیز طور پر ، پرُجوش طور پر سبت ماننے والوں نے قتل کی سازش کی (مرقس 6:3)۔   </a:t>
            </a:r>
          </a:p>
        </p:txBody>
      </p:sp>
      <p:pic>
        <p:nvPicPr>
          <p:cNvPr id="8" name="Imagen 7">
            <a:extLst>
              <a:ext uri="{FF2B5EF4-FFF2-40B4-BE49-F238E27FC236}">
                <a16:creationId xmlns:a16="http://schemas.microsoft.com/office/drawing/2014/main" id="{DEED0E34-6743-F000-B7DB-DEF7EC3BFC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925" y="3880545"/>
            <a:ext cx="5150983" cy="2837755"/>
          </a:xfrm>
          <a:prstGeom prst="rect">
            <a:avLst/>
          </a:prstGeom>
          <a:ln>
            <a:noFill/>
          </a:ln>
          <a:effectLst>
            <a:outerShdw blurRad="190500" algn="tl" rotWithShape="0">
              <a:srgbClr val="000000">
                <a:alpha val="70000"/>
              </a:srgbClr>
            </a:outerShdw>
          </a:effectLst>
        </p:spPr>
      </p:pic>
      <p:pic>
        <p:nvPicPr>
          <p:cNvPr id="12" name="Imagen 11" descr="Un grupo de personas en medio de campo&#10;&#10;Descripción generada automáticamente con confianza media">
            <a:extLst>
              <a:ext uri="{FF2B5EF4-FFF2-40B4-BE49-F238E27FC236}">
                <a16:creationId xmlns:a16="http://schemas.microsoft.com/office/drawing/2014/main" id="{40A19D22-16EF-09B6-6E8F-F7CFC31907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4700" y="1117637"/>
            <a:ext cx="4905375" cy="2616163"/>
          </a:xfrm>
          <a:prstGeom prst="rect">
            <a:avLst/>
          </a:prstGeom>
          <a:ln>
            <a:noFill/>
          </a:ln>
          <a:effectLst>
            <a:outerShdw blurRad="190500" algn="tl" rotWithShape="0">
              <a:srgbClr val="000000">
                <a:alpha val="70000"/>
              </a:srgbClr>
            </a:outerShdw>
          </a:effectLst>
        </p:spPr>
      </p:pic>
      <p:pic>
        <p:nvPicPr>
          <p:cNvPr id="10" name="Imagen 9" descr="Dibujo de una persona&#10;&#10;Descripción generada automáticamente con confianza baja">
            <a:extLst>
              <a:ext uri="{FF2B5EF4-FFF2-40B4-BE49-F238E27FC236}">
                <a16:creationId xmlns:a16="http://schemas.microsoft.com/office/drawing/2014/main" id="{4336D8D5-5E63-DD82-90D4-D5C36681E1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48875" y="1144443"/>
            <a:ext cx="1905000" cy="1071563"/>
          </a:xfrm>
          <a:prstGeom prst="rect">
            <a:avLst/>
          </a:prstGeom>
          <a:effectLst>
            <a:innerShdw blurRad="114300">
              <a:prstClr val="black"/>
            </a:innerShdw>
          </a:effectLst>
        </p:spPr>
      </p:pic>
    </p:spTree>
    <p:extLst>
      <p:ext uri="{BB962C8B-B14F-4D97-AF65-F5344CB8AC3E}">
        <p14:creationId xmlns:p14="http://schemas.microsoft.com/office/powerpoint/2010/main" val="72413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righ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ppt_w</p:attrName>
                                        </p:attrNameLst>
                                      </p:cBhvr>
                                      <p:tavLst>
                                        <p:tav tm="0" fmla="#ppt_w*sin(2.5*pi*$)">
                                          <p:val>
                                            <p:fltVal val="0"/>
                                          </p:val>
                                        </p:tav>
                                        <p:tav tm="100000">
                                          <p:val>
                                            <p:fltVal val="1"/>
                                          </p:val>
                                        </p:tav>
                                      </p:tavLst>
                                    </p:anim>
                                    <p:anim calcmode="lin" valueType="num">
                                      <p:cBhvr>
                                        <p:cTn id="41" dur="500" fill="hold"/>
                                        <p:tgtEl>
                                          <p:spTgt spid="12"/>
                                        </p:tgtEl>
                                        <p:attrNameLst>
                                          <p:attrName>ppt_h</p:attrName>
                                        </p:attrNameLst>
                                      </p:cBhvr>
                                      <p:tavLst>
                                        <p:tav tm="0">
                                          <p:val>
                                            <p:strVal val="#ppt_h"/>
                                          </p:val>
                                        </p:tav>
                                        <p:tav tm="100000">
                                          <p:val>
                                            <p:strVal val="#ppt_h"/>
                                          </p:val>
                                        </p:tav>
                                      </p:tavLst>
                                    </p:anim>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right)">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0"/>
                                        </p:tgtEl>
                                      </p:cBhvr>
                                    </p:animEffect>
                                  </p:childTnLst>
                                </p:cTn>
                              </p:par>
                            </p:childTnLst>
                          </p:cTn>
                        </p:par>
                        <p:par>
                          <p:cTn id="58" fill="hold">
                            <p:stCondLst>
                              <p:cond delay="1000"/>
                            </p:stCondLst>
                            <p:childTnLst>
                              <p:par>
                                <p:cTn id="59" presetID="22" presetClass="entr" presetSubtype="2" fill="hold" grpId="0" nodeType="after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Effect transition="in" filter="wipe(right)">
                                      <p:cBhvr>
                                        <p:cTn id="61" dur="500"/>
                                        <p:tgtEl>
                                          <p:spTgt spid="6">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800" decel="100000"/>
                                        <p:tgtEl>
                                          <p:spTgt spid="8"/>
                                        </p:tgtEl>
                                      </p:cBhvr>
                                    </p:animEffect>
                                    <p:anim calcmode="lin" valueType="num">
                                      <p:cBhvr>
                                        <p:cTn id="67" dur="800" decel="100000" fill="hold"/>
                                        <p:tgtEl>
                                          <p:spTgt spid="8"/>
                                        </p:tgtEl>
                                        <p:attrNameLst>
                                          <p:attrName>style.rotation</p:attrName>
                                        </p:attrNameLst>
                                      </p:cBhvr>
                                      <p:tavLst>
                                        <p:tav tm="0">
                                          <p:val>
                                            <p:fltVal val="-90"/>
                                          </p:val>
                                        </p:tav>
                                        <p:tav tm="100000">
                                          <p:val>
                                            <p:fltVal val="0"/>
                                          </p:val>
                                        </p:tav>
                                      </p:tavLst>
                                    </p:anim>
                                    <p:anim calcmode="lin" valueType="num">
                                      <p:cBhvr>
                                        <p:cTn id="68" dur="800" decel="100000" fill="hold"/>
                                        <p:tgtEl>
                                          <p:spTgt spid="8"/>
                                        </p:tgtEl>
                                        <p:attrNameLst>
                                          <p:attrName>ppt_x</p:attrName>
                                        </p:attrNameLst>
                                      </p:cBhvr>
                                      <p:tavLst>
                                        <p:tav tm="0">
                                          <p:val>
                                            <p:strVal val="#ppt_x+0.4"/>
                                          </p:val>
                                        </p:tav>
                                        <p:tav tm="100000">
                                          <p:val>
                                            <p:strVal val="#ppt_x-0.05"/>
                                          </p:val>
                                        </p:tav>
                                      </p:tavLst>
                                    </p:anim>
                                    <p:anim calcmode="lin" valueType="num">
                                      <p:cBhvr>
                                        <p:cTn id="69" dur="800" decel="100000" fill="hold"/>
                                        <p:tgtEl>
                                          <p:spTgt spid="8"/>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72" fill="hold">
                            <p:stCondLst>
                              <p:cond delay="1000"/>
                            </p:stCondLst>
                            <p:childTnLst>
                              <p:par>
                                <p:cTn id="73" presetID="22" presetClass="entr" presetSubtype="2" fill="hold" grpId="0" nodeType="afterEffect">
                                  <p:stCondLst>
                                    <p:cond delay="0"/>
                                  </p:stCondLst>
                                  <p:childTnLst>
                                    <p:set>
                                      <p:cBhvr>
                                        <p:cTn id="74" dur="1" fill="hold">
                                          <p:stCondLst>
                                            <p:cond delay="0"/>
                                          </p:stCondLst>
                                        </p:cTn>
                                        <p:tgtEl>
                                          <p:spTgt spid="4">
                                            <p:txEl>
                                              <p:pRg st="0" end="0"/>
                                            </p:txEl>
                                          </p:spTgt>
                                        </p:tgtEl>
                                        <p:attrNameLst>
                                          <p:attrName>style.visibility</p:attrName>
                                        </p:attrNameLst>
                                      </p:cBhvr>
                                      <p:to>
                                        <p:strVal val="visible"/>
                                      </p:to>
                                    </p:set>
                                    <p:animEffect transition="in" filter="wipe(right)">
                                      <p:cBhvr>
                                        <p:cTn id="75" dur="500"/>
                                        <p:tgtEl>
                                          <p:spTgt spid="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4">
                                            <p:txEl>
                                              <p:pRg st="1" end="1"/>
                                            </p:txEl>
                                          </p:spTgt>
                                        </p:tgtEl>
                                        <p:attrNameLst>
                                          <p:attrName>style.visibility</p:attrName>
                                        </p:attrNameLst>
                                      </p:cBhvr>
                                      <p:to>
                                        <p:strVal val="visible"/>
                                      </p:to>
                                    </p:set>
                                    <p:animEffect transition="in" filter="wipe(right)">
                                      <p:cBhvr>
                                        <p:cTn id="80" dur="500"/>
                                        <p:tgtEl>
                                          <p:spTgt spid="4">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4">
                                            <p:txEl>
                                              <p:pRg st="2" end="2"/>
                                            </p:txEl>
                                          </p:spTgt>
                                        </p:tgtEl>
                                        <p:attrNameLst>
                                          <p:attrName>style.visibility</p:attrName>
                                        </p:attrNameLst>
                                      </p:cBhvr>
                                      <p:to>
                                        <p:strVal val="visible"/>
                                      </p:to>
                                    </p:set>
                                    <p:animEffect transition="in" filter="wipe(right)">
                                      <p:cBhvr>
                                        <p:cTn id="85" dur="500"/>
                                        <p:tgtEl>
                                          <p:spTgt spid="4">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4">
                                            <p:txEl>
                                              <p:pRg st="3" end="3"/>
                                            </p:txEl>
                                          </p:spTgt>
                                        </p:tgtEl>
                                        <p:attrNameLst>
                                          <p:attrName>style.visibility</p:attrName>
                                        </p:attrNameLst>
                                      </p:cBhvr>
                                      <p:to>
                                        <p:strVal val="visible"/>
                                      </p:to>
                                    </p:set>
                                    <p:animEffect transition="in" filter="wipe(right)">
                                      <p:cBhvr>
                                        <p:cTn id="9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9E340B-8A84-0E12-E9C6-340547065984}"/>
              </a:ext>
            </a:extLst>
          </p:cNvPr>
          <p:cNvSpPr txBox="1"/>
          <p:nvPr/>
        </p:nvSpPr>
        <p:spPr>
          <a:xfrm>
            <a:off x="0" y="2644170"/>
            <a:ext cx="9829800" cy="156966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9600" b="1" dirty="0">
                <a:ln/>
                <a:solidFill>
                  <a:srgbClr val="9E2909"/>
                </a:solidFill>
                <a:latin typeface="Jameel Noori Nastaleeq" panose="02000503000000020004" pitchFamily="2" charset="-78"/>
                <a:cs typeface="Jameel Noori Nastaleeq" panose="02000503000000020004" pitchFamily="2" charset="-78"/>
              </a:rPr>
              <a:t>یسوع مسیح کے بارے تضاد سوالات</a:t>
            </a:r>
            <a:endParaRPr lang="en" sz="9600" b="1" dirty="0">
              <a:ln/>
              <a:solidFill>
                <a:srgbClr val="9E2909"/>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5513283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829AB557-C78F-1EEF-C809-7FD1346A698C}"/>
              </a:ext>
            </a:extLst>
          </p:cNvPr>
          <p:cNvSpPr>
            <a:spLocks noGrp="1" noRot="1" noMove="1" noResize="1" noEditPoints="1" noAdjustHandles="1" noChangeArrowheads="1" noChangeShapeType="1"/>
          </p:cNvSpPr>
          <p:nvPr/>
        </p:nvSpPr>
        <p:spPr>
          <a:xfrm>
            <a:off x="0" y="0"/>
            <a:ext cx="12191999" cy="1329420"/>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E2D963-34FE-721A-F214-1A0A8254DAAE}"/>
              </a:ext>
            </a:extLst>
          </p:cNvPr>
          <p:cNvSpPr txBox="1"/>
          <p:nvPr/>
        </p:nvSpPr>
        <p:spPr>
          <a:xfrm>
            <a:off x="7307580" y="293286"/>
            <a:ext cx="4884419" cy="738664"/>
          </a:xfrm>
          <a:prstGeom prst="rect">
            <a:avLst/>
          </a:prstGeom>
          <a:noFill/>
        </p:spPr>
        <p:txBody>
          <a:bodyPr wrap="square">
            <a:spAutoFit/>
          </a:bodyPr>
          <a:lstStyle/>
          <a:p>
            <a:pPr algn="r" rtl="1"/>
            <a:r>
              <a:rPr lang="ur-PK" sz="4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63500">
                    <a:schemeClr val="accent2">
                      <a:lumMod val="50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rPr>
              <a:t>وہ کس طاقت سے معجزات کرتا ہے؟</a:t>
            </a:r>
            <a:endParaRPr lang="en" sz="4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63500">
                  <a:schemeClr val="accent2">
                    <a:lumMod val="50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5054D82-87F7-7B44-A42E-8E5E617330D0}"/>
              </a:ext>
            </a:extLst>
          </p:cNvPr>
          <p:cNvSpPr txBox="1"/>
          <p:nvPr/>
        </p:nvSpPr>
        <p:spPr>
          <a:xfrm>
            <a:off x="11428" y="134449"/>
            <a:ext cx="7216969" cy="954107"/>
          </a:xfrm>
          <a:prstGeom prst="rect">
            <a:avLst/>
          </a:prstGeom>
          <a:noFill/>
        </p:spPr>
        <p:txBody>
          <a:bodyPr wrap="square">
            <a:spAutoFit/>
          </a:bodyPr>
          <a:lstStyle/>
          <a:p>
            <a:pPr algn="r" rtl="1"/>
            <a:r>
              <a:rPr lang="ur-PK" sz="2800" b="1" dirty="0">
                <a:solidFill>
                  <a:schemeClr val="bg1">
                    <a:lumMod val="8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فقیہ جو یروشلیم سے آئے تھے کہتے تھے کہ اُس کے ساتھ بعلزبول ہے اور یہ بھی کہ وہ بدُروحوں کے سردار کی مدد سے بدرُوحوں کو نکالتا ہے" (مرقس 22:3)۔</a:t>
            </a:r>
            <a:endParaRPr lang="es-ES" sz="2800" b="1" dirty="0">
              <a:solidFill>
                <a:schemeClr val="bg1">
                  <a:lumMod val="8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F6E2B4C-B773-429A-C3DF-F39358CBFE83}"/>
              </a:ext>
            </a:extLst>
          </p:cNvPr>
          <p:cNvSpPr txBox="1"/>
          <p:nvPr/>
        </p:nvSpPr>
        <p:spPr>
          <a:xfrm>
            <a:off x="3971924" y="1446013"/>
            <a:ext cx="8153401" cy="256993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مرقس یسوع مسیح کے خاندان کے بارے میں کہانی شروع کرتا ہے، لیکن فریسیوں کے ساتھ تنازعہ  بیان کرنے سے اسے روکتا ہے، بعد میں وہ پہلی کہانی کی جانب واپس آئے گا۔ اس طریقہ کار کو مرقس کئی مواقع پر استعمال کرتا ہے تاکہ  وہ دو کہانیوں کو باہم ملا سکے، جس میں مرکزی کہانی کو سب سے اہم کہانی کے طور پر اُجاگر کرتا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اس معاملے میں، سب سے اہم کہانی فریسیوں کا الزام ہے کہ وہ کونسی طاقت تھی جس نے یسوع کو بدرُوحوں کو نکالنے کی اجازت دی  (مرقس 22:3)۔ </a:t>
            </a:r>
            <a:endParaRPr lang="en" sz="2600" b="1" dirty="0">
              <a:latin typeface="Jameel Noori Nastaleeq" panose="02000503000000020004" pitchFamily="2" charset="-78"/>
              <a:cs typeface="Jameel Noori Nastaleeq" panose="02000503000000020004" pitchFamily="2" charset="-78"/>
            </a:endParaRPr>
          </a:p>
        </p:txBody>
      </p:sp>
      <p:grpSp>
        <p:nvGrpSpPr>
          <p:cNvPr id="8" name="Grupo 7">
            <a:extLst>
              <a:ext uri="{FF2B5EF4-FFF2-40B4-BE49-F238E27FC236}">
                <a16:creationId xmlns:a16="http://schemas.microsoft.com/office/drawing/2014/main" id="{8A048326-C0A1-1A66-8E87-10A055D26992}"/>
              </a:ext>
            </a:extLst>
          </p:cNvPr>
          <p:cNvGrpSpPr/>
          <p:nvPr/>
        </p:nvGrpSpPr>
        <p:grpSpPr>
          <a:xfrm>
            <a:off x="766763" y="1465063"/>
            <a:ext cx="2438401" cy="904875"/>
            <a:chOff x="7534275" y="1600200"/>
            <a:chExt cx="2238375" cy="904875"/>
          </a:xfrm>
        </p:grpSpPr>
        <p:sp>
          <p:nvSpPr>
            <p:cNvPr id="4" name="Rectángulo: esquina doblada 3">
              <a:extLst>
                <a:ext uri="{FF2B5EF4-FFF2-40B4-BE49-F238E27FC236}">
                  <a16:creationId xmlns:a16="http://schemas.microsoft.com/office/drawing/2014/main" id="{A82507DE-F67D-6ECC-6B0A-C254950DDA07}"/>
                </a:ext>
              </a:extLst>
            </p:cNvPr>
            <p:cNvSpPr/>
            <p:nvPr/>
          </p:nvSpPr>
          <p:spPr>
            <a:xfrm>
              <a:off x="7534275" y="1600200"/>
              <a:ext cx="2238375" cy="904875"/>
            </a:xfrm>
            <a:prstGeom prst="foldedCorner">
              <a:avLst/>
            </a:prstGeom>
            <a:solidFill>
              <a:srgbClr val="E05EC1"/>
            </a:solidFill>
          </p:spPr>
          <p:style>
            <a:lnRef idx="2">
              <a:schemeClr val="accent1">
                <a:shade val="15000"/>
              </a:schemeClr>
            </a:lnRef>
            <a:fillRef idx="1">
              <a:schemeClr val="accent1"/>
            </a:fillRef>
            <a:effectRef idx="0">
              <a:schemeClr val="accent1"/>
            </a:effectRef>
            <a:fontRef idx="minor">
              <a:schemeClr val="lt1"/>
            </a:fontRef>
          </p:style>
          <p:txBody>
            <a:bodyPr tIns="972000" bIns="0" rtlCol="0" anchor="b" anchorCtr="0"/>
            <a:lstStyle/>
            <a:p>
              <a:pPr algn="ctr">
                <a:lnSpc>
                  <a:spcPts val="2000"/>
                </a:lnSpc>
              </a:pPr>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کے دوست اُس کی  تلاش کر رہے ہیں۔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7" name="Rectángulo 6">
              <a:extLst>
                <a:ext uri="{FF2B5EF4-FFF2-40B4-BE49-F238E27FC236}">
                  <a16:creationId xmlns:a16="http://schemas.microsoft.com/office/drawing/2014/main" id="{05150E97-F75B-5C55-7D1A-51740BD51B48}"/>
                </a:ext>
              </a:extLst>
            </p:cNvPr>
            <p:cNvSpPr/>
            <p:nvPr/>
          </p:nvSpPr>
          <p:spPr>
            <a:xfrm>
              <a:off x="7534275" y="1600200"/>
              <a:ext cx="2238375" cy="285750"/>
            </a:xfrm>
            <a:prstGeom prst="rect">
              <a:avLst/>
            </a:prstGeom>
            <a:solidFill>
              <a:srgbClr val="A601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مرقس 3: 20۔21</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pSp>
      <p:grpSp>
        <p:nvGrpSpPr>
          <p:cNvPr id="9" name="Grupo 8">
            <a:extLst>
              <a:ext uri="{FF2B5EF4-FFF2-40B4-BE49-F238E27FC236}">
                <a16:creationId xmlns:a16="http://schemas.microsoft.com/office/drawing/2014/main" id="{35C84B36-248D-7335-6429-8326C1D2FA3E}"/>
              </a:ext>
            </a:extLst>
          </p:cNvPr>
          <p:cNvGrpSpPr/>
          <p:nvPr/>
        </p:nvGrpSpPr>
        <p:grpSpPr>
          <a:xfrm>
            <a:off x="314326" y="2446019"/>
            <a:ext cx="3343275" cy="728930"/>
            <a:chOff x="7534275" y="1600200"/>
            <a:chExt cx="2238375" cy="904875"/>
          </a:xfrm>
        </p:grpSpPr>
        <p:sp>
          <p:nvSpPr>
            <p:cNvPr id="10" name="Rectángulo: esquina doblada 9">
              <a:extLst>
                <a:ext uri="{FF2B5EF4-FFF2-40B4-BE49-F238E27FC236}">
                  <a16:creationId xmlns:a16="http://schemas.microsoft.com/office/drawing/2014/main" id="{976C386D-D1D6-E243-0D21-A32973B39289}"/>
                </a:ext>
              </a:extLst>
            </p:cNvPr>
            <p:cNvSpPr/>
            <p:nvPr/>
          </p:nvSpPr>
          <p:spPr>
            <a:xfrm>
              <a:off x="7534275" y="1600200"/>
              <a:ext cx="2238375" cy="904875"/>
            </a:xfrm>
            <a:prstGeom prst="foldedCorner">
              <a:avLst/>
            </a:prstGeom>
            <a:solidFill>
              <a:srgbClr val="21A5FF"/>
            </a:solidFill>
          </p:spPr>
          <p:style>
            <a:lnRef idx="2">
              <a:schemeClr val="accent1">
                <a:shade val="15000"/>
              </a:schemeClr>
            </a:lnRef>
            <a:fillRef idx="1">
              <a:schemeClr val="accent1"/>
            </a:fillRef>
            <a:effectRef idx="0">
              <a:schemeClr val="accent1"/>
            </a:effectRef>
            <a:fontRef idx="minor">
              <a:schemeClr val="lt1"/>
            </a:fontRef>
          </p:style>
          <p:txBody>
            <a:bodyPr tIns="612000" bIns="0" rtlCol="0" anchor="b" anchorCtr="0"/>
            <a:lstStyle/>
            <a:p>
              <a:pPr algn="ct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فریسیوں کی الزام تراشی</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1" name="Rectángulo 10">
              <a:extLst>
                <a:ext uri="{FF2B5EF4-FFF2-40B4-BE49-F238E27FC236}">
                  <a16:creationId xmlns:a16="http://schemas.microsoft.com/office/drawing/2014/main" id="{D76CAA6D-39E7-BE69-7AD3-9C81BE8B5296}"/>
                </a:ext>
              </a:extLst>
            </p:cNvPr>
            <p:cNvSpPr/>
            <p:nvPr/>
          </p:nvSpPr>
          <p:spPr>
            <a:xfrm>
              <a:off x="7534275" y="1600200"/>
              <a:ext cx="2238375" cy="354723"/>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r-PK"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مرقس3: 22۔30</a:t>
              </a:r>
              <a:endParaRPr lang="en"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pSp>
      <p:grpSp>
        <p:nvGrpSpPr>
          <p:cNvPr id="12" name="Grupo 11">
            <a:extLst>
              <a:ext uri="{FF2B5EF4-FFF2-40B4-BE49-F238E27FC236}">
                <a16:creationId xmlns:a16="http://schemas.microsoft.com/office/drawing/2014/main" id="{AFC3512B-FB7C-6DD6-C604-B19447DB0B7F}"/>
              </a:ext>
            </a:extLst>
          </p:cNvPr>
          <p:cNvGrpSpPr/>
          <p:nvPr/>
        </p:nvGrpSpPr>
        <p:grpSpPr>
          <a:xfrm>
            <a:off x="766763" y="3251030"/>
            <a:ext cx="2438401" cy="904875"/>
            <a:chOff x="7534275" y="1600200"/>
            <a:chExt cx="2238375" cy="904875"/>
          </a:xfrm>
        </p:grpSpPr>
        <p:sp>
          <p:nvSpPr>
            <p:cNvPr id="13" name="Rectángulo: esquina doblada 12">
              <a:extLst>
                <a:ext uri="{FF2B5EF4-FFF2-40B4-BE49-F238E27FC236}">
                  <a16:creationId xmlns:a16="http://schemas.microsoft.com/office/drawing/2014/main" id="{7E2A26DE-F043-9B3A-5AA8-EFD87A4A3852}"/>
                </a:ext>
              </a:extLst>
            </p:cNvPr>
            <p:cNvSpPr/>
            <p:nvPr/>
          </p:nvSpPr>
          <p:spPr>
            <a:xfrm>
              <a:off x="7534275" y="1600200"/>
              <a:ext cx="2238375" cy="904875"/>
            </a:xfrm>
            <a:prstGeom prst="foldedCorner">
              <a:avLst/>
            </a:prstGeom>
            <a:solidFill>
              <a:srgbClr val="E05EC1"/>
            </a:solidFill>
          </p:spPr>
          <p:style>
            <a:lnRef idx="2">
              <a:schemeClr val="accent1">
                <a:shade val="15000"/>
              </a:schemeClr>
            </a:lnRef>
            <a:fillRef idx="1">
              <a:schemeClr val="accent1"/>
            </a:fillRef>
            <a:effectRef idx="0">
              <a:schemeClr val="accent1"/>
            </a:effectRef>
            <a:fontRef idx="minor">
              <a:schemeClr val="lt1"/>
            </a:fontRef>
          </p:style>
          <p:txBody>
            <a:bodyPr tIns="972000" bIns="0" rtlCol="0" anchor="b" anchorCtr="0"/>
            <a:lstStyle/>
            <a:p>
              <a:pPr algn="ctr"/>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کا خاندان اُس کی تلاش کرتا ہے۔</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14" name="Rectángulo 13">
              <a:extLst>
                <a:ext uri="{FF2B5EF4-FFF2-40B4-BE49-F238E27FC236}">
                  <a16:creationId xmlns:a16="http://schemas.microsoft.com/office/drawing/2014/main" id="{03078745-9171-C3E1-8687-69DF818604B5}"/>
                </a:ext>
              </a:extLst>
            </p:cNvPr>
            <p:cNvSpPr/>
            <p:nvPr/>
          </p:nvSpPr>
          <p:spPr>
            <a:xfrm>
              <a:off x="7534275" y="1600200"/>
              <a:ext cx="2238375" cy="285750"/>
            </a:xfrm>
            <a:prstGeom prst="rect">
              <a:avLst/>
            </a:prstGeom>
            <a:solidFill>
              <a:srgbClr val="A601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r-PK"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مرقس 3: 31۔35</a:t>
              </a:r>
              <a:endParaRPr lang="en"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pSp>
      <p:sp>
        <p:nvSpPr>
          <p:cNvPr id="18" name="CuadroTexto 17">
            <a:extLst>
              <a:ext uri="{FF2B5EF4-FFF2-40B4-BE49-F238E27FC236}">
                <a16:creationId xmlns:a16="http://schemas.microsoft.com/office/drawing/2014/main" id="{9AFE5E1F-4619-A0C2-7250-1371A12E265B}"/>
              </a:ext>
            </a:extLst>
          </p:cNvPr>
          <p:cNvSpPr txBox="1"/>
          <p:nvPr/>
        </p:nvSpPr>
        <p:spPr>
          <a:xfrm>
            <a:off x="0" y="4346496"/>
            <a:ext cx="5848350" cy="2385268"/>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ایک بار پھر، یسوع اپنے خلاف الزامات کی مضحکہ خیزی کو ظاہر کرنے کے لئے ایک تمثیل کا استعمال کرتا ہے (مرقس 3: 23۔27)۔ (یسوع مسیح طاقتور آدمی (شیطان) کے گھر میں داخل ہوتا ہے، اسے باندھ دیتا ہےاور اس کی جائیداد کو لوٹ لیتا ہے  (شیطان سے آزادی)۔</a:t>
            </a:r>
          </a:p>
          <a:p>
            <a:pPr algn="r" rtl="1">
              <a:spcBef>
                <a:spcPts val="600"/>
              </a:spcBef>
            </a:pPr>
            <a:r>
              <a:rPr lang="ur-PK" sz="2400" b="1" dirty="0">
                <a:latin typeface="Jameel Noori Nastaleeq" panose="02000503000000020004" pitchFamily="2" charset="-78"/>
                <a:cs typeface="Jameel Noori Nastaleeq" panose="02000503000000020004" pitchFamily="2" charset="-78"/>
              </a:rPr>
              <a:t>یہ روح القدس کے کام کو شیطان کی طرف منسوب کرنے کے لئے خطرے سے خبردار کرنے کا بھی موقع لیتا ہے (مرقس 3: 28۔30)۔</a:t>
            </a:r>
            <a:endParaRPr lang="en" sz="2400" b="1" dirty="0">
              <a:latin typeface="Jameel Noori Nastaleeq" panose="02000503000000020004" pitchFamily="2" charset="-78"/>
              <a:cs typeface="Jameel Noori Nastaleeq" panose="02000503000000020004" pitchFamily="2" charset="-78"/>
            </a:endParaRPr>
          </a:p>
        </p:txBody>
      </p:sp>
      <p:pic>
        <p:nvPicPr>
          <p:cNvPr id="20" name="Imagen 19" descr="Un grupo de personas de pie&#10;&#10;Descripción generada automáticamente">
            <a:extLst>
              <a:ext uri="{FF2B5EF4-FFF2-40B4-BE49-F238E27FC236}">
                <a16:creationId xmlns:a16="http://schemas.microsoft.com/office/drawing/2014/main" id="{9499B959-3F74-D43F-6AAD-9813DFA901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7051" y="4077503"/>
            <a:ext cx="1884147" cy="2631490"/>
          </a:xfrm>
          <a:prstGeom prst="round2DiagRect">
            <a:avLst>
              <a:gd name="adj1" fmla="val 16667"/>
              <a:gd name="adj2" fmla="val 17369"/>
            </a:avLst>
          </a:prstGeom>
          <a:ln w="88900" cap="sq">
            <a:noFill/>
            <a:miter lim="800000"/>
          </a:ln>
          <a:effectLst>
            <a:outerShdw blurRad="254000" algn="tl" rotWithShape="0">
              <a:srgbClr val="000000">
                <a:alpha val="43000"/>
              </a:srgbClr>
            </a:outerShdw>
          </a:effectLst>
          <a:scene3d>
            <a:camera prst="orthographicFront"/>
            <a:lightRig rig="threePt" dir="t"/>
          </a:scene3d>
          <a:sp3d>
            <a:bevelT/>
          </a:sp3d>
        </p:spPr>
      </p:pic>
      <p:pic>
        <p:nvPicPr>
          <p:cNvPr id="22" name="Imagen 21" descr="Mano de una persona&#10;&#10;Descripción generada automáticamente">
            <a:extLst>
              <a:ext uri="{FF2B5EF4-FFF2-40B4-BE49-F238E27FC236}">
                <a16:creationId xmlns:a16="http://schemas.microsoft.com/office/drawing/2014/main" id="{B6FA2831-AB8A-2B6F-B2F3-6FBAF3E925F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12061" y="4077503"/>
            <a:ext cx="1728789" cy="2631490"/>
          </a:xfrm>
          <a:prstGeom prst="round2DiagRect">
            <a:avLst>
              <a:gd name="adj1" fmla="val 16146"/>
              <a:gd name="adj2" fmla="val 0"/>
            </a:avLst>
          </a:prstGeom>
          <a:ln w="88900" cap="sq">
            <a:noFill/>
            <a:miter lim="800000"/>
          </a:ln>
          <a:effectLst>
            <a:outerShdw blurRad="254000" algn="tl" rotWithShape="0">
              <a:srgbClr val="000000">
                <a:alpha val="43000"/>
              </a:srgbClr>
            </a:outerShdw>
          </a:effectLst>
          <a:scene3d>
            <a:camera prst="orthographicFront"/>
            <a:lightRig rig="threePt" dir="t"/>
          </a:scene3d>
          <a:sp3d>
            <a:bevelT/>
          </a:sp3d>
        </p:spPr>
      </p:pic>
      <p:pic>
        <p:nvPicPr>
          <p:cNvPr id="24" name="Imagen 23" descr="Imagen que contiene mujer, hombre, niña, joven&#10;&#10;Descripción generada automáticamente">
            <a:extLst>
              <a:ext uri="{FF2B5EF4-FFF2-40B4-BE49-F238E27FC236}">
                <a16:creationId xmlns:a16="http://schemas.microsoft.com/office/drawing/2014/main" id="{05DACD92-7366-1193-A263-05C878F7F0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77399" y="4077503"/>
            <a:ext cx="2368550" cy="2631490"/>
          </a:xfrm>
          <a:prstGeom prst="round2DiagRect">
            <a:avLst>
              <a:gd name="adj1" fmla="val 0"/>
              <a:gd name="adj2" fmla="val 13817"/>
            </a:avLst>
          </a:prstGeom>
          <a:ln w="88900" cap="sq">
            <a:noFill/>
            <a:miter lim="800000"/>
          </a:ln>
          <a:effectLst>
            <a:outerShdw blurRad="254000" algn="tl" rotWithShape="0">
              <a:srgbClr val="000000">
                <a:alpha val="43000"/>
              </a:srgbClr>
            </a:outerShdw>
          </a:effectLst>
          <a:scene3d>
            <a:camera prst="orthographicFront"/>
            <a:lightRig rig="threePt" dir="t"/>
          </a:scene3d>
          <a:sp3d>
            <a:bevelT/>
          </a:sp3d>
        </p:spPr>
      </p:pic>
    </p:spTree>
    <p:extLst>
      <p:ext uri="{BB962C8B-B14F-4D97-AF65-F5344CB8AC3E}">
        <p14:creationId xmlns:p14="http://schemas.microsoft.com/office/powerpoint/2010/main" val="290171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righ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righ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 calcmode="lin" valueType="num">
                                      <p:cBhvr>
                                        <p:cTn id="43" dur="500" fill="hold"/>
                                        <p:tgtEl>
                                          <p:spTgt spid="12"/>
                                        </p:tgtEl>
                                        <p:attrNameLst>
                                          <p:attrName>style.rotation</p:attrName>
                                        </p:attrNameLst>
                                      </p:cBhvr>
                                      <p:tavLst>
                                        <p:tav tm="0">
                                          <p:val>
                                            <p:fltVal val="360"/>
                                          </p:val>
                                        </p:tav>
                                        <p:tav tm="100000">
                                          <p:val>
                                            <p:fltVal val="0"/>
                                          </p:val>
                                        </p:tav>
                                      </p:tavLst>
                                    </p:anim>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wipe(right)">
                                      <p:cBhvr>
                                        <p:cTn id="61" dur="500"/>
                                        <p:tgtEl>
                                          <p:spTgt spid="1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900" decel="100000" fill="hold"/>
                                        <p:tgtEl>
                                          <p:spTgt spid="22"/>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70" fill="hold">
                            <p:stCondLst>
                              <p:cond delay="1000"/>
                            </p:stCondLst>
                            <p:childTnLst>
                              <p:par>
                                <p:cTn id="71" presetID="22" presetClass="entr" presetSubtype="2" fill="hold" grpId="0" nodeType="afterEffect">
                                  <p:stCondLst>
                                    <p:cond delay="0"/>
                                  </p:stCondLst>
                                  <p:childTnLst>
                                    <p:set>
                                      <p:cBhvr>
                                        <p:cTn id="72" dur="1" fill="hold">
                                          <p:stCondLst>
                                            <p:cond delay="0"/>
                                          </p:stCondLst>
                                        </p:cTn>
                                        <p:tgtEl>
                                          <p:spTgt spid="18">
                                            <p:txEl>
                                              <p:pRg st="1" end="1"/>
                                            </p:txEl>
                                          </p:spTgt>
                                        </p:tgtEl>
                                        <p:attrNameLst>
                                          <p:attrName>style.visibility</p:attrName>
                                        </p:attrNameLst>
                                      </p:cBhvr>
                                      <p:to>
                                        <p:strVal val="visible"/>
                                      </p:to>
                                    </p:set>
                                    <p:animEffect transition="in" filter="wipe(right)">
                                      <p:cBhvr>
                                        <p:cTn id="73"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8" grpId="0" uiExpand="1" build="p"/>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con band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812</TotalTime>
  <Words>1780</Words>
  <Application>Microsoft Office PowerPoint</Application>
  <PresentationFormat>Panorámica</PresentationFormat>
  <Paragraphs>65</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Arial</vt:lpstr>
      <vt:lpstr>Aptos</vt:lpstr>
      <vt:lpstr>Jameel Noori Nastaleeq</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154</cp:revision>
  <dcterms:created xsi:type="dcterms:W3CDTF">2024-06-22T14:42:36Z</dcterms:created>
  <dcterms:modified xsi:type="dcterms:W3CDTF">2024-07-16T20:30:30Z</dcterms:modified>
</cp:coreProperties>
</file>