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306"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759" autoAdjust="0"/>
  </p:normalViewPr>
  <p:slideViewPr>
    <p:cSldViewPr snapToGrid="0">
      <p:cViewPr varScale="1">
        <p:scale>
          <a:sx n="97" d="100"/>
          <a:sy n="97" d="100"/>
        </p:scale>
        <p:origin x="46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عہد کے صندوق کے پیچھے چلنا</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فرمانبرداری</a:t>
          </a:r>
        </a:p>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10 احکام کی پیروی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pPr rtl="1"/>
          <a:r>
            <a:rPr lang="ur-PK" sz="2800" dirty="0">
              <a:latin typeface="Jameel Noori Nastaleeq" panose="02000503000000020004" pitchFamily="2" charset="-78"/>
              <a:cs typeface="Jameel Noori Nastaleeq" panose="02000503000000020004" pitchFamily="2" charset="-78"/>
            </a:rPr>
            <a:t>خدا کی دیکھ بھال پر بھروسہ </a:t>
          </a:r>
        </a:p>
        <a:p>
          <a:pPr rtl="1"/>
          <a:r>
            <a:rPr lang="ur-PK" sz="2800" dirty="0">
              <a:latin typeface="Jameel Noori Nastaleeq" panose="02000503000000020004" pitchFamily="2" charset="-78"/>
              <a:cs typeface="Jameel Noori Nastaleeq" panose="02000503000000020004" pitchFamily="2" charset="-78"/>
            </a:rPr>
            <a:t>(من کے لئے  برتن)</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pPr rtl="1"/>
          <a:r>
            <a:rPr lang="ur-PK" sz="2400" dirty="0">
              <a:latin typeface="Jameel Noori Nastaleeq" panose="02000503000000020004" pitchFamily="2" charset="-78"/>
              <a:cs typeface="Jameel Noori Nastaleeq" panose="02000503000000020004" pitchFamily="2" charset="-78"/>
            </a:rPr>
            <a:t>خدا کی طرف سے مقرر کردہ رہنماؤں کا احترام کریں (ہارون کی لاٹھی)</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val="rev"/>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pPr algn="ctr" rtl="1"/>
          <a:r>
            <a:rPr lang="ur-PK" sz="2400" b="1" dirty="0">
              <a:latin typeface="Jameel Noori Nastaleeq" panose="02000503000000020004" pitchFamily="2" charset="-78"/>
              <a:cs typeface="Jameel Noori Nastaleeq" panose="02000503000000020004" pitchFamily="2" charset="-78"/>
            </a:rPr>
            <a:t>خُدا نے ہمارے آگے بحرقلزم کو خشک کر دیا، یشوع اور کالب دو ایسے افراد تھے جو پرانی نسل سے ابھی تک زندہ تھے</a:t>
          </a:r>
          <a:endParaRPr lang="es-ES" sz="2400" dirty="0">
            <a:latin typeface="Jameel Noori Nastaleeq" panose="02000503000000020004" pitchFamily="2" charset="-78"/>
            <a:cs typeface="Jameel Noori Nastaleeq" panose="02000503000000020004" pitchFamily="2" charset="-78"/>
          </a:endParaRPr>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pPr algn="ctr" rtl="1"/>
          <a:r>
            <a:rPr lang="ur-PK" sz="2400" b="1" dirty="0">
              <a:latin typeface="Jameel Noori Nastaleeq" panose="02000503000000020004" pitchFamily="2" charset="-78"/>
              <a:cs typeface="Jameel Noori Nastaleeq" panose="02000503000000020004" pitchFamily="2" charset="-78"/>
            </a:rPr>
            <a:t>خُدا نے دریائے یردن ہمارے سامنے سے خشک کر دیا،نئی نسل صحرا میں پیدا ہوئی، اور کنعان کو فتح کرنا مقصود ہے۔</a:t>
          </a:r>
          <a:endParaRPr lang="es-ES" sz="2400" dirty="0">
            <a:latin typeface="Jameel Noori Nastaleeq" panose="02000503000000020004" pitchFamily="2" charset="-78"/>
            <a:cs typeface="Jameel Noori Nastaleeq" panose="02000503000000020004" pitchFamily="2" charset="-78"/>
          </a:endParaRPr>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val="rev"/>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عہد کے صندوق کے پیچھے چلنا</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1543" y="32896"/>
        <a:ext cx="4547963" cy="692443"/>
      </dsp:txXfrm>
    </dsp:sp>
    <dsp:sp modelId="{3A3C2CE7-D117-4FDD-AA4D-036C9293A5CD}">
      <dsp:nvSpPr>
        <dsp:cNvPr id="0" name=""/>
        <dsp:cNvSpPr/>
      </dsp:nvSpPr>
      <dsp:spPr>
        <a:xfrm>
          <a:off x="3283743" y="982198"/>
          <a:ext cx="1307306" cy="1307306"/>
        </a:xfrm>
        <a:prstGeom prst="roundRect">
          <a:avLst>
            <a:gd name="adj" fmla="val 166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0"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فرمانبرداری</a:t>
          </a:r>
        </a:p>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10 احکام کی پیروی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829" y="1046027"/>
        <a:ext cx="3077647" cy="1179648"/>
      </dsp:txXfrm>
    </dsp:sp>
    <dsp:sp modelId="{125E4A80-B916-4674-86F6-0CBEA861CFCA}">
      <dsp:nvSpPr>
        <dsp:cNvPr id="0" name=""/>
        <dsp:cNvSpPr/>
      </dsp:nvSpPr>
      <dsp:spPr>
        <a:xfrm>
          <a:off x="3283743" y="2446381"/>
          <a:ext cx="1307306" cy="1307306"/>
        </a:xfrm>
        <a:prstGeom prst="roundRect">
          <a:avLst>
            <a:gd name="adj" fmla="val 16670"/>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0"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خدا کی دیکھ بھال پر بھروسہ </a:t>
          </a:r>
        </a:p>
        <a:p>
          <a:pPr marL="0" lvl="0" indent="0" algn="ctr" defTabSz="1244600" rtl="1">
            <a:lnSpc>
              <a:spcPct val="90000"/>
            </a:lnSpc>
            <a:spcBef>
              <a:spcPct val="0"/>
            </a:spcBef>
            <a:spcAft>
              <a:spcPct val="35000"/>
            </a:spcAft>
            <a:buNone/>
          </a:pPr>
          <a:r>
            <a:rPr lang="ur-PK" sz="2800" kern="1200" dirty="0">
              <a:latin typeface="Jameel Noori Nastaleeq" panose="02000503000000020004" pitchFamily="2" charset="-78"/>
              <a:cs typeface="Jameel Noori Nastaleeq" panose="02000503000000020004" pitchFamily="2" charset="-78"/>
            </a:rPr>
            <a:t>(من کے لئے  برتن)</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829" y="2510210"/>
        <a:ext cx="3077647" cy="1179648"/>
      </dsp:txXfrm>
    </dsp:sp>
    <dsp:sp modelId="{0759605B-5584-4948-935D-6D3B7E321BF5}">
      <dsp:nvSpPr>
        <dsp:cNvPr id="0" name=""/>
        <dsp:cNvSpPr/>
      </dsp:nvSpPr>
      <dsp:spPr>
        <a:xfrm>
          <a:off x="3283743" y="3910564"/>
          <a:ext cx="1307306" cy="1307306"/>
        </a:xfrm>
        <a:prstGeom prst="roundRect">
          <a:avLst>
            <a:gd name="adj" fmla="val 16670"/>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0"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kern="1200" dirty="0">
              <a:latin typeface="Jameel Noori Nastaleeq" panose="02000503000000020004" pitchFamily="2" charset="-78"/>
              <a:cs typeface="Jameel Noori Nastaleeq" panose="02000503000000020004" pitchFamily="2" charset="-78"/>
            </a:rPr>
            <a:t>خدا کی طرف سے مقرر کردہ رہنماؤں کا احترام کریں (ہارون کی لاٹھی)</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829"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6119121" y="0"/>
          <a:ext cx="5492478" cy="1799944"/>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920395"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 نے ہمارے آگے بحرقلزم کو خشک کر دیا، یشوع اور کالب دو ایسے افراد تھے جو پرانی نسل سے ابھی تک زندہ تھے</a:t>
          </a:r>
          <a:endParaRPr lang="es-ES" sz="2400" kern="1200" dirty="0">
            <a:latin typeface="Jameel Noori Nastaleeq" panose="02000503000000020004" pitchFamily="2" charset="-78"/>
            <a:cs typeface="Jameel Noori Nastaleeq" panose="02000503000000020004" pitchFamily="2" charset="-78"/>
          </a:endParaRPr>
        </a:p>
      </dsp:txBody>
      <dsp:txXfrm>
        <a:off x="5920395" y="1542249"/>
        <a:ext cx="5832158" cy="877100"/>
      </dsp:txXfrm>
    </dsp:sp>
    <dsp:sp modelId="{E24F0F28-3AFA-4E7A-8FCD-D0AD630BB311}">
      <dsp:nvSpPr>
        <dsp:cNvPr id="0" name=""/>
        <dsp:cNvSpPr/>
      </dsp:nvSpPr>
      <dsp:spPr>
        <a:xfrm>
          <a:off x="204431" y="0"/>
          <a:ext cx="5492478" cy="1799944"/>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706"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 نے دریائے یردن ہمارے سامنے سے خشک کر دیا،نئی نسل صحرا میں پیدا ہوئی، اور کنعان کو فتح کرنا مقصود ہے۔</a:t>
          </a:r>
          <a:endParaRPr lang="es-ES" sz="2400" kern="1200" dirty="0">
            <a:latin typeface="Jameel Noori Nastaleeq" panose="02000503000000020004" pitchFamily="2" charset="-78"/>
            <a:cs typeface="Jameel Noori Nastaleeq" panose="02000503000000020004" pitchFamily="2" charset="-78"/>
          </a:endParaRPr>
        </a:p>
      </dsp:txBody>
      <dsp:txXfrm>
        <a:off x="5706"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16/10/2025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951254A-0617-493E-B443-33B18904B6EA}" type="slidenum">
              <a:rPr lang="es-ES" smtClean="0"/>
              <a:t>1</a:t>
            </a:fld>
            <a:endParaRPr lang="es-ES"/>
          </a:p>
        </p:txBody>
      </p:sp>
    </p:spTree>
    <p:extLst>
      <p:ext uri="{BB962C8B-B14F-4D97-AF65-F5344CB8AC3E}">
        <p14:creationId xmlns:p14="http://schemas.microsoft.com/office/powerpoint/2010/main" val="103347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latin typeface="Jameel Noori Nastaleeq" panose="02000503000000020004" pitchFamily="2" charset="-78"/>
              <a:cs typeface="Jameel Noori Nastaleeq" panose="02000503000000020004" pitchFamily="2" charset="-78"/>
            </a:endParaRPr>
          </a:p>
        </p:txBody>
      </p:sp>
      <p:sp>
        <p:nvSpPr>
          <p:cNvPr id="4" name="Slide Number Placeholder 3"/>
          <p:cNvSpPr>
            <a:spLocks noGrp="1"/>
          </p:cNvSpPr>
          <p:nvPr>
            <p:ph type="sldNum" sz="quarter" idx="5"/>
          </p:nvPr>
        </p:nvSpPr>
        <p:spPr/>
        <p:txBody>
          <a:bodyPr/>
          <a:lstStyle/>
          <a:p>
            <a:fld id="{D951254A-0617-493E-B443-33B18904B6EA}" type="slidenum">
              <a:rPr lang="es-ES" smtClean="0"/>
              <a:t>8</a:t>
            </a:fld>
            <a:endParaRPr lang="es-ES"/>
          </a:p>
        </p:txBody>
      </p:sp>
    </p:spTree>
    <p:extLst>
      <p:ext uri="{BB962C8B-B14F-4D97-AF65-F5344CB8AC3E}">
        <p14:creationId xmlns:p14="http://schemas.microsoft.com/office/powerpoint/2010/main" val="352583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jpeg"/><Relationship Id="rId5" Type="http://schemas.openxmlformats.org/officeDocument/2006/relationships/image" Target="../media/image32.png"/><Relationship Id="rId10" Type="http://schemas.microsoft.com/office/2007/relationships/hdphoto" Target="../media/hdphoto4.wdp"/><Relationship Id="rId4" Type="http://schemas.openxmlformats.org/officeDocument/2006/relationships/image" Target="../media/image31.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7.jpeg"/><Relationship Id="rId7" Type="http://schemas.openxmlformats.org/officeDocument/2006/relationships/diagramQuickStyle" Target="../diagrams/quickStyle2.xml"/><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42.png"/><Relationship Id="rId5" Type="http://schemas.openxmlformats.org/officeDocument/2006/relationships/diagramData" Target="../diagrams/data2.xml"/><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200329"/>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rtl="1"/>
            <a:r>
              <a:rPr lang="ur-PK" sz="7200" b="1" dirty="0">
                <a:ln w="9525">
                  <a:noFill/>
                  <a:prstDash val="solid"/>
                </a:ln>
                <a:blipFill dpi="0" rotWithShape="1">
                  <a:blip r:embed="rId6"/>
                  <a:srcRect/>
                  <a:tile tx="0" ty="0" sx="100000" sy="100000" flip="none" algn="tl"/>
                </a:blipFill>
                <a:effectLst>
                  <a:outerShdw blurRad="12700" dist="25400" dir="2700000" algn="tl" rotWithShape="0">
                    <a:srgbClr val="FFFF00"/>
                  </a:outerShdw>
                </a:effectLst>
                <a:latin typeface="Jameel Noori Nastaleeq" panose="02000503000000020004" pitchFamily="2" charset="-78"/>
                <a:cs typeface="Jameel Noori Nastaleeq" panose="02000503000000020004" pitchFamily="2" charset="-78"/>
              </a:rPr>
              <a:t>فضل کی یادگاریں</a:t>
            </a:r>
            <a:endParaRPr lang="en" sz="7200" b="1" dirty="0">
              <a:ln w="9525">
                <a:noFill/>
                <a:prstDash val="solid"/>
              </a:ln>
              <a:blipFill dpi="0" rotWithShape="1">
                <a:blip r:embed="rId6"/>
                <a:srcRect/>
                <a:tile tx="0" ty="0" sx="100000" sy="100000" flip="none" algn="tl"/>
              </a:blipFill>
              <a:effectLst>
                <a:outerShdw blurRad="12700" dist="25400" dir="2700000" algn="tl" rotWithShape="0">
                  <a:srgbClr val="FFFF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12191998" cy="584775"/>
          </a:xfrm>
          <a:prstGeom prst="rect">
            <a:avLst/>
          </a:prstGeom>
          <a:solidFill>
            <a:srgbClr val="C00000"/>
          </a:solidFill>
        </p:spPr>
        <p:txBody>
          <a:bodyPr wrap="square" rtlCol="0">
            <a:spAutoFit/>
          </a:bodyPr>
          <a:lstStyle/>
          <a:p>
            <a:pPr algn="ctr" rtl="1"/>
            <a:r>
              <a:rPr lang="ur-PK" sz="3200" b="1" dirty="0">
                <a:solidFill>
                  <a:srgbClr val="AAF4DA"/>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3                    اکتوبر 11 تا 17</a:t>
            </a:r>
            <a:endParaRPr lang="en" sz="3200" b="1" dirty="0">
              <a:solidFill>
                <a:srgbClr val="AAF4DA"/>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Rectangle 5">
            <a:extLst>
              <a:ext uri="{FF2B5EF4-FFF2-40B4-BE49-F238E27FC236}">
                <a16:creationId xmlns:a16="http://schemas.microsoft.com/office/drawing/2014/main" id="{340C77CF-7671-455C-AF74-3F5EB02BB336}"/>
              </a:ext>
            </a:extLst>
          </p:cNvPr>
          <p:cNvSpPr/>
          <p:nvPr/>
        </p:nvSpPr>
        <p:spPr>
          <a:xfrm>
            <a:off x="301591" y="5944671"/>
            <a:ext cx="1566454" cy="584775"/>
          </a:xfrm>
          <a:prstGeom prst="rect">
            <a:avLst/>
          </a:prstGeom>
          <a:solidFill>
            <a:srgbClr val="FF0000"/>
          </a:solidFill>
        </p:spPr>
        <p:txBody>
          <a:bodyPr wrap="none">
            <a:spAutoFit/>
          </a:bodyPr>
          <a:lstStyle/>
          <a:p>
            <a:pPr algn="r" rtl="1"/>
            <a:r>
              <a:rPr lang="ur-PK" sz="3200" b="1" dirty="0">
                <a:ln w="9525">
                  <a:noFill/>
                  <a:prstDash val="solid"/>
                </a:ln>
                <a:blipFill dpi="0" rotWithShape="1">
                  <a:blip r:embed="rId6"/>
                  <a:srcRect/>
                  <a:tile tx="0" ty="0" sx="100000" sy="100000" flip="none" algn="tl"/>
                </a:blipFill>
                <a:effectLst>
                  <a:outerShdw blurRad="12700" dist="25400" dir="2700000" algn="tl" rotWithShape="0">
                    <a:srgbClr val="FFFF00"/>
                  </a:outerShdw>
                </a:effectLst>
                <a:latin typeface="Jameel Noori Nastaleeq" panose="02000503000000020004" pitchFamily="2" charset="-78"/>
                <a:cs typeface="Jameel Noori Nastaleeq" panose="02000503000000020004" pitchFamily="2" charset="-78"/>
              </a:rPr>
              <a:t>اشرف یعقوب</a:t>
            </a:r>
            <a:endParaRPr lang="en-PK" sz="3200" dirty="0"/>
          </a:p>
        </p:txBody>
      </p:sp>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339454" y="2161678"/>
            <a:ext cx="4217049" cy="2308324"/>
          </a:xfrm>
          <a:prstGeom prst="rect">
            <a:avLst/>
          </a:prstGeom>
          <a:noFill/>
        </p:spPr>
        <p:txBody>
          <a:bodyPr wrap="square">
            <a:spAutoFit/>
            <a:scene3d>
              <a:camera prst="orthographicFront"/>
              <a:lightRig rig="threePt" dir="t"/>
            </a:scene3d>
            <a:sp3d extrusionH="57150">
              <a:bevelT w="38100" h="38100"/>
            </a:sp3d>
          </a:bodyPr>
          <a:lstStyle/>
          <a:p>
            <a:pPr algn="ctr" rtl="1"/>
            <a:r>
              <a:rPr lang="ur-PK" sz="72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دریائے یردن </a:t>
            </a:r>
          </a:p>
          <a:p>
            <a:pPr algn="ctr" rtl="1"/>
            <a:r>
              <a:rPr lang="ur-PK" sz="72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سنگ میل</a:t>
            </a:r>
            <a:endParaRPr lang="en" sz="72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6538452" y="215865"/>
            <a:ext cx="5412478" cy="830997"/>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rtl="1"/>
            <a:r>
              <a:rPr lang="ur-PK" sz="2400" b="1" dirty="0">
                <a:solidFill>
                  <a:schemeClr val="tx1"/>
                </a:solidFill>
                <a:latin typeface="Jameel Noori Nastaleeq" panose="02000503000000020004" pitchFamily="2" charset="-78"/>
                <a:cs typeface="Jameel Noori Nastaleeq" panose="02000503000000020004" pitchFamily="2" charset="-78"/>
              </a:rPr>
              <a:t>"اُس نے سمندر کو خشک زمین بنا دیا۔ وہ دریا میں سے پیدل گذر گے وہاں ہم نے اُس میں خوشی منائی" (زبور 6:66)۔ </a:t>
            </a:r>
            <a:endParaRPr lang="es-ES" sz="2400" b="1" dirty="0">
              <a:solidFill>
                <a:schemeClr val="tx1"/>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11255" y="409081"/>
            <a:ext cx="5591775" cy="523220"/>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rtl="1"/>
            <a:r>
              <a:rPr lang="ur-PK" sz="2800" b="1" dirty="0">
                <a:solidFill>
                  <a:schemeClr val="tx1"/>
                </a:solidFill>
                <a:latin typeface="Jameel Noori Nastaleeq" panose="02000503000000020004" pitchFamily="2" charset="-78"/>
                <a:cs typeface="Jameel Noori Nastaleeq" panose="02000503000000020004" pitchFamily="2" charset="-78"/>
              </a:rPr>
              <a:t>"یہ دیکھتے ہی سمندر بھاگا۔ یردن پیچھے ہٹ گیا" (زبور 3:114)۔ </a:t>
            </a:r>
            <a:endParaRPr lang="en" sz="2800" b="1" dirty="0">
              <a:solidFill>
                <a:schemeClr val="tx1"/>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184383"/>
            <a:ext cx="5878228" cy="156966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بحر قلزم اور دریائے یردن کو عبور کرنا دو تاریخی واقعات ہیں جو نجات کی تاریخ میں سنگ میل کے طور پر جڑے ہوئے ہیں (زبور 6:66؛ زبور 114)۔ ایک ساتھ ، یہ دونوں گناہ سے آزادی کی نشاندہی کرتے اور ہماری ابدی زندگی تک  رسائی کرتے ہیں۔ </a:t>
            </a:r>
            <a:endParaRPr lang="en" sz="2400" b="1" dirty="0">
              <a:latin typeface="Jameel Noori Nastaleeq" panose="02000503000000020004" pitchFamily="2" charset="-78"/>
              <a:cs typeface="Jameel Noori Nastaleeq" panose="02000503000000020004" pitchFamily="2" charset="-78"/>
            </a:endParaRP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22457"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291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4224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468029" y="4715438"/>
            <a:ext cx="5798017"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یسوع مسیح کے یردن کے پانی میں داخل ہونے کے وہی اثرات ہوئے، جسے روح القدس نے اپنے مشن کو پورا کرنے کی طاقت دی تھی:ہمیں گناہ سے آزاد کرے اور ابدی زندگی دے (مرقس 1: 9۔11)۔ یوحنا 29:1؛ 16:3)۔</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2931748"/>
            <a:ext cx="5798017" cy="1646605"/>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معجزانہ طور پر دریائے یردن کو عبور کرنا اور خُدا کی حضوری میں لایا جانا ایک حقیقت تھی (2سلاطین 2: 11،8،7،1 )۔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الیشع کے لیے، تاہم، وہی واقعہ روح القدس کے استقبال کی علامت تھا، جس نے اسے اپنا مشن پورا کرنے کے قابل بنایا (2 کنگز 2:14-15)۔</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right)">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right)">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righ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6173" y="1352780"/>
            <a:ext cx="10662833" cy="3785652"/>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"تو آئیے ہم خُدا کی شفقت  اور اس کی رحمتوں کی کثرت کو یاد رکھیں۔ بنی اسرائیل کی طرح ہم بھی اپنے پتھروں کی گواہی بنائیں۔ اور اس پر تحریر کریں کہ خُدا نے ہمارے لئے کیا کیا ہے۔ اس سفر میں یونہی ہم اُس کے برتاؤ کا جائزہ لیتے ہیں، آئیں ہم اپنے دل سے اُس کا شکر کرتے ہوئے یہ کہیں "خُداوند کی سب نعمتیں جو مجھے ملیں میں اُن کے عوض میں اُسے کیا دوں؟میں نجات کا پیالہ اُٹھا کر خُداوند سے دُعا کروں گا۔ میں خُداوند کے حضور اپنی نعمتیں اُس کی ساری قوم کے سامنے پوری کروں گا " (زبور 116: 12۔14)۔ </a:t>
            </a:r>
          </a:p>
        </p:txBody>
      </p:sp>
      <p:sp>
        <p:nvSpPr>
          <p:cNvPr id="4" name="CuadroTexto 3">
            <a:extLst>
              <a:ext uri="{FF2B5EF4-FFF2-40B4-BE49-F238E27FC236}">
                <a16:creationId xmlns:a16="http://schemas.microsoft.com/office/drawing/2014/main" id="{70DFBCBD-99AD-E0ED-5471-C12DE9C3B910}"/>
              </a:ext>
            </a:extLst>
          </p:cNvPr>
          <p:cNvSpPr txBox="1"/>
          <p:nvPr/>
        </p:nvSpPr>
        <p:spPr>
          <a:xfrm>
            <a:off x="520107" y="5284014"/>
            <a:ext cx="3665555" cy="400110"/>
          </a:xfrm>
          <a:prstGeom prst="rect">
            <a:avLst/>
          </a:prstGeom>
          <a:noFill/>
        </p:spPr>
        <p:txBody>
          <a:bodyPr wrap="none" rtlCol="0">
            <a:spAutoFit/>
          </a:bodyPr>
          <a:lstStyle/>
          <a:p>
            <a:pPr algn="r"/>
            <a:r>
              <a:rPr lang="en" sz="2000" b="1" dirty="0"/>
              <a:t>EGW (The Desire of Ages, p. 348)</a:t>
            </a:r>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15296" y="327173"/>
            <a:ext cx="3943354" cy="563231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3600" b="1" i="0" u="none" strike="noStrike" kern="1200" cap="none" spc="0" normalizeH="0" baseline="0" noProof="0" dirty="0">
                <a:ln w="12700" cmpd="sng">
                  <a:noFill/>
                  <a:prstDash val="solid"/>
                </a:ln>
                <a:solidFill>
                  <a:srgbClr val="A3293D"/>
                </a:solidFill>
                <a:effectLst/>
                <a:uLnTx/>
                <a:uFillTx/>
                <a:latin typeface="Jameel Noori Nastaleeq" panose="02000503000000020004" pitchFamily="2" charset="-78"/>
                <a:cs typeface="Jameel Noori Nastaleeq" panose="02000503000000020004" pitchFamily="2" charset="-78"/>
              </a:rPr>
              <a:t>"کیونکہ خُداوند تمہارے خُدا نے جب تک تم پار نہ ہو گئے یردن کے پانی کو تمہارے سامنے سے ہٹا کر سکھا دیا جیسا خُداوند تمہارے خُدا نے بحرقلزم سے کیا کہ اُسے ہمارے سامنے سے ہٹا کر سکھا دیا جب تک ہم پا رنہ ہو گئے۔ تاکہ زمین کی سب قومیں جان لیں کہ خُداوند کا ہاتھ قوی ہے اور وہ خُداوند تمارے کُدا سے ہمیشہ ڈرتی رہیں"</a:t>
            </a:r>
            <a:endParaRPr kumimoji="0" lang="es-ES" sz="3600" b="1" i="0" u="none" strike="noStrike" kern="1200" cap="none" spc="0" normalizeH="0" baseline="0" noProof="0" dirty="0">
              <a:ln w="12700" cmpd="sng">
                <a:noFill/>
                <a:prstDash val="solid"/>
              </a:ln>
              <a:solidFill>
                <a:srgbClr val="A3293D"/>
              </a:solidFill>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3200" b="0" i="0" u="none" strike="noStrike" kern="1200" cap="none" spc="0" normalizeH="0" baseline="0" noProof="0" dirty="0">
                <a:ln>
                  <a:noFill/>
                </a:ln>
                <a:solidFill>
                  <a:srgbClr val="D5E1EB"/>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یشوع 4: 23، 24</a:t>
            </a:r>
            <a:endParaRPr kumimoji="0" lang="es-ES" sz="3200" b="0" i="0" u="none" strike="noStrike" kern="1200" cap="none" spc="0" normalizeH="0" baseline="0" noProof="0" dirty="0">
              <a:ln>
                <a:noFill/>
              </a:ln>
              <a:solidFill>
                <a:srgbClr val="D5E1EB"/>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3840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8010938" y="3757104"/>
            <a:ext cx="2276571" cy="3016210"/>
          </a:xfrm>
          <a:prstGeom prst="rect">
            <a:avLst/>
          </a:prstGeom>
          <a:noFill/>
        </p:spPr>
        <p:txBody>
          <a:bodyPr wrap="square" rtlCol="0">
            <a:spAutoFit/>
          </a:bodyPr>
          <a:lstStyle/>
          <a:p>
            <a:pPr algn="r" rtl="1">
              <a:spcBef>
                <a:spcPts val="600"/>
              </a:spcBef>
            </a:pPr>
            <a:r>
              <a:rPr lang="ur-PK" sz="2000" b="1" dirty="0">
                <a:solidFill>
                  <a:srgbClr val="9AF4F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یردن کو پار کرنا (یشوع 3):</a:t>
            </a:r>
            <a:endParaRPr lang="en" sz="2000" b="1" dirty="0">
              <a:solidFill>
                <a:srgbClr val="9AF4F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تقدس کی ضرورت ہے۔</a:t>
            </a:r>
          </a:p>
          <a:p>
            <a:pPr lvl="1" algn="r" rtl="1">
              <a:spcBef>
                <a:spcPts val="600"/>
              </a:spcBef>
            </a:pPr>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کے عجائبات</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8DFF8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یاد رکھو اور بھول جاؤ (یشوع 4):</a:t>
            </a:r>
            <a:endParaRPr lang="en" sz="2000" b="1" dirty="0">
              <a:solidFill>
                <a:srgbClr val="8DFF8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یادگاری کی نشانیاں</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فراموشی کے خطرات</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FFFF3C"/>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دریائے یردن سنگ میل</a:t>
            </a:r>
            <a:endParaRPr lang="en" sz="2000" b="1" dirty="0">
              <a:solidFill>
                <a:srgbClr val="FFFF3C"/>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55719E01-7E48-3CD0-F0D5-08F1BBB6069D}"/>
              </a:ext>
            </a:extLst>
          </p:cNvPr>
          <p:cNvSpPr txBox="1"/>
          <p:nvPr/>
        </p:nvSpPr>
        <p:spPr>
          <a:xfrm>
            <a:off x="0" y="61747"/>
            <a:ext cx="6213989" cy="3447098"/>
          </a:xfrm>
          <a:prstGeom prst="rect">
            <a:avLst/>
          </a:prstGeom>
          <a:noFill/>
        </p:spPr>
        <p:txBody>
          <a:bodyPr wrap="square" rtlCol="0">
            <a:spAutoFit/>
          </a:bodyPr>
          <a:lstStyle/>
          <a:p>
            <a:pPr algn="r" rtl="1">
              <a:spcBef>
                <a:spcPts val="600"/>
              </a:spcBef>
            </a:pPr>
            <a:r>
              <a:rPr lang="ur-PK" sz="26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موسم بہاار تھا جب پہاڑوں سے پگھلتی ہوئی برف  اور بارش نے دریائے یردن کو پانی سے بھر دیا تھا۔  اُس کا پانی بڑی تیز رفتااری سے بحرہ مرُدور کی طرف بڑھ رہا تھا۔ یہاں تک کہ پانی کناروں سے بھی باہر آ رہا تھا۔ دریائے یردن میں سیلاب تھا اور اس وقت دریائے کو عبور کرنا بہت خطرناک تھا۔</a:t>
            </a:r>
          </a:p>
          <a:p>
            <a:pPr algn="r" rtl="1">
              <a:spcBef>
                <a:spcPts val="600"/>
              </a:spcBef>
            </a:pPr>
            <a:r>
              <a:rPr lang="ur-PK" sz="26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پورے کا پورا گاؤں کس طرح دریا کو عبور کر سکتا ہے، ایک ایسے ہجوم میں جس میں بوڑھے، حاملہ عورتیں، بچے اور مویشی بھی شامل ہوں؟</a:t>
            </a:r>
          </a:p>
          <a:p>
            <a:pPr algn="r" rtl="1">
              <a:spcBef>
                <a:spcPts val="600"/>
              </a:spcBef>
            </a:pPr>
            <a:r>
              <a:rPr lang="ur-PK" sz="26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انسانی نقطہ نظر سے یہ ناممکن تھا، لیکن خُدا کے لئے بڑا اسان تھا۔ اپنے آپ کو مقدس کرو اور یردن کو عبور کرو۔  </a:t>
            </a:r>
            <a:endParaRPr lang="en" sz="26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07" y="3557016"/>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a:extLst>
              <a:ext uri="{FF2B5EF4-FFF2-40B4-BE49-F238E27FC236}">
                <a16:creationId xmlns:a16="http://schemas.microsoft.com/office/drawing/2014/main" id="{3F6C57C9-17EA-0EF3-697A-D40682BB3BA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9791463" y="4187752"/>
            <a:ext cx="355276" cy="349151"/>
          </a:xfrm>
          <a:prstGeom prst="rect">
            <a:avLst/>
          </a:prstGeom>
          <a:effectLst>
            <a:outerShdw blurRad="50800" dist="38100" dir="8100000" algn="tr" rotWithShape="0">
              <a:prstClr val="black">
                <a:alpha val="40000"/>
              </a:prstClr>
            </a:outerShdw>
          </a:effectLst>
        </p:spPr>
      </p:pic>
      <p:pic>
        <p:nvPicPr>
          <p:cNvPr id="50" name="Imagen 49">
            <a:extLst>
              <a:ext uri="{FF2B5EF4-FFF2-40B4-BE49-F238E27FC236}">
                <a16:creationId xmlns:a16="http://schemas.microsoft.com/office/drawing/2014/main" id="{81AEAFFF-4F15-63F7-62BA-8BCD8861E4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91463" y="4562920"/>
            <a:ext cx="355276" cy="349151"/>
          </a:xfrm>
          <a:prstGeom prst="rect">
            <a:avLst/>
          </a:prstGeom>
          <a:effectLst>
            <a:outerShdw blurRad="50800" dist="38100" dir="8100000" algn="tr" rotWithShape="0">
              <a:prstClr val="black">
                <a:alpha val="40000"/>
              </a:prstClr>
            </a:outerShdw>
          </a:effectLst>
        </p:spPr>
      </p:pic>
      <p:pic>
        <p:nvPicPr>
          <p:cNvPr id="56" name="Imagen 55">
            <a:extLst>
              <a:ext uri="{FF2B5EF4-FFF2-40B4-BE49-F238E27FC236}">
                <a16:creationId xmlns:a16="http://schemas.microsoft.com/office/drawing/2014/main" id="{9638933F-DB01-D099-BC2B-22484D6AC5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91463" y="5836743"/>
            <a:ext cx="359897" cy="347486"/>
          </a:xfrm>
          <a:prstGeom prst="rect">
            <a:avLst/>
          </a:prstGeom>
          <a:effectLst>
            <a:outerShdw blurRad="50800" dist="38100" dir="8100000" algn="tr" rotWithShape="0">
              <a:prstClr val="black">
                <a:alpha val="40000"/>
              </a:prstClr>
            </a:outerShdw>
          </a:effectLst>
        </p:spPr>
      </p:pic>
      <p:pic>
        <p:nvPicPr>
          <p:cNvPr id="61" name="Imagen 60">
            <a:extLst>
              <a:ext uri="{FF2B5EF4-FFF2-40B4-BE49-F238E27FC236}">
                <a16:creationId xmlns:a16="http://schemas.microsoft.com/office/drawing/2014/main" id="{606F5363-661C-959E-6A7C-61020ED557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91463" y="5477760"/>
            <a:ext cx="355276" cy="349151"/>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rot="10800000">
            <a:off x="10342869" y="6369803"/>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10342869" y="5078692"/>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10342869" y="3781958"/>
            <a:ext cx="570681" cy="375250"/>
          </a:xfrm>
          <a:prstGeom prst="rect">
            <a:avLst/>
          </a:prstGeom>
        </p:spPr>
      </p:pic>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Right)">
                                      <p:cBhvr>
                                        <p:cTn id="16" dur="500"/>
                                        <p:tgtEl>
                                          <p:spTgt spid="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righ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righ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2"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righ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2"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righ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2"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righ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2"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righ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2"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righ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2"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righ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2"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righ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6" y="2329130"/>
            <a:ext cx="7045974" cy="2308324"/>
          </a:xfrm>
          <a:prstGeom prst="rect">
            <a:avLst/>
          </a:prstGeom>
          <a:noFill/>
        </p:spPr>
        <p:txBody>
          <a:bodyPr wrap="square">
            <a:spAutoFit/>
            <a:scene3d>
              <a:camera prst="orthographicFront"/>
              <a:lightRig rig="threePt" dir="t"/>
            </a:scene3d>
            <a:sp3d extrusionH="57150">
              <a:bevelT w="38100" h="38100"/>
            </a:sp3d>
          </a:bodyPr>
          <a:lstStyle/>
          <a:p>
            <a:pPr algn="ctr" rtl="1"/>
            <a:r>
              <a:rPr lang="ur-PK" sz="72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یردن کو پار کرنا</a:t>
            </a:r>
          </a:p>
          <a:p>
            <a:pPr algn="ctr" rtl="1"/>
            <a:r>
              <a:rPr lang="ur-PK" sz="72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یشوع 3</a:t>
            </a:r>
            <a:endParaRPr lang="en" sz="72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8358809" y="0"/>
            <a:ext cx="3833190" cy="769441"/>
          </a:xfrm>
          <a:prstGeom prst="rect">
            <a:avLst/>
          </a:prstGeom>
          <a:noFill/>
        </p:spPr>
        <p:txBody>
          <a:bodyPr wrap="square">
            <a:spAutoFit/>
          </a:bodyPr>
          <a:lstStyle/>
          <a:p>
            <a:pPr algn="ctr" rtl="1"/>
            <a:r>
              <a:rPr lang="ur-PK"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تقدس کی ضرورت ہے</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122200"/>
            <a:ext cx="7881729" cy="954107"/>
          </a:xfrm>
          <a:prstGeom prst="rect">
            <a:avLst/>
          </a:prstGeom>
          <a:noFill/>
        </p:spPr>
        <p:txBody>
          <a:bodyPr wrap="square">
            <a:spAutoFit/>
          </a:bodyPr>
          <a:lstStyle/>
          <a:p>
            <a:pPr algn="r" rtl="1"/>
            <a:r>
              <a:rPr lang="ur-PK" sz="2800" b="1" dirty="0">
                <a:solidFill>
                  <a:srgbClr val="E8D19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"یشوع نے  لوگوں سے کہا تم اپنے آپ کو مقد س کرو کیونکہ کل کے دن خُداوند تمہارے درمیان عجیب و غریب کام کرے گا" (یشوع 5:3)۔ </a:t>
            </a:r>
            <a:endParaRPr lang="en" sz="2800" b="1" dirty="0">
              <a:solidFill>
                <a:srgbClr val="E8D19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C72C639-E722-B310-3CFF-8D92AD4C28E5}"/>
              </a:ext>
            </a:extLst>
          </p:cNvPr>
          <p:cNvSpPr txBox="1"/>
          <p:nvPr/>
        </p:nvSpPr>
        <p:spPr>
          <a:xfrm>
            <a:off x="5136921" y="1333253"/>
            <a:ext cx="7004188"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40 سال تک بادل اُن کی رہنائی کرتا رہا کہ کہاں کیمپ لگانا اور کب چلنا ہے۔ اب عہد کا صندوق اُن کی رہنمائی کرے گا (گنتی 17:9؛  33:10)۔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3503805248"/>
              </p:ext>
            </p:extLst>
          </p:nvPr>
        </p:nvGraphicFramePr>
        <p:xfrm>
          <a:off x="82927"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4634893" y="2482875"/>
            <a:ext cx="4324351"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اب آگے چلنے کا وقت آ گیا تھا۔ انہوں نے اپنے خیمے اُکھڑے اور یردن کے کنارے تین دن تک خیمے لگائے۔ پھر انہیں حکم ملاکہ عہد کے صندوق کی رہنمائی میں وعدہ کی سرزمین کو چلیں (یشوع 3: 1۔3)۔ </a:t>
            </a:r>
            <a:endParaRPr lang="en" sz="2600" b="1" dirty="0">
              <a:latin typeface="Jameel Noori Nastaleeq" panose="02000503000000020004" pitchFamily="2" charset="-78"/>
              <a:cs typeface="Jameel Noori Nastaleeq" panose="02000503000000020004" pitchFamily="2" charset="-78"/>
            </a:endParaRP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9166143"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166143"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4739254" y="4500407"/>
            <a:ext cx="4324351" cy="2246769"/>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لیکن ایک شرط تھی: انہیں اپنے آپ کو مقدس کرناتھا (یشوع 5:3)۔ اس تقدس کے عمل میں رسمی پاکیزگی (کپڑے اور جسم کو دھونا) گناہ کو ترک کرنا، اور خُدا کے حکموں کی تعمیل کرنے کے لئے قبولیت کا رویہ رکھنا شامل تھا۔</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8928548" y="252948"/>
            <a:ext cx="3116746" cy="923330"/>
          </a:xfrm>
          <a:prstGeom prst="rect">
            <a:avLst/>
          </a:prstGeom>
          <a:noFill/>
        </p:spPr>
        <p:txBody>
          <a:bodyPr wrap="square">
            <a:spAutoFit/>
          </a:bodyPr>
          <a:lstStyle/>
          <a:p>
            <a:pPr algn="ctr" rtl="1"/>
            <a:r>
              <a:rPr lang="ur-PK" sz="5400" b="1" spc="300" dirty="0">
                <a:ln w="9525" cmpd="sng">
                  <a:solidFill>
                    <a:schemeClr val="accent1"/>
                  </a:solidFill>
                  <a:prstDash val="solid"/>
                </a:ln>
                <a:solidFill>
                  <a:srgbClr val="70AD47">
                    <a:tint val="1000"/>
                  </a:srgbClr>
                </a:solidFill>
                <a:effectLst>
                  <a:glow rad="38100">
                    <a:schemeClr val="accent1">
                      <a:alpha val="40000"/>
                    </a:schemeClr>
                  </a:glow>
                </a:effectLst>
                <a:latin typeface="Jameel Noori Nastaleeq" panose="02000503000000020004" pitchFamily="2" charset="-78"/>
                <a:cs typeface="Jameel Noori Nastaleeq" panose="02000503000000020004" pitchFamily="2" charset="-78"/>
              </a:rPr>
              <a:t>خُدا کے عجائبات</a:t>
            </a:r>
            <a:endParaRPr lang="en" sz="5400" b="1" spc="300" dirty="0">
              <a:ln w="9525" cmpd="sng">
                <a:solidFill>
                  <a:schemeClr val="accent1"/>
                </a:solidFill>
                <a:prstDash val="solid"/>
              </a:ln>
              <a:solidFill>
                <a:srgbClr val="70AD47">
                  <a:tint val="1000"/>
                </a:srgbClr>
              </a:solidFill>
              <a:effectLst>
                <a:glow rad="38100">
                  <a:schemeClr val="accent1">
                    <a:alpha val="40000"/>
                  </a:schemeClr>
                </a:glo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6B1BDF9-F71B-88C0-8CC3-C2DD7588CA4E}"/>
              </a:ext>
            </a:extLst>
          </p:cNvPr>
          <p:cNvSpPr txBox="1"/>
          <p:nvPr/>
        </p:nvSpPr>
        <p:spPr>
          <a:xfrm>
            <a:off x="285750" y="104135"/>
            <a:ext cx="7711938" cy="1384995"/>
          </a:xfrm>
          <a:prstGeom prst="rect">
            <a:avLst/>
          </a:prstGeom>
          <a:noFill/>
        </p:spPr>
        <p:txBody>
          <a:bodyPr wrap="square">
            <a:spAutoFit/>
          </a:bodyPr>
          <a:lstStyle/>
          <a:p>
            <a:pPr algn="r" rtl="1"/>
            <a:r>
              <a:rPr lang="ur-PK" sz="28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"تو جو پانی اُوپر سے آتا تھا وہ خوب دوُر ادم کے پس جو ضرتان کے برابر ایک شہر ہے رُک کر ایک ڈھیر ہو گیا اور وہ پانی جو میدان کے دریا یعنی دریای شور کی طرف بہہ کر گیا تھا بالکل الگ ہو گیا اور لوگ عین یریحو کے مقابل پار اُترے" (یشوع 16:5)۔ </a:t>
            </a:r>
            <a:endParaRPr lang="en" sz="28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310854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ہی ہے جو "عجیب و غریب کام کرتا ہے" (زبور 18:72)۔ لہذا ہم اُسے ایک خُدا کے طور پر پہچانتے ہیں (زبور10:86)۔ ہمیں اُس کے عجائبات یاد ہیں (زبور 11:77) اور ہم اُس کے حیرت انگیز کاموں کا ذکر کرتے ہیں (زبور 3:96)۔ خُدا کے لئے کوئی بھی چیز مشکل یا حیرت انگز نہیں ہے، اُسی نے سب چیزوں کو پیدا کیا ہے (یرمیاہ 17:32؛ لوقا 37:1)۔ اس لئے ہم اُس پر بھروسہ کر سکتے ہیں کہ وہ ہماری زندگیوں میں بھی حیرت انگیز کام کر سکتا ہے (زبور 8:107)۔   </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یردن کو پار کرنا خُدا کے عجائبات میں سے ایک ہے، ، جو پیشنیگوئی  کے ساتھ ایک اور عظیم عجائب کی طرف اشارہ کرتا ہے جس کا خُدا نے ہم سے وعدہ کیا ہے کہ وہ ہمارے اندر انجام دے گا: آسمانی کنعان میں داخلہ (زکریاہ 8: 6۔8)۔ </a:t>
            </a:r>
            <a:r>
              <a:rPr lang="en" sz="2800" b="1" dirty="0">
                <a:latin typeface="Jameel Noori Nastaleeq" panose="02000503000000020004" pitchFamily="2" charset="-78"/>
                <a:cs typeface="Jameel Noori Nastaleeq" panose="02000503000000020004" pitchFamily="2" charset="-78"/>
              </a:rPr>
              <a:t> </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righ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438774" y="2336393"/>
            <a:ext cx="6765275" cy="2308324"/>
          </a:xfrm>
          <a:prstGeom prst="rect">
            <a:avLst/>
          </a:prstGeom>
          <a:noFill/>
        </p:spPr>
        <p:txBody>
          <a:bodyPr wrap="square">
            <a:spAutoFit/>
            <a:scene3d>
              <a:camera prst="orthographicFront"/>
              <a:lightRig rig="threePt" dir="t"/>
            </a:scene3d>
            <a:sp3d extrusionH="57150">
              <a:bevelT w="38100" h="38100"/>
            </a:sp3d>
          </a:bodyPr>
          <a:lstStyle/>
          <a:p>
            <a:pPr algn="ctr" rtl="1"/>
            <a:r>
              <a:rPr lang="ur-PK" sz="7200" b="1" dirty="0">
                <a:ln w="0"/>
                <a:solidFill>
                  <a:srgbClr val="FF0000"/>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یاد رکھو اور بھول جاؤ</a:t>
            </a:r>
          </a:p>
          <a:p>
            <a:pPr algn="ctr" rtl="1"/>
            <a:r>
              <a:rPr lang="ur-PK" sz="7200" b="1" dirty="0">
                <a:ln w="0"/>
                <a:solidFill>
                  <a:srgbClr val="FF0000"/>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یشوع 4</a:t>
            </a:r>
            <a:endParaRPr lang="en" sz="7200" b="1" dirty="0">
              <a:ln w="0"/>
              <a:solidFill>
                <a:srgbClr val="FF0000"/>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7822096" y="0"/>
            <a:ext cx="4369903" cy="1015663"/>
          </a:xfrm>
          <a:prstGeom prst="rect">
            <a:avLst/>
          </a:prstGeom>
          <a:noFill/>
        </p:spPr>
        <p:txBody>
          <a:bodyPr wrap="square">
            <a:spAutoFit/>
          </a:bodyPr>
          <a:lstStyle/>
          <a:p>
            <a:pPr algn="ctr" rtl="1"/>
            <a:r>
              <a:rPr lang="ur-PK" sz="60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یادگاری کی نشانیاں</a:t>
            </a:r>
            <a:endParaRPr lang="en" sz="60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845A30FC-2FE4-190D-F756-1049BC89C6E2}"/>
              </a:ext>
            </a:extLst>
          </p:cNvPr>
          <p:cNvSpPr txBox="1"/>
          <p:nvPr/>
        </p:nvSpPr>
        <p:spPr>
          <a:xfrm>
            <a:off x="152400" y="281422"/>
            <a:ext cx="7520609" cy="954107"/>
          </a:xfrm>
          <a:prstGeom prst="rect">
            <a:avLst/>
          </a:prstGeom>
          <a:noFill/>
        </p:spPr>
        <p:txBody>
          <a:bodyPr wrap="square">
            <a:spAutoFit/>
          </a:bodyPr>
          <a:lstStyle/>
          <a:p>
            <a:pPr algn="r" rtl="1"/>
            <a:r>
              <a:rPr lang="ur-PK" sz="2800" b="1" dirty="0">
                <a:solidFill>
                  <a:schemeClr val="accent3">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"تاکہ یہ تمہارے درمیان ایک نشان ہو اور جب تمہاری اولاد آیندہ زمانہ میں تم سے پوُچھے کہ ان پتھروں سے تمہارا مطلب کیا ہے؟ تو تم اُن کو جواب دینا" (یشوع 4: 6۔7اے)۔ </a:t>
            </a:r>
            <a:endParaRPr lang="en" sz="2800" b="1" dirty="0">
              <a:solidFill>
                <a:schemeClr val="accent3">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5704F5E-C7F1-E1E5-FC3C-68853C69F0C6}"/>
              </a:ext>
            </a:extLst>
          </p:cNvPr>
          <p:cNvSpPr txBox="1"/>
          <p:nvPr/>
        </p:nvSpPr>
        <p:spPr>
          <a:xfrm>
            <a:off x="6153150" y="1334900"/>
            <a:ext cx="6877050" cy="523220"/>
          </a:xfrm>
          <a:prstGeom prst="rect">
            <a:avLst/>
          </a:prstGeom>
          <a:noFill/>
        </p:spPr>
        <p:txBody>
          <a:bodyPr wrap="square" rtlCol="0">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بائبل مقدس میں نشان کے چند معنی ہو سکتے ہیں: </a:t>
            </a:r>
            <a:endParaRPr lang="en" sz="2800" b="1" dirty="0">
              <a:latin typeface="Jameel Noori Nastaleeq" panose="02000503000000020004" pitchFamily="2" charset="-78"/>
              <a:cs typeface="Jameel Noori Nastaleeq" panose="02000503000000020004" pitchFamily="2" charset="-78"/>
            </a:endParaRP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9769023"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ایک حیرت انگیز عمل (1سلاطین 3:13)۔ </a:t>
              </a:r>
              <a:endParaRPr lang="es-ES" sz="2400" kern="1200" dirty="0">
                <a:latin typeface="Jameel Noori Nastaleeq" panose="02000503000000020004" pitchFamily="2" charset="-78"/>
                <a:cs typeface="Jameel Noori Nastaleeq" panose="02000503000000020004" pitchFamily="2" charset="-78"/>
              </a:endParaRPr>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4" cstate="email">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latin typeface="Jameel Noori Nastaleeq" panose="02000503000000020004" pitchFamily="2" charset="-78"/>
                <a:cs typeface="Jameel Noori Nastaleeq" panose="02000503000000020004" pitchFamily="2" charset="-78"/>
              </a:endParaRPr>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7178624" y="1861641"/>
            <a:ext cx="2571221" cy="1369584"/>
            <a:chOff x="2517614" y="1861641"/>
            <a:chExt cx="2571221"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899782"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کسی چیز کی علامت (پیدائش 13:9)۔ </a:t>
              </a:r>
              <a:endParaRPr lang="es-ES" sz="2400" kern="1200" dirty="0">
                <a:latin typeface="Jameel Noori Nastaleeq" panose="02000503000000020004" pitchFamily="2" charset="-78"/>
                <a:cs typeface="Jameel Noori Nastaleeq" panose="02000503000000020004" pitchFamily="2" charset="-78"/>
              </a:endParaRPr>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5" cstate="hq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latin typeface="Jameel Noori Nastaleeq" panose="02000503000000020004" pitchFamily="2" charset="-78"/>
                <a:cs typeface="Jameel Noori Nastaleeq" panose="02000503000000020004" pitchFamily="2" charset="-78"/>
              </a:endParaRPr>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808311" y="1865266"/>
            <a:ext cx="2351135" cy="1352800"/>
            <a:chOff x="4949727" y="1865266"/>
            <a:chExt cx="2351135"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597066" y="1866859"/>
              <a:ext cx="1703796"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انتباہ کا نشان (خروج 13:12)۔ </a:t>
              </a:r>
              <a:endParaRPr lang="es-ES" sz="2400" kern="1200" dirty="0">
                <a:latin typeface="Jameel Noori Nastaleeq" panose="02000503000000020004" pitchFamily="2" charset="-78"/>
                <a:cs typeface="Jameel Noori Nastaleeq" panose="02000503000000020004" pitchFamily="2" charset="-78"/>
              </a:endParaRPr>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7" cstate="email">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latin typeface="Jameel Noori Nastaleeq" panose="02000503000000020004" pitchFamily="2" charset="-78"/>
                <a:cs typeface="Jameel Noori Nastaleeq" panose="02000503000000020004" pitchFamily="2" charset="-78"/>
              </a:endParaRPr>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244639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ایک مخصوص نشان (حزقی ایل 20:20)۔</a:t>
              </a:r>
              <a:endParaRPr lang="es-ES" sz="2400" kern="1200" dirty="0">
                <a:latin typeface="Jameel Noori Nastaleeq" panose="02000503000000020004" pitchFamily="2" charset="-78"/>
                <a:cs typeface="Jameel Noori Nastaleeq" panose="02000503000000020004" pitchFamily="2" charset="-78"/>
              </a:endParaRPr>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8" cstate="email">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latin typeface="Jameel Noori Nastaleeq" panose="02000503000000020004" pitchFamily="2" charset="-78"/>
                <a:cs typeface="Jameel Noori Nastaleeq" panose="02000503000000020004" pitchFamily="2" charset="-78"/>
              </a:endParaRPr>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4039"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یادگار (پیدائش 18:28)</a:t>
              </a:r>
              <a:endParaRPr lang="es-ES" sz="2400" kern="1200" dirty="0">
                <a:latin typeface="Jameel Noori Nastaleeq" panose="02000503000000020004" pitchFamily="2" charset="-78"/>
                <a:cs typeface="Jameel Noori Nastaleeq" panose="02000503000000020004" pitchFamily="2" charset="-78"/>
              </a:endParaRPr>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latin typeface="Jameel Noori Nastaleeq" panose="02000503000000020004" pitchFamily="2" charset="-78"/>
                <a:cs typeface="Jameel Noori Nastaleeq" panose="02000503000000020004" pitchFamily="2" charset="-78"/>
              </a:endParaRPr>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50" y="3501842"/>
            <a:ext cx="6896100" cy="304698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یردن سے اُٹھائے گے 12 پتھر جنہیں یشوع نے نشانی کے طور پر کھڑا کیا تھا وہ بعد کی ایک قسم سے تعلق رکھتے تھے: ایک یادگار۔</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یادداشت سے بڑھ کر، ان پتھروں کو کھڑاکرتے وقت خُدا کے ذہن میں  کیا مقصد تھا (یشوع 4: 6۔7)؟</a:t>
            </a:r>
          </a:p>
          <a:p>
            <a:pPr algn="r" rtl="1">
              <a:spcBef>
                <a:spcPts val="600"/>
              </a:spcBef>
            </a:pPr>
            <a:r>
              <a:rPr lang="ur-PK" sz="2600" b="1" dirty="0">
                <a:latin typeface="Jameel Noori Nastaleeq" panose="02000503000000020004" pitchFamily="2" charset="-78"/>
                <a:cs typeface="Jameel Noori Nastaleeq" panose="02000503000000020004" pitchFamily="2" charset="-78"/>
              </a:rPr>
              <a:t>نئی نسل کو جاننا ضروری تھا کہ خُدا نے کیا کیا ہے۔ ان کا ایمان خُدا کے عجائبات پر مبنی ہوناتھا۔ والدین کی ذمہ داری تھی کہ وہ یہ علم اپنے بچوں تک منتقل کریں (استثنا 9:4)۔اس علم کے ساتھ ہم میں سے ہر ایک کو اپنے اپنے ایمان کے مطابق زندگی گزارنی چاہیے۔  </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073938" y="3469422"/>
            <a:ext cx="5035474" cy="3209925"/>
          </a:xfrm>
          <a:prstGeom prst="rect">
            <a:avLst/>
          </a:prstGeom>
          <a:effectLst>
            <a:innerShdw blurRad="114300">
              <a:prstClr val="black"/>
            </a:innerShdw>
          </a:effectLst>
        </p:spPr>
      </p:pic>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Effect transition="in" filter="wipe(right)">
                                      <p:cBhvr>
                                        <p:cTn id="77" dur="500"/>
                                        <p:tgtEl>
                                          <p:spTgt spid="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7">
                                            <p:txEl>
                                              <p:pRg st="1" end="1"/>
                                            </p:txEl>
                                          </p:spTgt>
                                        </p:tgtEl>
                                        <p:attrNameLst>
                                          <p:attrName>style.visibility</p:attrName>
                                        </p:attrNameLst>
                                      </p:cBhvr>
                                      <p:to>
                                        <p:strVal val="visible"/>
                                      </p:to>
                                    </p:set>
                                    <p:animEffect transition="in" filter="wipe(right)">
                                      <p:cBhvr>
                                        <p:cTn id="82" dur="500"/>
                                        <p:tgtEl>
                                          <p:spTgt spid="7">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7">
                                            <p:txEl>
                                              <p:pRg st="2" end="2"/>
                                            </p:txEl>
                                          </p:spTgt>
                                        </p:tgtEl>
                                        <p:attrNameLst>
                                          <p:attrName>style.visibility</p:attrName>
                                        </p:attrNameLst>
                                      </p:cBhvr>
                                      <p:to>
                                        <p:strVal val="visible"/>
                                      </p:to>
                                    </p:set>
                                    <p:animEffect transition="in" filter="wipe(right)">
                                      <p:cBhvr>
                                        <p:cTn id="8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pic>
        <p:nvPicPr>
          <p:cNvPr id="6" name="Imagen 5" descr="Un par de personas de pie en la calle&#10;&#10;El contenido generado por IA puede ser incorrecto.">
            <a:extLst>
              <a:ext uri="{FF2B5EF4-FFF2-40B4-BE49-F238E27FC236}">
                <a16:creationId xmlns:a16="http://schemas.microsoft.com/office/drawing/2014/main" id="{47B217E0-07F3-531A-C108-BFC5CC3EA21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C000A15-7C5F-B7D0-5E47-0A0F98F62E82}"/>
              </a:ext>
            </a:extLst>
          </p:cNvPr>
          <p:cNvSpPr txBox="1"/>
          <p:nvPr/>
        </p:nvSpPr>
        <p:spPr>
          <a:xfrm>
            <a:off x="8237880" y="248966"/>
            <a:ext cx="4022034" cy="769441"/>
          </a:xfrm>
          <a:prstGeom prst="rect">
            <a:avLst/>
          </a:prstGeom>
          <a:noFill/>
        </p:spPr>
        <p:txBody>
          <a:bodyPr wrap="square">
            <a:spAutoFit/>
          </a:bodyPr>
          <a:lstStyle/>
          <a:p>
            <a:pPr algn="ctr" rtl="1"/>
            <a:r>
              <a:rPr lang="ur-PK"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latin typeface="Jameel Noori Nastaleeq" panose="02000503000000020004" pitchFamily="2" charset="-78"/>
                <a:cs typeface="Jameel Noori Nastaleeq" panose="02000503000000020004" pitchFamily="2" charset="-78"/>
              </a:rPr>
              <a:t>فراموشی کے خطرات</a:t>
            </a:r>
            <a:endParaRPr lang="en"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57D169C-540D-8A13-509E-F433C4CF0EAA}"/>
              </a:ext>
            </a:extLst>
          </p:cNvPr>
          <p:cNvSpPr txBox="1"/>
          <p:nvPr/>
        </p:nvSpPr>
        <p:spPr>
          <a:xfrm>
            <a:off x="279331" y="105216"/>
            <a:ext cx="7485409" cy="1077218"/>
          </a:xfrm>
          <a:prstGeom prst="rect">
            <a:avLst/>
          </a:prstGeom>
          <a:noFill/>
        </p:spPr>
        <p:txBody>
          <a:bodyPr wrap="square">
            <a:spAutoFit/>
          </a:bodyPr>
          <a:lstStyle/>
          <a:p>
            <a:pPr algn="r" rtl="1"/>
            <a:r>
              <a:rPr lang="ur-PK" sz="3200" b="1" dirty="0">
                <a:solidFill>
                  <a:srgbClr val="FFCED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بنی اسرائیل نےخُداوند کے آگے بدی کی اور خُداوند اپنے خُدا کو بھُول کر بعلیم اور یسیرتوں کی پرستش کرنے لگے" (قضاۃ 7:3)۔  </a:t>
            </a:r>
            <a:endParaRPr lang="en" sz="3200" b="1" dirty="0">
              <a:solidFill>
                <a:srgbClr val="FFCED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جلجال میں یادگااری کے 12 پتھر نصب کرنے سے یشوع نے دو نقاط پر زور دیا  (یشوع 23:4)۔ </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2470255922"/>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334665"/>
            <a:ext cx="6119811"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یہ خطرہ موجود تھا کہ نئی نسل بھی وہی غلطی کرے گی جو اُن کے آباؤاجداد نے کی تھی: خُدا کے کرامات کو بھول جانا۔ بدقسمتی  سے وہ بھول گے اور اُس کی قیمت انہیں ادا کرنا پڑی (قضاۃ 8،7:3)۔ </a:t>
            </a:r>
            <a:endParaRPr lang="en" sz="2600" b="1" dirty="0">
              <a:latin typeface="Jameel Noori Nastaleeq" panose="02000503000000020004" pitchFamily="2" charset="-78"/>
              <a:cs typeface="Jameel Noori Nastaleeq" panose="02000503000000020004" pitchFamily="2" charset="-78"/>
            </a:endParaRP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340593" y="5779416"/>
            <a:ext cx="7591424"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کتنا ضروری ہے کہ ہم اس بات کو یاد رکھیں کہ خُدا نے کس طرح ہمارے آباؤاجداد کی حفاظت کی، اُن لمحات کو یاد رکھنا جب ہم نے اپنی آنکھوں سے دیکھا ہو کہ خُدا کس طرح رہنمائی کرتا ہے!</a:t>
            </a:r>
            <a:endParaRPr lang="en" sz="2600" b="1" dirty="0">
              <a:latin typeface="Jameel Noori Nastaleeq" panose="02000503000000020004" pitchFamily="2" charset="-78"/>
              <a:cs typeface="Jameel Noori Nastaleeq" panose="02000503000000020004" pitchFamily="2" charset="-78"/>
            </a:endParaRP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2"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righ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900" decel="100000" fill="hold"/>
                                        <p:tgtEl>
                                          <p:spTgt spid="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900" decel="100000" fill="hold"/>
                                        <p:tgtEl>
                                          <p:spTgt spid="1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1275</TotalTime>
  <Words>1417</Words>
  <Application>Microsoft Office PowerPoint</Application>
  <PresentationFormat>Panorámica</PresentationFormat>
  <Paragraphs>68</Paragraphs>
  <Slides>12</Slides>
  <Notes>6</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Aptos Display</vt:lpstr>
      <vt:lpstr>Aptos</vt:lpstr>
      <vt:lpstr>Jameel Noori Nastaleeq</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113</cp:revision>
  <dcterms:created xsi:type="dcterms:W3CDTF">2025-09-23T16:48:06Z</dcterms:created>
  <dcterms:modified xsi:type="dcterms:W3CDTF">2025-10-16T20:52:10Z</dcterms:modified>
</cp:coreProperties>
</file>