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314" r:id="rId4"/>
    <p:sldId id="259" r:id="rId5"/>
    <p:sldId id="260" r:id="rId6"/>
    <p:sldId id="261" r:id="rId7"/>
    <p:sldId id="262" r:id="rId8"/>
    <p:sldId id="263" r:id="rId9"/>
    <p:sldId id="264" r:id="rId10"/>
    <p:sldId id="315" r:id="rId11"/>
    <p:sldId id="266" r:id="rId12"/>
    <p:sldId id="267" r:id="rId13"/>
    <p:sldId id="268" r:id="rId14"/>
    <p:sldId id="269" r:id="rId15"/>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0" d="100"/>
          <a:sy n="100" d="100"/>
        </p:scale>
        <p:origin x="78"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rtl="1"/>
          <a:r>
            <a:rPr lang="ur-PK" sz="2000" b="1" dirty="0">
              <a:latin typeface="Jameel Noori Nastaleeq" panose="02000503000000020004" pitchFamily="2" charset="-78"/>
              <a:cs typeface="Jameel Noori Nastaleeq" panose="02000503000000020004" pitchFamily="2" charset="-78"/>
            </a:rPr>
            <a:t>پولس رسول فروگیہ گیا (6اے)</a:t>
          </a:r>
          <a:endParaRPr lang="es-ES" sz="2000" dirty="0">
            <a:latin typeface="Jameel Noori Nastaleeq" panose="02000503000000020004" pitchFamily="2" charset="-78"/>
            <a:cs typeface="Jameel Noori Nastaleeq" panose="02000503000000020004" pitchFamily="2" charset="-78"/>
          </a:endParaRPr>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rtl="1"/>
          <a:r>
            <a:rPr lang="ur-PK" sz="2000" b="1" dirty="0">
              <a:latin typeface="Jameel Noori Nastaleeq" panose="02000503000000020004" pitchFamily="2" charset="-78"/>
              <a:cs typeface="Jameel Noori Nastaleeq" panose="02000503000000020004" pitchFamily="2" charset="-78"/>
            </a:rPr>
            <a:t>وہ گلتیہ میں منادی کرنے سے قاصر رہا (6 بی)</a:t>
          </a:r>
          <a:endParaRPr lang="es-ES" sz="2000" dirty="0">
            <a:latin typeface="Jameel Noori Nastaleeq" panose="02000503000000020004" pitchFamily="2" charset="-78"/>
            <a:cs typeface="Jameel Noori Nastaleeq" panose="02000503000000020004" pitchFamily="2" charset="-78"/>
          </a:endParaRPr>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rtl="1"/>
          <a:r>
            <a:rPr lang="ur-PK" sz="2000" b="1" dirty="0">
              <a:latin typeface="Jameel Noori Nastaleeq" panose="02000503000000020004" pitchFamily="2" charset="-78"/>
              <a:cs typeface="Jameel Noori Nastaleeq" panose="02000503000000020004" pitchFamily="2" charset="-78"/>
            </a:rPr>
            <a:t>وہ موسیہ میں آیا (7اے)</a:t>
          </a:r>
          <a:endParaRPr lang="es-ES" sz="2000" dirty="0">
            <a:latin typeface="Jameel Noori Nastaleeq" panose="02000503000000020004" pitchFamily="2" charset="-78"/>
            <a:cs typeface="Jameel Noori Nastaleeq" panose="02000503000000020004" pitchFamily="2" charset="-78"/>
          </a:endParaRPr>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rtl="1"/>
          <a:r>
            <a:rPr lang="ur-PK" sz="2000" b="1" dirty="0">
              <a:latin typeface="Jameel Noori Nastaleeq" panose="02000503000000020004" pitchFamily="2" charset="-78"/>
              <a:cs typeface="Jameel Noori Nastaleeq" panose="02000503000000020004" pitchFamily="2" charset="-78"/>
            </a:rPr>
            <a:t>اُس نے بتونیہ میں جانے کی کوشش کی لیکن نہیں گیا (17بی)</a:t>
          </a:r>
          <a:endParaRPr lang="es-ES" sz="2000" dirty="0">
            <a:latin typeface="Jameel Noori Nastaleeq" panose="02000503000000020004" pitchFamily="2" charset="-78"/>
            <a:cs typeface="Jameel Noori Nastaleeq" panose="02000503000000020004" pitchFamily="2" charset="-78"/>
          </a:endParaRPr>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rtl="1"/>
          <a:r>
            <a:rPr lang="ur-PK" sz="2000" b="1" dirty="0">
              <a:latin typeface="Jameel Noori Nastaleeq" panose="02000503000000020004" pitchFamily="2" charset="-78"/>
              <a:cs typeface="Jameel Noori Nastaleeq" panose="02000503000000020004" pitchFamily="2" charset="-78"/>
            </a:rPr>
            <a:t>وہ تروآس میں آیا جہاں اُسے رویا ملی (8۔10)</a:t>
          </a:r>
          <a:endParaRPr lang="es-ES" sz="2000" dirty="0">
            <a:latin typeface="Jameel Noori Nastaleeq" panose="02000503000000020004" pitchFamily="2" charset="-78"/>
            <a:cs typeface="Jameel Noori Nastaleeq" panose="02000503000000020004" pitchFamily="2" charset="-78"/>
          </a:endParaRPr>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rtl="1"/>
          <a:r>
            <a:rPr lang="ur-PK" sz="2000" b="1" dirty="0">
              <a:latin typeface="Jameel Noori Nastaleeq" panose="02000503000000020004" pitchFamily="2" charset="-78"/>
              <a:cs typeface="Jameel Noori Nastaleeq" panose="02000503000000020004" pitchFamily="2" charset="-78"/>
            </a:rPr>
            <a:t>وہ سمترا میں جہاز پر آئے (11اے)</a:t>
          </a:r>
          <a:endParaRPr lang="es-ES" sz="2000" dirty="0">
            <a:latin typeface="Jameel Noori Nastaleeq" panose="02000503000000020004" pitchFamily="2" charset="-78"/>
            <a:cs typeface="Jameel Noori Nastaleeq" panose="02000503000000020004" pitchFamily="2" charset="-78"/>
          </a:endParaRPr>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rtl="1"/>
          <a:r>
            <a:rPr lang="ur-PK" sz="2000" b="1" dirty="0">
              <a:latin typeface="Jameel Noori Nastaleeq" panose="02000503000000020004" pitchFamily="2" charset="-78"/>
              <a:cs typeface="Jameel Noori Nastaleeq" panose="02000503000000020004" pitchFamily="2" charset="-78"/>
            </a:rPr>
            <a:t> وہاں سے نیاپلس آئے (11بی)</a:t>
          </a:r>
          <a:endParaRPr lang="es-ES" sz="2000" dirty="0">
            <a:latin typeface="Jameel Noori Nastaleeq" panose="02000503000000020004" pitchFamily="2" charset="-78"/>
            <a:cs typeface="Jameel Noori Nastaleeq" panose="02000503000000020004" pitchFamily="2" charset="-78"/>
          </a:endParaRPr>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rtl="1"/>
          <a:r>
            <a:rPr lang="ur-PK" sz="2000" b="1" dirty="0">
              <a:latin typeface="Jameel Noori Nastaleeq" panose="02000503000000020004" pitchFamily="2" charset="-78"/>
              <a:cs typeface="Jameel Noori Nastaleeq" panose="02000503000000020004" pitchFamily="2" charset="-78"/>
            </a:rPr>
            <a:t>آخر میں وہ فلپی آیا (12)۔</a:t>
          </a:r>
          <a:endParaRPr lang="es-ES" sz="2000" dirty="0">
            <a:latin typeface="Jameel Noori Nastaleeq" panose="02000503000000020004" pitchFamily="2" charset="-78"/>
            <a:cs typeface="Jameel Noori Nastaleeq" panose="02000503000000020004" pitchFamily="2" charset="-78"/>
          </a:endParaRPr>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val="rev"/>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00000" custLinFactNeighborX="290896"/>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00000" custLinFactNeighborX="290896"/>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00000" custLinFactNeighborX="290896"/>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00000" custLinFactNeighborX="290896"/>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00000" custLinFactNeighborX="290896"/>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00000" custLinFactNeighborX="290896"/>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00000" custLinFactNeighborX="290896"/>
      <dgm:spPr>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custLinFactNeighborX="24552">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00000" custLinFactNeighborX="290896"/>
      <dgm:spPr>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فلپیوں اور کلسیوں کو لکھے گئے خطوط کے تعارف، جو بہت ملتے جلتے ہیں، اس میں دو اہم پہلو نمایاں ہیں (فلپیوں1:1؛ کلسیوں 1:1-2)</a:t>
          </a: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lgn="ctr" rtl="1">
            <a:buFont typeface="+mj-lt"/>
            <a:buAutoNum type="arabicPeriod"/>
          </a:pPr>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کی نظر میں، کلیسیا کے ارکان اپنی غلطیوں کے باوجود مقدس اور وفادار ہیں۔</a:t>
          </a:r>
          <a:endParaRPr lang="es-ES" sz="2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کلیسیا میں ایک ترتیب ہے، جہاں اس کے کچھ ارکان دوسروں سے زیادہ اختیار اور ذمہ داری رکھتے ہیں:</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پولس ایک رسول تھا اور اعلیٰ درجے کا رہنما</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تیمتھیس اُس کا ایک ساتھی تھا (پادری)</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بشپ مقامی رہنما ہیں (بزرگ)</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ڈیکن کلیسیا کا انتظام کرتے ہیں</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val="rev"/>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225728"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613809"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92028"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92028"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92028"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92028"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76200" rIns="114803"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پولس رسول فروگیہ گیا (6اے)</a:t>
          </a:r>
          <a:endParaRPr lang="es-ES" sz="2000" kern="1200" dirty="0">
            <a:latin typeface="Jameel Noori Nastaleeq" panose="02000503000000020004" pitchFamily="2" charset="-78"/>
            <a:cs typeface="Jameel Noori Nastaleeq" panose="02000503000000020004" pitchFamily="2" charset="-78"/>
          </a:endParaRPr>
        </a:p>
      </dsp:txBody>
      <dsp:txXfrm>
        <a:off x="35623" y="1370"/>
        <a:ext cx="5409246" cy="260341"/>
      </dsp:txXfrm>
    </dsp:sp>
    <dsp:sp modelId="{A0854987-322C-46BC-BC7F-82CD3A59358A}">
      <dsp:nvSpPr>
        <dsp:cNvPr id="0" name=""/>
        <dsp:cNvSpPr/>
      </dsp:nvSpPr>
      <dsp:spPr>
        <a:xfrm>
          <a:off x="5285236" y="1370"/>
          <a:ext cx="260341" cy="26034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76200" rIns="114803"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وہ گلتیہ میں منادی کرنے سے قاصر رہا (6 بی)</a:t>
          </a:r>
          <a:endParaRPr lang="es-ES" sz="2000" kern="1200" dirty="0">
            <a:latin typeface="Jameel Noori Nastaleeq" panose="02000503000000020004" pitchFamily="2" charset="-78"/>
            <a:cs typeface="Jameel Noori Nastaleeq" panose="02000503000000020004" pitchFamily="2" charset="-78"/>
          </a:endParaRPr>
        </a:p>
      </dsp:txBody>
      <dsp:txXfrm>
        <a:off x="35623" y="339426"/>
        <a:ext cx="5409246" cy="260341"/>
      </dsp:txXfrm>
    </dsp:sp>
    <dsp:sp modelId="{8C3C36EB-75BF-45F7-9BA4-AB84F5DEB128}">
      <dsp:nvSpPr>
        <dsp:cNvPr id="0" name=""/>
        <dsp:cNvSpPr/>
      </dsp:nvSpPr>
      <dsp:spPr>
        <a:xfrm>
          <a:off x="5285236" y="339426"/>
          <a:ext cx="260341" cy="26034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76200" rIns="114803"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وہ موسیہ میں آیا (7اے)</a:t>
          </a:r>
          <a:endParaRPr lang="es-ES" sz="2000" kern="1200" dirty="0">
            <a:latin typeface="Jameel Noori Nastaleeq" panose="02000503000000020004" pitchFamily="2" charset="-78"/>
            <a:cs typeface="Jameel Noori Nastaleeq" panose="02000503000000020004" pitchFamily="2" charset="-78"/>
          </a:endParaRPr>
        </a:p>
      </dsp:txBody>
      <dsp:txXfrm>
        <a:off x="35623" y="677481"/>
        <a:ext cx="5409246" cy="260341"/>
      </dsp:txXfrm>
    </dsp:sp>
    <dsp:sp modelId="{65ADFB6D-90B4-43DA-B097-484378D600D2}">
      <dsp:nvSpPr>
        <dsp:cNvPr id="0" name=""/>
        <dsp:cNvSpPr/>
      </dsp:nvSpPr>
      <dsp:spPr>
        <a:xfrm>
          <a:off x="5285236" y="677481"/>
          <a:ext cx="260341" cy="26034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76200" rIns="114803"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اُس نے بتونیہ میں جانے کی کوشش کی لیکن نہیں گیا (17بی)</a:t>
          </a:r>
          <a:endParaRPr lang="es-ES" sz="2000" kern="1200" dirty="0">
            <a:latin typeface="Jameel Noori Nastaleeq" panose="02000503000000020004" pitchFamily="2" charset="-78"/>
            <a:cs typeface="Jameel Noori Nastaleeq" panose="02000503000000020004" pitchFamily="2" charset="-78"/>
          </a:endParaRPr>
        </a:p>
      </dsp:txBody>
      <dsp:txXfrm>
        <a:off x="35623" y="1015537"/>
        <a:ext cx="5409246" cy="260341"/>
      </dsp:txXfrm>
    </dsp:sp>
    <dsp:sp modelId="{D074A911-3636-4D08-AA99-C91393CD2BF3}">
      <dsp:nvSpPr>
        <dsp:cNvPr id="0" name=""/>
        <dsp:cNvSpPr/>
      </dsp:nvSpPr>
      <dsp:spPr>
        <a:xfrm>
          <a:off x="5285236" y="1015537"/>
          <a:ext cx="260341" cy="260341"/>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76200" rIns="114803"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وہ تروآس میں آیا جہاں اُسے رویا ملی (8۔10)</a:t>
          </a:r>
          <a:endParaRPr lang="es-ES" sz="2000" kern="1200" dirty="0">
            <a:latin typeface="Jameel Noori Nastaleeq" panose="02000503000000020004" pitchFamily="2" charset="-78"/>
            <a:cs typeface="Jameel Noori Nastaleeq" panose="02000503000000020004" pitchFamily="2" charset="-78"/>
          </a:endParaRPr>
        </a:p>
      </dsp:txBody>
      <dsp:txXfrm>
        <a:off x="35623" y="1353592"/>
        <a:ext cx="5409246" cy="260341"/>
      </dsp:txXfrm>
    </dsp:sp>
    <dsp:sp modelId="{1CEEE802-798D-482C-8D07-EC1949A2019B}">
      <dsp:nvSpPr>
        <dsp:cNvPr id="0" name=""/>
        <dsp:cNvSpPr/>
      </dsp:nvSpPr>
      <dsp:spPr>
        <a:xfrm>
          <a:off x="5285236" y="1353592"/>
          <a:ext cx="260341" cy="260341"/>
        </a:xfrm>
        <a:prstGeom prst="ellipse">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76200" rIns="114803"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وہ سمترا میں جہاز پر آئے (11اے)</a:t>
          </a:r>
          <a:endParaRPr lang="es-ES" sz="2000" kern="1200" dirty="0">
            <a:latin typeface="Jameel Noori Nastaleeq" panose="02000503000000020004" pitchFamily="2" charset="-78"/>
            <a:cs typeface="Jameel Noori Nastaleeq" panose="02000503000000020004" pitchFamily="2" charset="-78"/>
          </a:endParaRPr>
        </a:p>
      </dsp:txBody>
      <dsp:txXfrm>
        <a:off x="35623" y="1691648"/>
        <a:ext cx="5409246" cy="260341"/>
      </dsp:txXfrm>
    </dsp:sp>
    <dsp:sp modelId="{E5C48B8B-7B82-4879-8D72-0CE5587C3F02}">
      <dsp:nvSpPr>
        <dsp:cNvPr id="0" name=""/>
        <dsp:cNvSpPr/>
      </dsp:nvSpPr>
      <dsp:spPr>
        <a:xfrm>
          <a:off x="5285236" y="1691648"/>
          <a:ext cx="260341" cy="260341"/>
        </a:xfrm>
        <a:prstGeom prst="ellipse">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a:off x="71246"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76200" rIns="114803"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 وہاں سے نیاپلس آئے (11بی)</a:t>
          </a:r>
          <a:endParaRPr lang="es-ES" sz="2000" kern="1200" dirty="0">
            <a:latin typeface="Jameel Noori Nastaleeq" panose="02000503000000020004" pitchFamily="2" charset="-78"/>
            <a:cs typeface="Jameel Noori Nastaleeq" panose="02000503000000020004" pitchFamily="2" charset="-78"/>
          </a:endParaRPr>
        </a:p>
      </dsp:txBody>
      <dsp:txXfrm>
        <a:off x="71246" y="2029703"/>
        <a:ext cx="5409246" cy="260341"/>
      </dsp:txXfrm>
    </dsp:sp>
    <dsp:sp modelId="{0BD0DFE4-7DE3-42AF-B776-CCC2CA146D7A}">
      <dsp:nvSpPr>
        <dsp:cNvPr id="0" name=""/>
        <dsp:cNvSpPr/>
      </dsp:nvSpPr>
      <dsp:spPr>
        <a:xfrm>
          <a:off x="5285236" y="2029703"/>
          <a:ext cx="260341" cy="260341"/>
        </a:xfrm>
        <a:prstGeom prst="ellipse">
          <a:avLst/>
        </a:prstGeom>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76200" rIns="114803"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آخر میں وہ فلپی آیا (12)۔</a:t>
          </a:r>
          <a:endParaRPr lang="es-ES" sz="2000" kern="1200" dirty="0">
            <a:latin typeface="Jameel Noori Nastaleeq" panose="02000503000000020004" pitchFamily="2" charset="-78"/>
            <a:cs typeface="Jameel Noori Nastaleeq" panose="02000503000000020004" pitchFamily="2" charset="-78"/>
          </a:endParaRPr>
        </a:p>
      </dsp:txBody>
      <dsp:txXfrm>
        <a:off x="35623" y="2367759"/>
        <a:ext cx="5409246" cy="260341"/>
      </dsp:txXfrm>
    </dsp:sp>
    <dsp:sp modelId="{045BBDD4-F320-47D6-8617-B9CCADCF75BB}">
      <dsp:nvSpPr>
        <dsp:cNvPr id="0" name=""/>
        <dsp:cNvSpPr/>
      </dsp:nvSpPr>
      <dsp:spPr>
        <a:xfrm>
          <a:off x="5285236" y="2367759"/>
          <a:ext cx="260341" cy="260341"/>
        </a:xfrm>
        <a:prstGeom prst="ellipse">
          <a:avLst/>
        </a:prstGeom>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713411" y="1687120"/>
          <a:ext cx="375560" cy="1914392"/>
        </a:xfrm>
        <a:custGeom>
          <a:avLst/>
          <a:gdLst/>
          <a:ahLst/>
          <a:cxnLst/>
          <a:rect l="0" t="0" r="0" b="0"/>
          <a:pathLst>
            <a:path>
              <a:moveTo>
                <a:pt x="0" y="0"/>
              </a:moveTo>
              <a:lnTo>
                <a:pt x="0" y="1914392"/>
              </a:lnTo>
              <a:lnTo>
                <a:pt x="375560" y="191439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713411" y="1687120"/>
          <a:ext cx="375560" cy="1379732"/>
        </a:xfrm>
        <a:custGeom>
          <a:avLst/>
          <a:gdLst/>
          <a:ahLst/>
          <a:cxnLst/>
          <a:rect l="0" t="0" r="0" b="0"/>
          <a:pathLst>
            <a:path>
              <a:moveTo>
                <a:pt x="0" y="0"/>
              </a:moveTo>
              <a:lnTo>
                <a:pt x="0" y="1379732"/>
              </a:lnTo>
              <a:lnTo>
                <a:pt x="375560" y="137973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713411" y="1687120"/>
          <a:ext cx="375560" cy="845072"/>
        </a:xfrm>
        <a:custGeom>
          <a:avLst/>
          <a:gdLst/>
          <a:ahLst/>
          <a:cxnLst/>
          <a:rect l="0" t="0" r="0" b="0"/>
          <a:pathLst>
            <a:path>
              <a:moveTo>
                <a:pt x="0" y="0"/>
              </a:moveTo>
              <a:lnTo>
                <a:pt x="0" y="845072"/>
              </a:lnTo>
              <a:lnTo>
                <a:pt x="375560" y="84507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713411" y="1687120"/>
          <a:ext cx="375560" cy="310411"/>
        </a:xfrm>
        <a:custGeom>
          <a:avLst/>
          <a:gdLst/>
          <a:ahLst/>
          <a:cxnLst/>
          <a:rect l="0" t="0" r="0" b="0"/>
          <a:pathLst>
            <a:path>
              <a:moveTo>
                <a:pt x="0" y="0"/>
              </a:moveTo>
              <a:lnTo>
                <a:pt x="0" y="310411"/>
              </a:lnTo>
              <a:lnTo>
                <a:pt x="375560" y="310411"/>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3562933" y="733968"/>
          <a:ext cx="2390191" cy="292552"/>
        </a:xfrm>
        <a:custGeom>
          <a:avLst/>
          <a:gdLst/>
          <a:ahLst/>
          <a:cxnLst/>
          <a:rect l="0" t="0" r="0" b="0"/>
          <a:pathLst>
            <a:path>
              <a:moveTo>
                <a:pt x="2390191" y="0"/>
              </a:moveTo>
              <a:lnTo>
                <a:pt x="2390191" y="213483"/>
              </a:lnTo>
              <a:lnTo>
                <a:pt x="0" y="213483"/>
              </a:lnTo>
              <a:lnTo>
                <a:pt x="0" y="292552"/>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5953125" y="733968"/>
          <a:ext cx="3640973" cy="292552"/>
        </a:xfrm>
        <a:custGeom>
          <a:avLst/>
          <a:gdLst/>
          <a:ahLst/>
          <a:cxnLst/>
          <a:rect l="0" t="0" r="0" b="0"/>
          <a:pathLst>
            <a:path>
              <a:moveTo>
                <a:pt x="0" y="0"/>
              </a:moveTo>
              <a:lnTo>
                <a:pt x="0" y="213483"/>
              </a:lnTo>
              <a:lnTo>
                <a:pt x="3640973" y="213483"/>
              </a:lnTo>
              <a:lnTo>
                <a:pt x="3640973" y="292552"/>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337997" y="0"/>
          <a:ext cx="9230255" cy="733968"/>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فلپیوں اور کلسیوں کو لکھے گئے خطوط کے تعارف، جو بہت ملتے جلتے ہیں، اس میں دو اہم پہلو نمایاں ہیں (فلپیوں1:1؛ کلسیوں 1:1-2)</a:t>
          </a:r>
        </a:p>
      </dsp:txBody>
      <dsp:txXfrm>
        <a:off x="1337997" y="0"/>
        <a:ext cx="9230255" cy="733968"/>
      </dsp:txXfrm>
    </dsp:sp>
    <dsp:sp modelId="{F9AE677E-BA85-49CB-9D3B-953F8417212C}">
      <dsp:nvSpPr>
        <dsp:cNvPr id="0" name=""/>
        <dsp:cNvSpPr/>
      </dsp:nvSpPr>
      <dsp:spPr>
        <a:xfrm>
          <a:off x="7282976" y="1026521"/>
          <a:ext cx="4622244" cy="681398"/>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Font typeface="+mj-l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کی نظر میں، کلیسیا کے ارکان اپنی غلطیوں کے باوجود مقدس اور وفادار ہیں۔</a:t>
          </a:r>
          <a:endParaRPr lang="es-ES" sz="20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282976" y="1026521"/>
        <a:ext cx="4622244" cy="681398"/>
      </dsp:txXfrm>
    </dsp:sp>
    <dsp:sp modelId="{EA48EA70-2FFB-4370-BD91-D187F270BA36}">
      <dsp:nvSpPr>
        <dsp:cNvPr id="0" name=""/>
        <dsp:cNvSpPr/>
      </dsp:nvSpPr>
      <dsp:spPr>
        <a:xfrm>
          <a:off x="1030" y="1026521"/>
          <a:ext cx="7123807" cy="660599"/>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کلیسیا میں ایک ترتیب ہے، جہاں اس کے کچھ ارکان دوسروں سے زیادہ اختیار اور ذمہ داری رکھتے ہیں:</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030" y="1026521"/>
        <a:ext cx="7123807" cy="660599"/>
      </dsp:txXfrm>
    </dsp:sp>
    <dsp:sp modelId="{51582FC8-24F4-4E65-BCC8-1BF7E8A4CD5F}">
      <dsp:nvSpPr>
        <dsp:cNvPr id="0" name=""/>
        <dsp:cNvSpPr/>
      </dsp:nvSpPr>
      <dsp:spPr>
        <a:xfrm>
          <a:off x="1088971" y="1809271"/>
          <a:ext cx="5369925" cy="376521"/>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پولس ایک رسول تھا اور اعلیٰ درجے کا رہنما</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088971" y="1809271"/>
        <a:ext cx="5369925" cy="376521"/>
      </dsp:txXfrm>
    </dsp:sp>
    <dsp:sp modelId="{428C67BA-E862-48DD-9CD9-BBA0A0D7B395}">
      <dsp:nvSpPr>
        <dsp:cNvPr id="0" name=""/>
        <dsp:cNvSpPr/>
      </dsp:nvSpPr>
      <dsp:spPr>
        <a:xfrm>
          <a:off x="1088971" y="2343931"/>
          <a:ext cx="5369925" cy="376521"/>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تیمتھیس اُس کا ایک ساتھی تھا (پادری)</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088971" y="2343931"/>
        <a:ext cx="5369925" cy="376521"/>
      </dsp:txXfrm>
    </dsp:sp>
    <dsp:sp modelId="{BE6EF37F-EF03-4052-934A-E646F749B2C0}">
      <dsp:nvSpPr>
        <dsp:cNvPr id="0" name=""/>
        <dsp:cNvSpPr/>
      </dsp:nvSpPr>
      <dsp:spPr>
        <a:xfrm>
          <a:off x="1088971" y="2878592"/>
          <a:ext cx="5369925" cy="376521"/>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بشپ مقامی رہنما ہیں (بزرگ)</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088971" y="2878592"/>
        <a:ext cx="5369925" cy="376521"/>
      </dsp:txXfrm>
    </dsp:sp>
    <dsp:sp modelId="{9B3CE791-AD26-43CE-82AE-A54337EA1F93}">
      <dsp:nvSpPr>
        <dsp:cNvPr id="0" name=""/>
        <dsp:cNvSpPr/>
      </dsp:nvSpPr>
      <dsp:spPr>
        <a:xfrm>
          <a:off x="1088971" y="3413252"/>
          <a:ext cx="5369925" cy="376521"/>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ڈیکن کلیسیا کا انتظام کرتے ہیں</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088971" y="3413252"/>
        <a:ext cx="5369925" cy="37652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01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44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623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971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188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197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467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274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165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7645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755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48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55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16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896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393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18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3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95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33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111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2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53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30/12/2025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39648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e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1938992"/>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lvl="0" algn="ctr" rtl="1">
              <a:defRPr/>
            </a:pPr>
            <a:r>
              <a:rPr kumimoji="0" lang="ur-PK" sz="6000" b="1" i="0" u="none" strike="noStrike" kern="1200" cap="none" spc="50" normalizeH="0" baseline="0" noProof="0" dirty="0">
                <a:ln w="41275">
                  <a:noFill/>
                </a:ln>
                <a:solidFill>
                  <a:srgbClr val="CC6600">
                    <a:lumMod val="75000"/>
                  </a:srgbClr>
                </a:solidFill>
                <a:effectLst>
                  <a:glow rad="152400">
                    <a:srgbClr val="F6F7B3"/>
                  </a:glow>
                </a:effectLst>
                <a:uLnTx/>
                <a:uFillTx/>
                <a:latin typeface="Jameel Noori Nastaleeq" panose="02000503000000020004" pitchFamily="2" charset="-78"/>
                <a:cs typeface="Jameel Noori Nastaleeq" panose="02000503000000020004" pitchFamily="2" charset="-78"/>
              </a:rPr>
              <a:t>ستائے گئے لیکن ترک نہیں کئے گئے</a:t>
            </a:r>
            <a:endParaRPr kumimoji="0" lang="en" sz="6000" b="1" i="0" u="none" strike="noStrike" kern="1200" cap="none" spc="50" normalizeH="0" baseline="0" noProof="0" dirty="0">
              <a:ln w="41275">
                <a:noFill/>
              </a:ln>
              <a:solidFill>
                <a:srgbClr val="CC6600">
                  <a:lumMod val="75000"/>
                </a:srgbClr>
              </a:solidFill>
              <a:effectLst>
                <a:glow rad="152400">
                  <a:srgbClr val="F6F7B3"/>
                </a:glow>
              </a:effectLst>
              <a:uLnTx/>
              <a:uFillTx/>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9137277" y="4889127"/>
            <a:ext cx="3054723" cy="954107"/>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ur-PK" sz="2800" b="1" dirty="0">
                <a:solidFill>
                  <a:srgbClr val="F9F7C2"/>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سبق 1</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2800"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دسمبر 27 تا جنوری 2</a:t>
            </a:r>
            <a:endParaRPr kumimoji="0" lang="en" sz="2800"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25948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6475178" y="280194"/>
            <a:ext cx="2708209" cy="769441"/>
          </a:xfrm>
          <a:prstGeom prst="rect">
            <a:avLst/>
          </a:prstGeom>
          <a:noFill/>
        </p:spPr>
        <p:txBody>
          <a:bodyPr wrap="square">
            <a:spAutoFit/>
            <a:scene3d>
              <a:camera prst="orthographicFront"/>
              <a:lightRig rig="flood" dir="t"/>
            </a:scene3d>
            <a:sp3d extrusionH="57150">
              <a:bevelT w="38100" h="38100" prst="relaxedInset"/>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ur-PK" sz="4400" b="1" spc="300" dirty="0">
                <a:ln w="22225">
                  <a:solidFill>
                    <a:srgbClr val="00CC99"/>
                  </a:solidFill>
                  <a:prstDash val="solid"/>
                </a:ln>
                <a:solidFill>
                  <a:srgbClr val="00CC99">
                    <a:lumMod val="40000"/>
                    <a:lumOff val="60000"/>
                  </a:srgbClr>
                </a:solidFill>
                <a:effectLst>
                  <a:outerShdw blurRad="38100" dir="2700000" algn="tl">
                    <a:srgbClr val="000000"/>
                  </a:outerShdw>
                </a:effectLst>
                <a:latin typeface="Jameel Noori Nastaleeq" panose="02000503000000020004" pitchFamily="2" charset="-78"/>
                <a:cs typeface="Jameel Noori Nastaleeq" panose="02000503000000020004" pitchFamily="2" charset="-78"/>
              </a:rPr>
              <a:t>فلپی کی تاریخ</a:t>
            </a:r>
            <a:endPar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209956"/>
            <a:ext cx="6445623" cy="954107"/>
          </a:xfrm>
          <a:prstGeom prst="rect">
            <a:avLst/>
          </a:prstGeom>
          <a:noFill/>
        </p:spPr>
        <p:txBody>
          <a:bodyPr wrap="square">
            <a:spAutoFit/>
            <a:scene3d>
              <a:camera prst="orthographicFront"/>
              <a:lightRig rig="threePt" dir="t"/>
            </a:scene3d>
            <a:sp3d extrusionH="57150">
              <a:bevelT w="38100" h="38100"/>
            </a:sp3d>
          </a:bodyPr>
          <a:lstStyle/>
          <a:p>
            <a:pPr lvl="0" algn="r" rtl="1">
              <a:defRPr/>
            </a:pPr>
            <a:r>
              <a:rPr lang="ur-PK" sz="2800" b="1" dirty="0">
                <a:solidFill>
                  <a:srgbClr val="960000"/>
                </a:solidFill>
                <a:latin typeface="Jameel Noori Nastaleeq" panose="02000503000000020004" pitchFamily="2" charset="-78"/>
                <a:cs typeface="Jameel Noori Nastaleeq" panose="02000503000000020004" pitchFamily="2" charset="-78"/>
              </a:rPr>
              <a:t>"اور پولس نے رات کو رویا میں دیکھا کہ ایک مکدنی کھڑا ہوا اُس کی منت کر کے کہتا کہ پار اُتر کر مکدینی میں آ اور ہماری مدد کر" (اعمال 9:16)۔ ۔</a:t>
            </a:r>
            <a:endParaRPr kumimoji="0" lang="es-ES" sz="2800" b="1" i="0" u="none" strike="noStrike" kern="1200" cap="none" spc="0" normalizeH="0" baseline="0" noProof="0" dirty="0">
              <a:ln>
                <a:noFill/>
              </a:ln>
              <a:solidFill>
                <a:srgbClr val="960000"/>
              </a:solidFill>
              <a:effectLst/>
              <a:uLnTx/>
              <a:uFillTx/>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228597" y="1412926"/>
            <a:ext cx="8925235" cy="1646605"/>
          </a:xfrm>
          <a:prstGeom prst="rect">
            <a:avLst/>
          </a:prstGeom>
          <a:noFill/>
        </p:spPr>
        <p:txBody>
          <a:bodyPr wrap="square" rtlCol="0">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نئے شہر</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میں داخل  ہونے پر پولس رسول کا رواج عبادت گاہ میں جانا تھا۔ لیکن فلپی میں کوئی عبادت گاہ نہیں تھی!سبت کے دن انہیں عبادت کی جگہ ملی اور وہاں اُنہوں نے جمع ہونے والی عورتوں </a:t>
            </a:r>
            <a:r>
              <a:rPr lang="ur-PK" sz="2400" b="1" dirty="0">
                <a:solidFill>
                  <a:prstClr val="black"/>
                </a:solidFill>
                <a:latin typeface="Jameel Noori Nastaleeq" panose="02000503000000020004" pitchFamily="2" charset="-78"/>
                <a:cs typeface="Jameel Noori Nastaleeq" panose="02000503000000020004" pitchFamily="2" charset="-78"/>
              </a:rPr>
              <a:t>میں </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منادی کی (اعمال 13:16)۔</a:t>
            </a:r>
          </a:p>
          <a:p>
            <a:pPr marL="0" marR="0" lvl="0" indent="0" algn="r" defTabSz="914400" rtl="1" eaLnBrk="1" fontAlgn="auto" latinLnBrk="0" hangingPunct="1">
              <a:lnSpc>
                <a:spcPct val="100000"/>
              </a:lnSpc>
              <a:spcBef>
                <a:spcPts val="600"/>
              </a:spcBef>
              <a:spcAft>
                <a:spcPts val="0"/>
              </a:spcAft>
              <a:buClrTx/>
              <a:buSzTx/>
              <a:buFontTx/>
              <a:buNone/>
              <a:tabLst/>
              <a:defRPr/>
            </a:pPr>
            <a:r>
              <a:rPr lang="ur-PK" sz="2400" b="1" dirty="0">
                <a:solidFill>
                  <a:prstClr val="black"/>
                </a:solidFill>
                <a:latin typeface="Jameel Noori Nastaleeq" panose="02000503000000020004" pitchFamily="2" charset="-78"/>
                <a:cs typeface="Jameel Noori Nastaleeq" panose="02000503000000020004" pitchFamily="2" charset="-78"/>
              </a:rPr>
              <a:t>ان عورتوں سے ملاقات کے نیچے میں یورپ سے پہلی خاتون نے خُدا کے کلام کو قبول کیا: لدیہ۔ اُس نے اپنے خاندان سمیت بپتسمہ لیا (اعمال16: 14، 15)</a:t>
            </a: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026642" y="3422822"/>
            <a:ext cx="4964958" cy="2754600"/>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لیکن دشمن خاموش</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نہ رہا۔ اُس نے ایک مستقبل کے متعلق بتانے پر زور دیا کہ وہ پولس رُسول کی حمایت کرنے کا بہانہ کر کے لوگوں کے ذہنوں کو الجھا دے (اعمال 16: 16۔17)۔ جب لڑکی کو رہائی ملی تو پولس رسول اور سیلاس کی مشکلات کا آغاز ہو گیا (اعمال 15: 18۔24)۔</a:t>
            </a:r>
          </a:p>
          <a:p>
            <a:pPr marL="0" marR="0" lvl="0" indent="0" algn="r" defTabSz="914400" rtl="1" eaLnBrk="1" fontAlgn="auto" latinLnBrk="0" hangingPunct="1">
              <a:lnSpc>
                <a:spcPct val="100000"/>
              </a:lnSpc>
              <a:spcBef>
                <a:spcPts val="600"/>
              </a:spcBef>
              <a:spcAft>
                <a:spcPts val="0"/>
              </a:spcAft>
              <a:buClrTx/>
              <a:buSzTx/>
              <a:buFontTx/>
              <a:buNone/>
              <a:tabLst/>
              <a:defRPr/>
            </a:pPr>
            <a:r>
              <a:rPr lang="ur-PK" sz="2400" b="1" baseline="0" dirty="0">
                <a:solidFill>
                  <a:prstClr val="black"/>
                </a:solidFill>
                <a:latin typeface="Jameel Noori Nastaleeq" panose="02000503000000020004" pitchFamily="2" charset="-78"/>
                <a:cs typeface="Jameel Noori Nastaleeq" panose="02000503000000020004" pitchFamily="2" charset="-78"/>
              </a:rPr>
              <a:t>نتیجہ:</a:t>
            </a:r>
            <a:r>
              <a:rPr lang="ur-PK" sz="2400" b="1" dirty="0">
                <a:solidFill>
                  <a:prstClr val="black"/>
                </a:solidFill>
                <a:latin typeface="Jameel Noori Nastaleeq" panose="02000503000000020004" pitchFamily="2" charset="-78"/>
                <a:cs typeface="Jameel Noori Nastaleeq" panose="02000503000000020004" pitchFamily="2" charset="-78"/>
              </a:rPr>
              <a:t> دروغے (جیلر)اور اُس کے خاندان کی تبدیلی (اعمال 16: 25۔33)۔ اس میں کوئی شک نہیں کہ انجیل رُوح القدس کی طاقت اور رہنمائی سے یورپ میں داخل ہوئی۔ </a:t>
            </a:r>
            <a:endParaRPr lang="en" sz="2400" b="1" dirty="0">
              <a:solidFill>
                <a:prstClr val="black"/>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0451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righ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right)">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wipe(right)">
                                      <p:cBhvr>
                                        <p:cTn id="26" dur="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22" presetClass="entr" presetSubtype="2" fill="hold" grpId="0" nodeType="afterEffect">
                                  <p:stCondLst>
                                    <p:cond delay="0"/>
                                  </p:stCondLst>
                                  <p:childTnLst>
                                    <p:set>
                                      <p:cBhvr>
                                        <p:cTn id="37" dur="1" fill="hold">
                                          <p:stCondLst>
                                            <p:cond delay="0"/>
                                          </p:stCondLst>
                                        </p:cTn>
                                        <p:tgtEl>
                                          <p:spTgt spid="14">
                                            <p:txEl>
                                              <p:pRg st="1" end="1"/>
                                            </p:txEl>
                                          </p:spTgt>
                                        </p:tgtEl>
                                        <p:attrNameLst>
                                          <p:attrName>style.visibility</p:attrName>
                                        </p:attrNameLst>
                                      </p:cBhvr>
                                      <p:to>
                                        <p:strVal val="visible"/>
                                      </p:to>
                                    </p:set>
                                    <p:animEffect transition="in" filter="wipe(right)">
                                      <p:cBhvr>
                                        <p:cTn id="38"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9802761" y="233677"/>
            <a:ext cx="2277034" cy="76944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ur-PK" sz="44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Jameel Noori Nastaleeq" panose="02000503000000020004" pitchFamily="2" charset="-78"/>
                <a:cs typeface="Jameel Noori Nastaleeq" panose="02000503000000020004" pitchFamily="2" charset="-78"/>
              </a:rPr>
              <a:t>کلسے</a:t>
            </a:r>
            <a:r>
              <a:rPr kumimoji="0" lang="ur-PK" sz="4400" b="1" i="0" u="none" strike="noStrike" kern="1200" cap="none" spc="300" normalizeH="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Jameel Noori Nastaleeq" panose="02000503000000020004" pitchFamily="2" charset="-78"/>
                <a:cs typeface="Jameel Noori Nastaleeq" panose="02000503000000020004" pitchFamily="2" charset="-78"/>
              </a:rPr>
              <a:t> کی تاریخ</a:t>
            </a:r>
            <a:endParaRPr kumimoji="0" lang="en" sz="44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1B26E579-6743-B4E0-E455-78AF1DB58043}"/>
              </a:ext>
            </a:extLst>
          </p:cNvPr>
          <p:cNvSpPr txBox="1"/>
          <p:nvPr/>
        </p:nvSpPr>
        <p:spPr>
          <a:xfrm>
            <a:off x="941294" y="232151"/>
            <a:ext cx="6866964" cy="954107"/>
          </a:xfrm>
          <a:prstGeom prst="rect">
            <a:avLst/>
          </a:prstGeom>
          <a:noFill/>
        </p:spPr>
        <p:txBody>
          <a:bodyPr wrap="square">
            <a:spAutoFit/>
            <a:scene3d>
              <a:camera prst="orthographicFront"/>
              <a:lightRig rig="threePt" dir="t"/>
            </a:scene3d>
            <a:sp3d extrusionH="57150">
              <a:bevelT w="38100" h="38100"/>
            </a:sp3d>
          </a:bodyPr>
          <a:lstStyle/>
          <a:p>
            <a:pPr lvl="0" algn="r" rtl="1">
              <a:defRPr/>
            </a:pPr>
            <a:r>
              <a:rPr kumimoji="0" lang="ur-PK" sz="2800" b="1" i="0" u="none" strike="noStrike" kern="1200" cap="none" spc="0" normalizeH="0" baseline="0" noProof="0" dirty="0">
                <a:ln>
                  <a:noFill/>
                </a:ln>
                <a:solidFill>
                  <a:srgbClr val="AB3B39"/>
                </a:solidFill>
                <a:effectLst/>
                <a:uLnTx/>
                <a:uFillTx/>
                <a:latin typeface="Jameel Noori Nastaleeq" panose="02000503000000020004" pitchFamily="2" charset="-78"/>
                <a:cs typeface="Jameel Noori Nastaleeq" panose="02000503000000020004" pitchFamily="2" charset="-78"/>
              </a:rPr>
              <a:t>"اُسی</a:t>
            </a:r>
            <a:r>
              <a:rPr kumimoji="0" lang="ur-PK" sz="2800" b="1" i="0" u="none" strike="noStrike" kern="1200" cap="none" spc="0" normalizeH="0" noProof="0" dirty="0">
                <a:ln>
                  <a:noFill/>
                </a:ln>
                <a:solidFill>
                  <a:srgbClr val="AB3B39"/>
                </a:solidFill>
                <a:effectLst/>
                <a:uLnTx/>
                <a:uFillTx/>
                <a:latin typeface="Jameel Noori Nastaleeq" panose="02000503000000020004" pitchFamily="2" charset="-78"/>
                <a:cs typeface="Jameel Noori Nastaleeq" panose="02000503000000020004" pitchFamily="2" charset="-78"/>
              </a:rPr>
              <a:t> کی تعلیم تم نے ہمارے عزیز ہم خدمت اپفراس سے پائی  جو ہمارے لئے مسیح کا دیانت دار خادم ہے" (کلسیوں 7:1)</a:t>
            </a:r>
            <a:endParaRPr kumimoji="0" lang="en" sz="2800" b="1" i="0" u="none" strike="noStrike" kern="1200" cap="none" spc="0" normalizeH="0" baseline="0" noProof="0" dirty="0">
              <a:ln>
                <a:noFill/>
              </a:ln>
              <a:solidFill>
                <a:srgbClr val="AB3B39"/>
              </a:solidFill>
              <a:effectLst/>
              <a:uLnTx/>
              <a:uFillTx/>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D627A239-1C2D-4E2A-5457-B63AFF276C7D}"/>
              </a:ext>
            </a:extLst>
          </p:cNvPr>
          <p:cNvSpPr txBox="1"/>
          <p:nvPr/>
        </p:nvSpPr>
        <p:spPr>
          <a:xfrm>
            <a:off x="3481195" y="1386024"/>
            <a:ext cx="5743487" cy="5447645"/>
          </a:xfrm>
          <a:prstGeom prst="rect">
            <a:avLst/>
          </a:prstGeom>
          <a:noFill/>
        </p:spPr>
        <p:txBody>
          <a:bodyPr wrap="square" rtlCol="0">
            <a:spAutoFit/>
          </a:bodyPr>
          <a:lstStyle/>
          <a:p>
            <a:pPr lvl="0" algn="r" rtl="1">
              <a:spcBef>
                <a:spcPts val="600"/>
              </a:spcBef>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اپفراس روم میں قید کے دوران پولس رسول کا ساتھی تھا (فلیمون 23آیت)</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کلسے کا رہنے والا (کلسیوں 12:4)یہی وہ شخص تھا جس نے اس شہر میں خوشخبری کو متعارف </a:t>
            </a:r>
            <a:r>
              <a:rPr lang="ur-PK" sz="2600" b="1" dirty="0">
                <a:solidFill>
                  <a:prstClr val="black"/>
                </a:solidFill>
                <a:latin typeface="Jameel Noori Nastaleeq" panose="02000503000000020004" pitchFamily="2" charset="-78"/>
                <a:cs typeface="Jameel Noori Nastaleeq" panose="02000503000000020004" pitchFamily="2" charset="-78"/>
              </a:rPr>
              <a:t>کرایا   (7:1</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a:t>
            </a:r>
          </a:p>
          <a:p>
            <a:pPr marL="0" marR="0" lvl="0" indent="0" algn="r" defTabSz="914400" rtl="1" eaLnBrk="1" fontAlgn="auto" latinLnBrk="0" hangingPunct="1">
              <a:lnSpc>
                <a:spcPct val="100000"/>
              </a:lnSpc>
              <a:spcBef>
                <a:spcPts val="600"/>
              </a:spcBef>
              <a:spcAft>
                <a:spcPts val="0"/>
              </a:spcAft>
              <a:buClrTx/>
              <a:buSzTx/>
              <a:buFontTx/>
              <a:buNone/>
              <a:tabLst/>
              <a:defRPr/>
            </a:pPr>
            <a:r>
              <a:rPr lang="ur-PK" sz="2600" b="1" dirty="0">
                <a:solidFill>
                  <a:prstClr val="black"/>
                </a:solidFill>
                <a:latin typeface="Jameel Noori Nastaleeq" panose="02000503000000020004" pitchFamily="2" charset="-78"/>
                <a:cs typeface="Jameel Noori Nastaleeq" panose="02000503000000020004" pitchFamily="2" charset="-78"/>
              </a:rPr>
              <a:t>کلسے صوبہ فروگیہ کا ایک شہر تھا جو لودیکیہ اور ہیراپلس کے قریب تھا، یہاں اپفراس نے منادی کی تھی (کلسیوں 13:4)۔ یہاں پر یہودیوں کی بہت بڑی آبادی تھی۔ وہاں رہنے والوں میں سب سے نمایاں فلیمون یہودی تھا ، جو پولس رسول کا ساتھی کارکن اور جس کے گھر میں عبادت ہوتی تھی (فلیمون 1، 2)۔ </a:t>
            </a:r>
          </a:p>
          <a:p>
            <a:pPr marL="0" marR="0" lvl="0" indent="0" algn="r" defTabSz="914400" rtl="1" eaLnBrk="1" fontAlgn="auto" latinLnBrk="0" hangingPunct="1">
              <a:lnSpc>
                <a:spcPct val="100000"/>
              </a:lnSpc>
              <a:spcBef>
                <a:spcPts val="600"/>
              </a:spcBef>
              <a:spcAft>
                <a:spcPts val="0"/>
              </a:spcAft>
              <a:buClrTx/>
              <a:buSzTx/>
              <a:buFontTx/>
              <a:buNone/>
              <a:tabLst/>
              <a:defRPr/>
            </a:pPr>
            <a:r>
              <a:rPr lang="ur-PK" sz="2600" b="1" dirty="0">
                <a:solidFill>
                  <a:prstClr val="black"/>
                </a:solidFill>
                <a:latin typeface="Jameel Noori Nastaleeq" panose="02000503000000020004" pitchFamily="2" charset="-78"/>
                <a:cs typeface="Jameel Noori Nastaleeq" panose="02000503000000020004" pitchFamily="2" charset="-78"/>
              </a:rPr>
              <a:t>فلیمون کے غلاموں میں ایک کا نام انیسمس تھا  جو بھاگ کر روم چلا گیا، جہاں اُس نے پولس رُسول کے ذریعے یسوع مسیح کو قبول کیا (فلیمون 10، 11)۔انیسمس کو اپنے آقا کے پاس واپس کر کے پولس نے واضح کیا کہ آقاؤں اور غلاموں، یا اعلیٰ افسران اور ماتحتوں کے درمیان رشتہ کیسے ہونا چاہئے ۔</a:t>
            </a:r>
            <a:endParaRPr lang="en" sz="2600" b="1" dirty="0">
              <a:solidFill>
                <a:prstClr val="black"/>
              </a:solidFill>
              <a:latin typeface="Jameel Noori Nastaleeq" panose="02000503000000020004" pitchFamily="2" charset="-78"/>
              <a:cs typeface="Jameel Noori Nastaleeq" panose="02000503000000020004" pitchFamily="2" charset="-78"/>
            </a:endParaRP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3084"/>
          <a:stretch>
            <a:fillRect/>
          </a:stretch>
        </p:blipFill>
        <p:spPr>
          <a:xfrm>
            <a:off x="9323293" y="1389653"/>
            <a:ext cx="2761613"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email">
            <a:extLst>
              <a:ext uri="{28A0092B-C50C-407E-A947-70E740481C1C}">
                <a14:useLocalDpi xmlns:a14="http://schemas.microsoft.com/office/drawing/2010/main"/>
              </a:ext>
            </a:extLst>
          </a:blip>
          <a:srcRect l="13083"/>
          <a:stretch>
            <a:fillRect/>
          </a:stretch>
        </p:blipFill>
        <p:spPr>
          <a:xfrm>
            <a:off x="9323293" y="3210539"/>
            <a:ext cx="2761618"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email">
            <a:extLst>
              <a:ext uri="{28A0092B-C50C-407E-A947-70E740481C1C}">
                <a14:useLocalDpi xmlns:a14="http://schemas.microsoft.com/office/drawing/2010/main"/>
              </a:ext>
            </a:extLst>
          </a:blip>
          <a:srcRect l="13083"/>
          <a:stretch>
            <a:fillRect/>
          </a:stretch>
        </p:blipFill>
        <p:spPr>
          <a:xfrm>
            <a:off x="9323288" y="5031426"/>
            <a:ext cx="2761618"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374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wipe(right)">
                                      <p:cBhvr>
                                        <p:cTn id="35" dur="5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7" presetClass="entr" presetSubtype="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ppt_h/2"/>
                                          </p:val>
                                        </p:tav>
                                        <p:tav tm="100000">
                                          <p:val>
                                            <p:strVal val="#ppt_y"/>
                                          </p:val>
                                        </p:tav>
                                      </p:tavLst>
                                    </p:anim>
                                    <p:anim calcmode="lin" valueType="num">
                                      <p:cBhvr>
                                        <p:cTn id="42" dur="500" fill="hold"/>
                                        <p:tgtEl>
                                          <p:spTgt spid="8"/>
                                        </p:tgtEl>
                                        <p:attrNameLst>
                                          <p:attrName>ppt_w</p:attrName>
                                        </p:attrNameLst>
                                      </p:cBhvr>
                                      <p:tavLst>
                                        <p:tav tm="0">
                                          <p:val>
                                            <p:strVal val="#ppt_w"/>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17" presetClass="entr" presetSubtype="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
                                          </p:val>
                                        </p:tav>
                                        <p:tav tm="100000">
                                          <p:val>
                                            <p:strVal val="#ppt_x"/>
                                          </p:val>
                                        </p:tav>
                                      </p:tavLst>
                                    </p:anim>
                                    <p:anim calcmode="lin" valueType="num">
                                      <p:cBhvr>
                                        <p:cTn id="48" dur="500" fill="hold"/>
                                        <p:tgtEl>
                                          <p:spTgt spid="12"/>
                                        </p:tgtEl>
                                        <p:attrNameLst>
                                          <p:attrName>ppt_y</p:attrName>
                                        </p:attrNameLst>
                                      </p:cBhvr>
                                      <p:tavLst>
                                        <p:tav tm="0">
                                          <p:val>
                                            <p:strVal val="#ppt_y-#ppt_h/2"/>
                                          </p:val>
                                        </p:tav>
                                        <p:tav tm="100000">
                                          <p:val>
                                            <p:strVal val="#ppt_y"/>
                                          </p:val>
                                        </p:tav>
                                      </p:tavLst>
                                    </p:anim>
                                    <p:anim calcmode="lin" valueType="num">
                                      <p:cBhvr>
                                        <p:cTn id="49" dur="500" fill="hold"/>
                                        <p:tgtEl>
                                          <p:spTgt spid="12"/>
                                        </p:tgtEl>
                                        <p:attrNameLst>
                                          <p:attrName>ppt_w</p:attrName>
                                        </p:attrNameLst>
                                      </p:cBhvr>
                                      <p:tavLst>
                                        <p:tav tm="0">
                                          <p:val>
                                            <p:strVal val="#ppt_w"/>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childTnLst>
                                </p:cTn>
                              </p:par>
                            </p:childTnLst>
                          </p:cTn>
                        </p:par>
                        <p:par>
                          <p:cTn id="51" fill="hold">
                            <p:stCondLst>
                              <p:cond delay="1000"/>
                            </p:stCondLst>
                            <p:childTnLst>
                              <p:par>
                                <p:cTn id="52" presetID="17" presetClass="entr" presetSubtype="1"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ppt_x</p:attrName>
                                        </p:attrNameLst>
                                      </p:cBhvr>
                                      <p:tavLst>
                                        <p:tav tm="0">
                                          <p:val>
                                            <p:strVal val="#ppt_x"/>
                                          </p:val>
                                        </p:tav>
                                        <p:tav tm="100000">
                                          <p:val>
                                            <p:strVal val="#ppt_x"/>
                                          </p:val>
                                        </p:tav>
                                      </p:tavLst>
                                    </p:anim>
                                    <p:anim calcmode="lin" valueType="num">
                                      <p:cBhvr>
                                        <p:cTn id="55" dur="500" fill="hold"/>
                                        <p:tgtEl>
                                          <p:spTgt spid="14"/>
                                        </p:tgtEl>
                                        <p:attrNameLst>
                                          <p:attrName>ppt_y</p:attrName>
                                        </p:attrNameLst>
                                      </p:cBhvr>
                                      <p:tavLst>
                                        <p:tav tm="0">
                                          <p:val>
                                            <p:strVal val="#ppt_y-#ppt_h/2"/>
                                          </p:val>
                                        </p:tav>
                                        <p:tav tm="100000">
                                          <p:val>
                                            <p:strVal val="#ppt_y"/>
                                          </p:val>
                                        </p:tav>
                                      </p:tavLst>
                                    </p:anim>
                                    <p:anim calcmode="lin" valueType="num">
                                      <p:cBhvr>
                                        <p:cTn id="56" dur="500" fill="hold"/>
                                        <p:tgtEl>
                                          <p:spTgt spid="14"/>
                                        </p:tgtEl>
                                        <p:attrNameLst>
                                          <p:attrName>ppt_w</p:attrName>
                                        </p:attrNameLst>
                                      </p:cBhvr>
                                      <p:tavLst>
                                        <p:tav tm="0">
                                          <p:val>
                                            <p:strVal val="#ppt_w"/>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childTnLst>
                                </p:cTn>
                              </p:par>
                            </p:childTnLst>
                          </p:cTn>
                        </p:par>
                        <p:par>
                          <p:cTn id="58" fill="hold">
                            <p:stCondLst>
                              <p:cond delay="1500"/>
                            </p:stCondLst>
                            <p:childTnLst>
                              <p:par>
                                <p:cTn id="59" presetID="22" presetClass="entr" presetSubtype="2" fill="hold" grpId="0" nodeType="afterEffect">
                                  <p:stCondLst>
                                    <p:cond delay="0"/>
                                  </p:stCondLst>
                                  <p:childTnLst>
                                    <p:set>
                                      <p:cBhvr>
                                        <p:cTn id="60" dur="1" fill="hold">
                                          <p:stCondLst>
                                            <p:cond delay="0"/>
                                          </p:stCondLst>
                                        </p:cTn>
                                        <p:tgtEl>
                                          <p:spTgt spid="5">
                                            <p:txEl>
                                              <p:pRg st="1" end="1"/>
                                            </p:txEl>
                                          </p:spTgt>
                                        </p:tgtEl>
                                        <p:attrNameLst>
                                          <p:attrName>style.visibility</p:attrName>
                                        </p:attrNameLst>
                                      </p:cBhvr>
                                      <p:to>
                                        <p:strVal val="visible"/>
                                      </p:to>
                                    </p:set>
                                    <p:animEffect transition="in" filter="wipe(right)">
                                      <p:cBhvr>
                                        <p:cTn id="61" dur="500"/>
                                        <p:tgtEl>
                                          <p:spTgt spid="5">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5">
                                            <p:txEl>
                                              <p:pRg st="2" end="2"/>
                                            </p:txEl>
                                          </p:spTgt>
                                        </p:tgtEl>
                                        <p:attrNameLst>
                                          <p:attrName>style.visibility</p:attrName>
                                        </p:attrNameLst>
                                      </p:cBhvr>
                                      <p:to>
                                        <p:strVal val="visible"/>
                                      </p:to>
                                    </p:set>
                                    <p:animEffect transition="in" filter="wipe(right)">
                                      <p:cBhvr>
                                        <p:cTn id="6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8570259" y="188260"/>
            <a:ext cx="362174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ur-PK" sz="4400" b="1" dirty="0">
                <a:ln/>
                <a:solidFill>
                  <a:srgbClr val="00CC99">
                    <a:lumMod val="60000"/>
                    <a:lumOff val="40000"/>
                  </a:srgb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فلپی اور کلسے کی کلیسائیں</a:t>
            </a:r>
            <a:endParaRPr kumimoji="0" lang="en" sz="44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A3574AC3-033E-CFA6-3BC8-53F0063D4ECE}"/>
              </a:ext>
            </a:extLst>
          </p:cNvPr>
          <p:cNvSpPr txBox="1"/>
          <p:nvPr/>
        </p:nvSpPr>
        <p:spPr>
          <a:xfrm>
            <a:off x="300878" y="178080"/>
            <a:ext cx="7588063" cy="954107"/>
          </a:xfrm>
          <a:prstGeom prst="rect">
            <a:avLst/>
          </a:prstGeom>
          <a:noFill/>
        </p:spPr>
        <p:txBody>
          <a:bodyPr wrap="square">
            <a:spAutoFit/>
          </a:bodyPr>
          <a:lstStyle/>
          <a:p>
            <a:pPr lvl="0" algn="r" rtl="1">
              <a:defRPr/>
            </a:pPr>
            <a:r>
              <a:rPr kumimoji="0" lang="ur-PK" sz="28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Jameel Noori Nastaleeq" panose="02000503000000020004" pitchFamily="2" charset="-78"/>
                <a:cs typeface="Jameel Noori Nastaleeq" panose="02000503000000020004" pitchFamily="2" charset="-78"/>
              </a:rPr>
              <a:t>"مسیح</a:t>
            </a:r>
            <a:r>
              <a:rPr kumimoji="0" lang="ur-PK" sz="2800" b="1" i="0" u="none" strike="noStrike" kern="1200" cap="none" spc="0" normalizeH="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Jameel Noori Nastaleeq" panose="02000503000000020004" pitchFamily="2" charset="-78"/>
                <a:cs typeface="Jameel Noori Nastaleeq" panose="02000503000000020004" pitchFamily="2" charset="-78"/>
              </a:rPr>
              <a:t> یسوع کے بندوں پولس اور تیمتھیس کی طرف سے فلپی کے سب مقدسوں کے نام جو مسیح یسوع میں ہیں نگہبانوں اور خادموں سمیت" فلپیوں 1:1)۔ </a:t>
            </a:r>
            <a:endParaRPr kumimoji="0" lang="en" sz="28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1287450377"/>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93572" y="5478662"/>
            <a:ext cx="6647887" cy="1277273"/>
          </a:xfrm>
          <a:prstGeom prst="rect">
            <a:avLst/>
          </a:prstGeom>
          <a:noFill/>
        </p:spPr>
        <p:txBody>
          <a:bodyPr wrap="square" rtlCol="0">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جیل سے پولس رسول فلپیوں کی کلیسیا کا</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اُس مدد کے لئے شکریہ ادا کرتا ہے جو انہوں نے اُسے بھیجی (فلپیوں 18:4)۔ </a:t>
            </a:r>
            <a:endParaRPr lang="ur-PK" sz="2400" b="1" dirty="0">
              <a:solidFill>
                <a:prstClr val="black"/>
              </a:solidFill>
              <a:latin typeface="Jameel Noori Nastaleeq" panose="02000503000000020004" pitchFamily="2" charset="-78"/>
              <a:cs typeface="Jameel Noori Nastaleeq" panose="02000503000000020004" pitchFamily="2" charset="-78"/>
            </a:endParaRPr>
          </a:p>
          <a:p>
            <a:pPr lvl="0" algn="r" rtl="1">
              <a:spcBef>
                <a:spcPts val="600"/>
              </a:spcBef>
              <a:defRPr/>
            </a:pPr>
            <a:r>
              <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کلسیوں</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میں اُس نے اپنے ساتھیوں کوتسلی دینے کے لئے بھیجا (</a:t>
            </a:r>
            <a:r>
              <a:rPr lang="ur-PK" sz="2400" b="1" dirty="0">
                <a:solidFill>
                  <a:prstClr val="black"/>
                </a:solidFill>
                <a:latin typeface="Jameel Noori Nastaleeq" panose="02000503000000020004" pitchFamily="2" charset="-78"/>
                <a:cs typeface="Jameel Noori Nastaleeq" panose="02000503000000020004" pitchFamily="2" charset="-78"/>
              </a:rPr>
              <a:t>کلسیوں</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4: 7۔9)</a:t>
            </a:r>
            <a:endPar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6920495"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42291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grpId="0" nodeType="clickEffect">
                                  <p:stCondLst>
                                    <p:cond delay="0"/>
                                  </p:stCondLst>
                                  <p:childTnLst>
                                    <p:set>
                                      <p:cBhvr>
                                        <p:cTn id="94" dur="1" fill="hold">
                                          <p:stCondLst>
                                            <p:cond delay="0"/>
                                          </p:stCondLst>
                                        </p:cTn>
                                        <p:tgtEl>
                                          <p:spTgt spid="7">
                                            <p:txEl>
                                              <p:pRg st="0" end="0"/>
                                            </p:txEl>
                                          </p:spTgt>
                                        </p:tgtEl>
                                        <p:attrNameLst>
                                          <p:attrName>style.visibility</p:attrName>
                                        </p:attrNameLst>
                                      </p:cBhvr>
                                      <p:to>
                                        <p:strVal val="visible"/>
                                      </p:to>
                                    </p:set>
                                    <p:animEffect transition="in" filter="wipe(right)">
                                      <p:cBhvr>
                                        <p:cTn id="95" dur="500"/>
                                        <p:tgtEl>
                                          <p:spTgt spid="7">
                                            <p:txEl>
                                              <p:pRg st="0" end="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grpId="0" nodeType="clickEffect">
                                  <p:stCondLst>
                                    <p:cond delay="0"/>
                                  </p:stCondLst>
                                  <p:childTnLst>
                                    <p:set>
                                      <p:cBhvr>
                                        <p:cTn id="99" dur="1" fill="hold">
                                          <p:stCondLst>
                                            <p:cond delay="0"/>
                                          </p:stCondLst>
                                        </p:cTn>
                                        <p:tgtEl>
                                          <p:spTgt spid="7">
                                            <p:txEl>
                                              <p:pRg st="1" end="1"/>
                                            </p:txEl>
                                          </p:spTgt>
                                        </p:tgtEl>
                                        <p:attrNameLst>
                                          <p:attrName>style.visibility</p:attrName>
                                        </p:attrNameLst>
                                      </p:cBhvr>
                                      <p:to>
                                        <p:strVal val="visible"/>
                                      </p:to>
                                    </p:set>
                                    <p:animEffect transition="in" filter="wipe(right)">
                                      <p:cBhvr>
                                        <p:cTn id="10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727198" y="1166842"/>
            <a:ext cx="10217839" cy="4524315"/>
          </a:xfrm>
          <a:prstGeom prst="rect">
            <a:avLst/>
          </a:prstGeom>
          <a:noFill/>
        </p:spPr>
        <p:txBody>
          <a:bodyPr wrap="square">
            <a:spAutoFit/>
          </a:bodyPr>
          <a:lstStyle/>
          <a:p>
            <a:pPr lvl="0" algn="r" rtl="1">
              <a:spcBef>
                <a:spcPts val="600"/>
              </a:spcBef>
              <a:defRPr/>
            </a:pPr>
            <a:r>
              <a:rPr lang="ur-PK" sz="3600" b="1" dirty="0">
                <a:solidFill>
                  <a:prstClr val="black"/>
                </a:solidFill>
                <a:latin typeface="Jameel Noori Nastaleeq" panose="02000503000000020004" pitchFamily="2" charset="-78"/>
                <a:cs typeface="Jameel Noori Nastaleeq" panose="02000503000000020004" pitchFamily="2" charset="-78"/>
              </a:rPr>
              <a:t>"آئیے تھوڑا سا پولس کے تجربے پر غور کریں۔ جس وقت ایسا لگتا تھا کہ آزمائش اور ستائی ہوئی کلیسیاکو مضبوط کرنے کے لیے رُسول کی محنت کی سب سے زیادہ ضرورت تھی، اُس کی آزادی چھین لی گئی، اور وہ زنجیروں میں جکڑا گیا۔ لیکن یہ خداوند کے کام کرنے کا وقت تھا، اور قیمتی فتوحات جیتی گئیں۔جب تمام ظہور میں پولس کم سے کم کرنے کے قابل تھا، تو یہ تھا کہ سچائی کو شاہی محل میں داخل ہونے کا راستہ </a:t>
            </a:r>
            <a:r>
              <a:rPr lang="ur-PK" sz="3600" b="1">
                <a:solidFill>
                  <a:prstClr val="black"/>
                </a:solidFill>
                <a:latin typeface="Jameel Noori Nastaleeq" panose="02000503000000020004" pitchFamily="2" charset="-78"/>
                <a:cs typeface="Jameel Noori Nastaleeq" panose="02000503000000020004" pitchFamily="2" charset="-78"/>
              </a:rPr>
              <a:t>مل گیا۔ان </a:t>
            </a:r>
            <a:r>
              <a:rPr lang="ur-PK" sz="3600" b="1" dirty="0">
                <a:solidFill>
                  <a:prstClr val="black"/>
                </a:solidFill>
                <a:latin typeface="Jameel Noori Nastaleeq" panose="02000503000000020004" pitchFamily="2" charset="-78"/>
                <a:cs typeface="Jameel Noori Nastaleeq" panose="02000503000000020004" pitchFamily="2" charset="-78"/>
              </a:rPr>
              <a:t>عظیم آدمیوں کے سامنے پولس رسول کے شاندار واعظ نہیں </a:t>
            </a:r>
            <a:r>
              <a:rPr lang="ur-PK" sz="3600" b="1">
                <a:solidFill>
                  <a:prstClr val="black"/>
                </a:solidFill>
                <a:latin typeface="Jameel Noori Nastaleeq" panose="02000503000000020004" pitchFamily="2" charset="-78"/>
                <a:cs typeface="Jameel Noori Nastaleeq" panose="02000503000000020004" pitchFamily="2" charset="-78"/>
              </a:rPr>
              <a:t>بلکہ اُن </a:t>
            </a:r>
            <a:r>
              <a:rPr lang="ur-PK" sz="3600" b="1" dirty="0">
                <a:solidFill>
                  <a:prstClr val="black"/>
                </a:solidFill>
                <a:latin typeface="Jameel Noori Nastaleeq" panose="02000503000000020004" pitchFamily="2" charset="-78"/>
                <a:cs typeface="Jameel Noori Nastaleeq" panose="02000503000000020004" pitchFamily="2" charset="-78"/>
              </a:rPr>
              <a:t>کے بندھنوں </a:t>
            </a:r>
            <a:r>
              <a:rPr lang="ur-PK" sz="3600" b="1">
                <a:solidFill>
                  <a:prstClr val="black"/>
                </a:solidFill>
                <a:latin typeface="Jameel Noori Nastaleeq" panose="02000503000000020004" pitchFamily="2" charset="-78"/>
                <a:cs typeface="Jameel Noori Nastaleeq" panose="02000503000000020004" pitchFamily="2" charset="-78"/>
              </a:rPr>
              <a:t>نے اُن </a:t>
            </a:r>
            <a:r>
              <a:rPr lang="ur-PK" sz="3600" b="1" dirty="0">
                <a:solidFill>
                  <a:prstClr val="black"/>
                </a:solidFill>
                <a:latin typeface="Jameel Noori Nastaleeq" panose="02000503000000020004" pitchFamily="2" charset="-78"/>
                <a:cs typeface="Jameel Noori Nastaleeq" panose="02000503000000020004" pitchFamily="2" charset="-78"/>
              </a:rPr>
              <a:t>کی توجہ مبذول کی۔ اپنی اسیری کے ذریعے وہ مسیح کے لیے ایک فاتح تھا</a:t>
            </a:r>
            <a:r>
              <a:rPr lang="ur-PK" sz="3600" b="1">
                <a:solidFill>
                  <a:prstClr val="black"/>
                </a:solidFill>
                <a:latin typeface="Jameel Noori Nastaleeq" panose="02000503000000020004" pitchFamily="2" charset="-78"/>
                <a:cs typeface="Jameel Noori Nastaleeq" panose="02000503000000020004" pitchFamily="2" charset="-78"/>
              </a:rPr>
              <a:t>۔ اُس </a:t>
            </a:r>
            <a:r>
              <a:rPr lang="ur-PK" sz="3600" b="1" dirty="0">
                <a:solidFill>
                  <a:prstClr val="black"/>
                </a:solidFill>
                <a:latin typeface="Jameel Noori Nastaleeq" panose="02000503000000020004" pitchFamily="2" charset="-78"/>
                <a:cs typeface="Jameel Noori Nastaleeq" panose="02000503000000020004" pitchFamily="2" charset="-78"/>
              </a:rPr>
              <a:t>نے جس صبر اور نرمی کے ساتھ اپنی طویل اور غیر منصفانہ قید کے سامنے سرتسلیم خم کیا</a:t>
            </a:r>
            <a:r>
              <a:rPr lang="ur-PK" sz="3600" b="1">
                <a:solidFill>
                  <a:prstClr val="black"/>
                </a:solidFill>
                <a:latin typeface="Jameel Noori Nastaleeq" panose="02000503000000020004" pitchFamily="2" charset="-78"/>
                <a:cs typeface="Jameel Noori Nastaleeq" panose="02000503000000020004" pitchFamily="2" charset="-78"/>
              </a:rPr>
              <a:t>، اُس نے اُن </a:t>
            </a:r>
            <a:r>
              <a:rPr lang="ur-PK" sz="3600" b="1" dirty="0">
                <a:solidFill>
                  <a:prstClr val="black"/>
                </a:solidFill>
                <a:latin typeface="Jameel Noori Nastaleeq" panose="02000503000000020004" pitchFamily="2" charset="-78"/>
                <a:cs typeface="Jameel Noori Nastaleeq" panose="02000503000000020004" pitchFamily="2" charset="-78"/>
              </a:rPr>
              <a:t>لوگوں کو بہترین کردار تک پہنچا دیا"</a:t>
            </a:r>
            <a:endParaRPr kumimoji="0" lang="en" sz="3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7FA93103-BC9E-E5D5-8E03-10752B6FB7F0}"/>
              </a:ext>
            </a:extLst>
          </p:cNvPr>
          <p:cNvSpPr txBox="1"/>
          <p:nvPr/>
        </p:nvSpPr>
        <p:spPr>
          <a:xfrm>
            <a:off x="1727198" y="5691157"/>
            <a:ext cx="370377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(Reflecting Christ, December 10)</a:t>
            </a:r>
          </a:p>
        </p:txBody>
      </p:sp>
    </p:spTree>
    <p:extLst>
      <p:ext uri="{BB962C8B-B14F-4D97-AF65-F5344CB8AC3E}">
        <p14:creationId xmlns:p14="http://schemas.microsoft.com/office/powerpoint/2010/main" val="42913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6455" r="1" b="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3104" b="16960"/>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3272"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3462" r="20230"/>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676585"/>
            <a:ext cx="4790579" cy="246221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ur-PK" sz="4800" b="1" i="0" u="none" strike="noStrike" kern="1200" cap="none" spc="0" normalizeH="0" baseline="0" noProof="0" dirty="0">
                <a:ln w="12700" cmpd="sng">
                  <a:noFill/>
                  <a:prstDash val="solid"/>
                </a:ln>
                <a:solidFill>
                  <a:srgbClr val="A02B93"/>
                </a:solidFill>
                <a:effectLst/>
                <a:uLnTx/>
                <a:uFillTx/>
                <a:latin typeface="Jameel Noori Nastaleeq" panose="02000503000000020004" pitchFamily="2" charset="-78"/>
                <a:cs typeface="Jameel Noori Nastaleeq" panose="02000503000000020004" pitchFamily="2" charset="-78"/>
              </a:rPr>
              <a:t>"خُداوند میں ہر وقت خوش رہو۔ پھر کہتا ہوں کہ خوش رہو"</a:t>
            </a:r>
          </a:p>
          <a:p>
            <a:pPr marL="0" marR="0" lvl="0" indent="0" algn="ctr" defTabSz="914400" rtl="1" eaLnBrk="1" fontAlgn="auto" latinLnBrk="0" hangingPunct="1">
              <a:lnSpc>
                <a:spcPct val="100000"/>
              </a:lnSpc>
              <a:spcBef>
                <a:spcPts val="1200"/>
              </a:spcBef>
              <a:spcAft>
                <a:spcPts val="0"/>
              </a:spcAft>
              <a:buClrTx/>
              <a:buSzTx/>
              <a:buFontTx/>
              <a:buNone/>
              <a:tabLst/>
              <a:defRPr/>
            </a:pPr>
            <a:r>
              <a:rPr lang="ur-PK" sz="4800" b="1" dirty="0">
                <a:ln w="12700" cmpd="sng">
                  <a:noFill/>
                  <a:prstDash val="solid"/>
                </a:ln>
                <a:solidFill>
                  <a:srgbClr val="A02B93"/>
                </a:solidFill>
                <a:latin typeface="Jameel Noori Nastaleeq" panose="02000503000000020004" pitchFamily="2" charset="-78"/>
                <a:cs typeface="Jameel Noori Nastaleeq" panose="02000503000000020004" pitchFamily="2" charset="-78"/>
              </a:rPr>
              <a:t>فلپیوں 4:4</a:t>
            </a:r>
            <a:endParaRPr kumimoji="0" lang="es-ES" sz="4800" b="1" i="0" u="none" strike="noStrike" kern="1200" cap="none" spc="0" normalizeH="0" baseline="0" noProof="0" dirty="0">
              <a:ln w="12700" cmpd="sng">
                <a:noFill/>
                <a:prstDash val="solid"/>
              </a:ln>
              <a:solidFill>
                <a:srgbClr val="A02B93"/>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6218366" y="3698087"/>
            <a:ext cx="2967502"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lang="ur-PK" sz="2000" b="1" dirty="0">
                <a:solidFill>
                  <a:srgbClr val="AA0069"/>
                </a:solidFill>
                <a:latin typeface="Jameel Noori Nastaleeq" panose="02000503000000020004" pitchFamily="2" charset="-78"/>
                <a:cs typeface="Jameel Noori Nastaleeq" panose="02000503000000020004" pitchFamily="2" charset="-78"/>
              </a:rPr>
              <a:t>خطوط کے مصنف:</a:t>
            </a:r>
            <a:endParaRPr kumimoji="0" lang="en" sz="2000" b="1" i="0" u="none" strike="noStrike" kern="1200" cap="none" spc="0" normalizeH="0" baseline="0" noProof="0" dirty="0">
              <a:ln>
                <a:noFill/>
              </a:ln>
              <a:solidFill>
                <a:srgbClr val="AA0069"/>
              </a:solidFill>
              <a:effectLst/>
              <a:uLnTx/>
              <a:uFillTx/>
              <a:latin typeface="Jameel Noori Nastaleeq" panose="02000503000000020004" pitchFamily="2" charset="-78"/>
              <a:cs typeface="Jameel Noori Nastaleeq" panose="02000503000000020004" pitchFamily="2" charset="-78"/>
            </a:endParaRPr>
          </a:p>
          <a:p>
            <a:pPr marL="457200" marR="0" lvl="1" indent="0" algn="r" defTabSz="914400" rtl="1" eaLnBrk="1" fontAlgn="auto" latinLnBrk="0" hangingPunct="1">
              <a:lnSpc>
                <a:spcPct val="100000"/>
              </a:lnSpc>
              <a:spcBef>
                <a:spcPts val="600"/>
              </a:spcBef>
              <a:spcAft>
                <a:spcPts val="0"/>
              </a:spcAft>
              <a:buClrTx/>
              <a:buSzTx/>
              <a:buFontTx/>
              <a:buNone/>
              <a:tabLst/>
              <a:defRPr/>
            </a:pPr>
            <a:r>
              <a:rPr lang="ur-PK" sz="2000" b="1" dirty="0">
                <a:solidFill>
                  <a:prstClr val="black"/>
                </a:solidFill>
                <a:latin typeface="Jameel Noori Nastaleeq" panose="02000503000000020004" pitchFamily="2" charset="-78"/>
                <a:cs typeface="Jameel Noori Nastaleeq" panose="02000503000000020004" pitchFamily="2" charset="-78"/>
              </a:rPr>
              <a:t>پولس رسول قید میں</a:t>
            </a:r>
          </a:p>
          <a:p>
            <a:pPr marL="457200" marR="0" lvl="1" indent="0" algn="r" defTabSz="914400" rtl="1" eaLnBrk="1" fontAlgn="auto" latinLnBrk="0" hangingPunct="1">
              <a:lnSpc>
                <a:spcPct val="100000"/>
              </a:lnSpc>
              <a:spcBef>
                <a:spcPts val="600"/>
              </a:spcBef>
              <a:spcAft>
                <a:spcPts val="0"/>
              </a:spcAft>
              <a:buClrTx/>
              <a:buSzTx/>
              <a:buFontTx/>
              <a:buNone/>
              <a:tabLst/>
              <a:defRPr/>
            </a:pPr>
            <a:r>
              <a:rPr kumimoji="0" lang="ur-PK" sz="20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زنجیروں</a:t>
            </a:r>
            <a:r>
              <a:rPr kumimoji="0" lang="ur-PK" sz="20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میں جکڑ ہوا سفیر</a:t>
            </a:r>
            <a:endParaRPr kumimoji="0" lang="en" sz="20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a:p>
            <a:pPr marL="0" marR="0" lvl="0" indent="0" algn="r" defTabSz="914400" rtl="1" eaLnBrk="1" fontAlgn="auto" latinLnBrk="0" hangingPunct="1">
              <a:lnSpc>
                <a:spcPct val="100000"/>
              </a:lnSpc>
              <a:spcBef>
                <a:spcPts val="1800"/>
              </a:spcBef>
              <a:spcAft>
                <a:spcPts val="0"/>
              </a:spcAft>
              <a:buClrTx/>
              <a:buSzTx/>
              <a:buFontTx/>
              <a:buNone/>
              <a:tabLst/>
              <a:defRPr/>
            </a:pPr>
            <a:r>
              <a:rPr lang="ur-PK" sz="2000" b="1" dirty="0">
                <a:solidFill>
                  <a:srgbClr val="00AA6B"/>
                </a:solidFill>
                <a:latin typeface="Jameel Noori Nastaleeq" panose="02000503000000020004" pitchFamily="2" charset="-78"/>
                <a:cs typeface="Jameel Noori Nastaleeq" panose="02000503000000020004" pitchFamily="2" charset="-78"/>
              </a:rPr>
              <a:t>وصول کندگان:</a:t>
            </a:r>
            <a:endParaRPr kumimoji="0" lang="en" sz="2000" b="1" i="0" u="none" strike="noStrike" kern="1200" cap="none" spc="0" normalizeH="0" baseline="0" noProof="0" dirty="0">
              <a:ln>
                <a:noFill/>
              </a:ln>
              <a:solidFill>
                <a:srgbClr val="00AA6B"/>
              </a:solidFill>
              <a:effectLst/>
              <a:uLnTx/>
              <a:uFillTx/>
              <a:latin typeface="Jameel Noori Nastaleeq" panose="02000503000000020004" pitchFamily="2" charset="-78"/>
              <a:cs typeface="Jameel Noori Nastaleeq" panose="02000503000000020004" pitchFamily="2" charset="-78"/>
            </a:endParaRPr>
          </a:p>
          <a:p>
            <a:pPr marL="457200" marR="0" lvl="1" indent="0" algn="r" defTabSz="914400" rtl="1" eaLnBrk="1" fontAlgn="auto" latinLnBrk="0" hangingPunct="1">
              <a:lnSpc>
                <a:spcPct val="100000"/>
              </a:lnSpc>
              <a:spcBef>
                <a:spcPts val="600"/>
              </a:spcBef>
              <a:spcAft>
                <a:spcPts val="0"/>
              </a:spcAft>
              <a:buClrTx/>
              <a:buSzTx/>
              <a:buFontTx/>
              <a:buNone/>
              <a:tabLst/>
              <a:defRPr/>
            </a:pPr>
            <a:r>
              <a:rPr lang="ur-PK" sz="2000" b="1" dirty="0">
                <a:solidFill>
                  <a:prstClr val="black"/>
                </a:solidFill>
                <a:latin typeface="Jameel Noori Nastaleeq" panose="02000503000000020004" pitchFamily="2" charset="-78"/>
                <a:cs typeface="Jameel Noori Nastaleeq" panose="02000503000000020004" pitchFamily="2" charset="-78"/>
              </a:rPr>
              <a:t>فلپی کی تاریخ</a:t>
            </a:r>
            <a:endParaRPr kumimoji="0" lang="en" sz="20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a:p>
            <a:pPr marL="457200" marR="0" lvl="1" indent="0" algn="r" defTabSz="914400" rtl="1" eaLnBrk="1" fontAlgn="auto" latinLnBrk="0" hangingPunct="1">
              <a:lnSpc>
                <a:spcPct val="100000"/>
              </a:lnSpc>
              <a:spcBef>
                <a:spcPts val="600"/>
              </a:spcBef>
              <a:spcAft>
                <a:spcPts val="0"/>
              </a:spcAft>
              <a:buClrTx/>
              <a:buSzTx/>
              <a:buFontTx/>
              <a:buNone/>
              <a:tabLst/>
              <a:defRPr/>
            </a:pPr>
            <a:r>
              <a:rPr lang="ur-PK" sz="2000" b="1" dirty="0">
                <a:solidFill>
                  <a:prstClr val="black"/>
                </a:solidFill>
                <a:latin typeface="Jameel Noori Nastaleeq" panose="02000503000000020004" pitchFamily="2" charset="-78"/>
                <a:cs typeface="Jameel Noori Nastaleeq" panose="02000503000000020004" pitchFamily="2" charset="-78"/>
              </a:rPr>
              <a:t>کلسے کی تاریخ</a:t>
            </a:r>
            <a:endParaRPr kumimoji="0" lang="en" sz="20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a:p>
            <a:pPr marL="457200" marR="0" lvl="1" indent="0" algn="r" defTabSz="914400" rtl="1" eaLnBrk="1" fontAlgn="auto" latinLnBrk="0" hangingPunct="1">
              <a:lnSpc>
                <a:spcPct val="100000"/>
              </a:lnSpc>
              <a:spcBef>
                <a:spcPts val="600"/>
              </a:spcBef>
              <a:spcAft>
                <a:spcPts val="0"/>
              </a:spcAft>
              <a:buClrTx/>
              <a:buSzTx/>
              <a:buFontTx/>
              <a:buNone/>
              <a:tabLst/>
              <a:defRPr/>
            </a:pPr>
            <a:r>
              <a:rPr kumimoji="0" lang="ur-PK" sz="20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فلپی اور کلسے کی کلیسائیں</a:t>
            </a:r>
            <a:endParaRPr kumimoji="0" lang="en" sz="20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A3E37402-183A-FBCD-7EBE-62791AB55988}"/>
              </a:ext>
            </a:extLst>
          </p:cNvPr>
          <p:cNvSpPr txBox="1"/>
          <p:nvPr/>
        </p:nvSpPr>
        <p:spPr>
          <a:xfrm>
            <a:off x="5588926" y="74797"/>
            <a:ext cx="6534151" cy="3185487"/>
          </a:xfrm>
          <a:prstGeom prst="rect">
            <a:avLst/>
          </a:prstGeom>
          <a:noFill/>
        </p:spPr>
        <p:txBody>
          <a:bodyPr wrap="square" rtlCol="0">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lang="ur-PK" sz="2800" b="1" dirty="0">
                <a:solidFill>
                  <a:prstClr val="black"/>
                </a:solidFill>
                <a:latin typeface="Jameel Noori Nastaleeq" panose="02000503000000020004" pitchFamily="2" charset="-78"/>
                <a:cs typeface="Jameel Noori Nastaleeq" panose="02000503000000020004" pitchFamily="2" charset="-78"/>
              </a:rPr>
              <a:t>اپنی پوری خدمت کے دوران، پولس رسول اُن تمام لوگوں کو منادی کرنے  کے لئے نکلا جو اُس کی بات کو سننے کے لئے تیار تھے ، صرف اُسی کی منادی کی جو آسمان اور زمین کو یکجاکرنے کے قابل ہے: یسوع مسیح نجات دہندہ۔ فلپیوں اور کلسیوں کو خطوط لکھتے ہوئے، اُس نے کلیسیا کو خُد ا کے قریب لانے کے ہر ممکن کوشش کی، اور مسیحیوں کو ایک دوسرے کے قریب لانے کا سبب بنا۔</a:t>
            </a:r>
          </a:p>
          <a:p>
            <a:pPr marL="0" marR="0" lvl="0" indent="0" algn="r" defTabSz="914400" rtl="1" eaLnBrk="1" fontAlgn="auto" latinLnBrk="0" hangingPunct="1">
              <a:lnSpc>
                <a:spcPct val="100000"/>
              </a:lnSpc>
              <a:spcBef>
                <a:spcPts val="600"/>
              </a:spcBef>
              <a:spcAft>
                <a:spcPts val="0"/>
              </a:spcAft>
              <a:buClrTx/>
              <a:buSzTx/>
              <a:buFontTx/>
              <a:buNone/>
              <a:tabLst/>
              <a:defRPr/>
            </a:pPr>
            <a:r>
              <a:rPr lang="ur-PK" sz="2800" b="1" dirty="0">
                <a:solidFill>
                  <a:prstClr val="black"/>
                </a:solidFill>
                <a:latin typeface="Jameel Noori Nastaleeq" panose="02000503000000020004" pitchFamily="2" charset="-78"/>
                <a:cs typeface="Jameel Noori Nastaleeq" panose="02000503000000020004" pitchFamily="2" charset="-78"/>
              </a:rPr>
              <a:t>ایسا کرتے ہوئے اُس نے ہم پر واضح کیا کہ کس طرح خُدا کی کلیسیا آج خُدا کے ساتھ متحد ہو کر اُس مقصد کو پورا کر سکتی ہے جو یسوع مسیح نے اُسے  سونپا ہے۔</a:t>
            </a: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H="1">
            <a:off x="8803243" y="5389327"/>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flipH="1">
            <a:off x="8803243" y="4175884"/>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flipH="1">
            <a:off x="8803243" y="5800292"/>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flipH="1">
            <a:off x="8803243" y="4534170"/>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flipH="1">
            <a:off x="8803243" y="6211257"/>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flipH="1">
            <a:off x="9185006" y="3698088"/>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flipH="1">
            <a:off x="9185006" y="4987088"/>
            <a:ext cx="736095" cy="306903"/>
          </a:xfrm>
          <a:prstGeom prst="rect">
            <a:avLst/>
          </a:prstGeom>
        </p:spPr>
      </p:pic>
    </p:spTree>
    <p:extLst>
      <p:ext uri="{BB962C8B-B14F-4D97-AF65-F5344CB8AC3E}">
        <p14:creationId xmlns:p14="http://schemas.microsoft.com/office/powerpoint/2010/main" val="153352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2"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righ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2"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ppt_x</p:attrName>
                                        </p:attrNameLst>
                                      </p:cBhvr>
                                      <p:tavLst>
                                        <p:tav tm="0">
                                          <p:val>
                                            <p:strVal val="#ppt_x+#ppt_w/2"/>
                                          </p:val>
                                        </p:tav>
                                        <p:tav tm="100000">
                                          <p:val>
                                            <p:strVal val="#ppt_x"/>
                                          </p:val>
                                        </p:tav>
                                      </p:tavLst>
                                    </p:anim>
                                    <p:anim calcmode="lin" valueType="num">
                                      <p:cBhvr>
                                        <p:cTn id="22" dur="500" fill="hold"/>
                                        <p:tgtEl>
                                          <p:spTgt spid="25"/>
                                        </p:tgtEl>
                                        <p:attrNameLst>
                                          <p:attrName>ppt_y</p:attrName>
                                        </p:attrNameLst>
                                      </p:cBhvr>
                                      <p:tavLst>
                                        <p:tav tm="0">
                                          <p:val>
                                            <p:strVal val="#ppt_y"/>
                                          </p:val>
                                        </p:tav>
                                        <p:tav tm="100000">
                                          <p:val>
                                            <p:strVal val="#ppt_y"/>
                                          </p:val>
                                        </p:tav>
                                      </p:tavLst>
                                    </p:anim>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strVal val="#ppt_h"/>
                                          </p:val>
                                        </p:tav>
                                        <p:tav tm="100000">
                                          <p:val>
                                            <p:strVal val="#ppt_h"/>
                                          </p:val>
                                        </p:tav>
                                      </p:tavLst>
                                    </p:anim>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wipe(right)">
                                      <p:cBhvr>
                                        <p:cTn id="28" dur="500"/>
                                        <p:tgtEl>
                                          <p:spTgt spid="2">
                                            <p:txEl>
                                              <p:pRg st="0" end="0"/>
                                            </p:txEl>
                                          </p:spTgt>
                                        </p:tgtEl>
                                      </p:cBhvr>
                                    </p:animEffect>
                                  </p:childTnLst>
                                </p:cTn>
                              </p:par>
                            </p:childTnLst>
                          </p:cTn>
                        </p:par>
                        <p:par>
                          <p:cTn id="29" fill="hold">
                            <p:stCondLst>
                              <p:cond delay="1000"/>
                            </p:stCondLst>
                            <p:childTnLst>
                              <p:par>
                                <p:cTn id="30" presetID="31"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 calcmode="lin" valueType="num">
                                      <p:cBhvr>
                                        <p:cTn id="34" dur="500" fill="hold"/>
                                        <p:tgtEl>
                                          <p:spTgt spid="13"/>
                                        </p:tgtEl>
                                        <p:attrNameLst>
                                          <p:attrName>style.rotation</p:attrName>
                                        </p:attrNameLst>
                                      </p:cBhvr>
                                      <p:tavLst>
                                        <p:tav tm="0">
                                          <p:val>
                                            <p:fltVal val="90"/>
                                          </p:val>
                                        </p:tav>
                                        <p:tav tm="100000">
                                          <p:val>
                                            <p:fltVal val="0"/>
                                          </p:val>
                                        </p:tav>
                                      </p:tavLst>
                                    </p:anim>
                                    <p:animEffect transition="in" filter="fade">
                                      <p:cBhvr>
                                        <p:cTn id="35" dur="500"/>
                                        <p:tgtEl>
                                          <p:spTgt spid="13"/>
                                        </p:tgtEl>
                                      </p:cBhvr>
                                    </p:animEffect>
                                  </p:childTnLst>
                                </p:cTn>
                              </p:par>
                            </p:childTnLst>
                          </p:cTn>
                        </p:par>
                        <p:par>
                          <p:cTn id="36" fill="hold">
                            <p:stCondLst>
                              <p:cond delay="1500"/>
                            </p:stCondLst>
                            <p:childTnLst>
                              <p:par>
                                <p:cTn id="37" presetID="22" presetClass="entr" presetSubtype="2" fill="hold" grpId="0" nodeType="after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wipe(right)">
                                      <p:cBhvr>
                                        <p:cTn id="39" dur="500"/>
                                        <p:tgtEl>
                                          <p:spTgt spid="2">
                                            <p:txEl>
                                              <p:pRg st="1" end="1"/>
                                            </p:txEl>
                                          </p:spTgt>
                                        </p:tgtEl>
                                      </p:cBhvr>
                                    </p:animEffect>
                                  </p:childTnLst>
                                </p:cTn>
                              </p:par>
                            </p:childTnLst>
                          </p:cTn>
                        </p:par>
                        <p:par>
                          <p:cTn id="40" fill="hold">
                            <p:stCondLst>
                              <p:cond delay="2000"/>
                            </p:stCondLst>
                            <p:childTnLst>
                              <p:par>
                                <p:cTn id="41" presetID="31"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 calcmode="lin" valueType="num">
                                      <p:cBhvr>
                                        <p:cTn id="45" dur="500" fill="hold"/>
                                        <p:tgtEl>
                                          <p:spTgt spid="16"/>
                                        </p:tgtEl>
                                        <p:attrNameLst>
                                          <p:attrName>style.rotation</p:attrName>
                                        </p:attrNameLst>
                                      </p:cBhvr>
                                      <p:tavLst>
                                        <p:tav tm="0">
                                          <p:val>
                                            <p:fltVal val="90"/>
                                          </p:val>
                                        </p:tav>
                                        <p:tav tm="100000">
                                          <p:val>
                                            <p:fltVal val="0"/>
                                          </p:val>
                                        </p:tav>
                                      </p:tavLst>
                                    </p:anim>
                                    <p:animEffect transition="in" filter="fade">
                                      <p:cBhvr>
                                        <p:cTn id="46" dur="500"/>
                                        <p:tgtEl>
                                          <p:spTgt spid="16"/>
                                        </p:tgtEl>
                                      </p:cBhvr>
                                    </p:animEffect>
                                  </p:childTnLst>
                                </p:cTn>
                              </p:par>
                            </p:childTnLst>
                          </p:cTn>
                        </p:par>
                        <p:par>
                          <p:cTn id="47" fill="hold">
                            <p:stCondLst>
                              <p:cond delay="2500"/>
                            </p:stCondLst>
                            <p:childTnLst>
                              <p:par>
                                <p:cTn id="48" presetID="22" presetClass="entr" presetSubtype="2" fill="hold" grpId="0" nodeType="afterEffect">
                                  <p:stCondLst>
                                    <p:cond delay="0"/>
                                  </p:stCondLst>
                                  <p:childTnLst>
                                    <p:set>
                                      <p:cBhvr>
                                        <p:cTn id="49" dur="1" fill="hold">
                                          <p:stCondLst>
                                            <p:cond delay="0"/>
                                          </p:stCondLst>
                                        </p:cTn>
                                        <p:tgtEl>
                                          <p:spTgt spid="2">
                                            <p:txEl>
                                              <p:pRg st="2" end="2"/>
                                            </p:txEl>
                                          </p:spTgt>
                                        </p:tgtEl>
                                        <p:attrNameLst>
                                          <p:attrName>style.visibility</p:attrName>
                                        </p:attrNameLst>
                                      </p:cBhvr>
                                      <p:to>
                                        <p:strVal val="visible"/>
                                      </p:to>
                                    </p:set>
                                    <p:animEffect transition="in" filter="wipe(right)">
                                      <p:cBhvr>
                                        <p:cTn id="50" dur="500"/>
                                        <p:tgtEl>
                                          <p:spTgt spid="2">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2"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ppt_x</p:attrName>
                                        </p:attrNameLst>
                                      </p:cBhvr>
                                      <p:tavLst>
                                        <p:tav tm="0">
                                          <p:val>
                                            <p:strVal val="#ppt_x+#ppt_w/2"/>
                                          </p:val>
                                        </p:tav>
                                        <p:tav tm="100000">
                                          <p:val>
                                            <p:strVal val="#ppt_x"/>
                                          </p:val>
                                        </p:tav>
                                      </p:tavLst>
                                    </p:anim>
                                    <p:anim calcmode="lin" valueType="num">
                                      <p:cBhvr>
                                        <p:cTn id="56" dur="500" fill="hold"/>
                                        <p:tgtEl>
                                          <p:spTgt spid="34"/>
                                        </p:tgtEl>
                                        <p:attrNameLst>
                                          <p:attrName>ppt_y</p:attrName>
                                        </p:attrNameLst>
                                      </p:cBhvr>
                                      <p:tavLst>
                                        <p:tav tm="0">
                                          <p:val>
                                            <p:strVal val="#ppt_y"/>
                                          </p:val>
                                        </p:tav>
                                        <p:tav tm="100000">
                                          <p:val>
                                            <p:strVal val="#ppt_y"/>
                                          </p:val>
                                        </p:tav>
                                      </p:tavLst>
                                    </p:anim>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22" presetClass="entr" presetSubtype="2" fill="hold" grpId="0" nodeType="afterEffect">
                                  <p:stCondLst>
                                    <p:cond delay="0"/>
                                  </p:stCondLst>
                                  <p:childTnLst>
                                    <p:set>
                                      <p:cBhvr>
                                        <p:cTn id="61" dur="1" fill="hold">
                                          <p:stCondLst>
                                            <p:cond delay="0"/>
                                          </p:stCondLst>
                                        </p:cTn>
                                        <p:tgtEl>
                                          <p:spTgt spid="2">
                                            <p:txEl>
                                              <p:pRg st="3" end="3"/>
                                            </p:txEl>
                                          </p:spTgt>
                                        </p:tgtEl>
                                        <p:attrNameLst>
                                          <p:attrName>style.visibility</p:attrName>
                                        </p:attrNameLst>
                                      </p:cBhvr>
                                      <p:to>
                                        <p:strVal val="visible"/>
                                      </p:to>
                                    </p:set>
                                    <p:animEffect transition="in" filter="wipe(right)">
                                      <p:cBhvr>
                                        <p:cTn id="62" dur="500"/>
                                        <p:tgtEl>
                                          <p:spTgt spid="2">
                                            <p:txEl>
                                              <p:pRg st="3" end="3"/>
                                            </p:txEl>
                                          </p:spTgt>
                                        </p:tgtEl>
                                      </p:cBhvr>
                                    </p:animEffect>
                                  </p:childTnLst>
                                </p:cTn>
                              </p:par>
                            </p:childTnLst>
                          </p:cTn>
                        </p:par>
                        <p:par>
                          <p:cTn id="63" fill="hold">
                            <p:stCondLst>
                              <p:cond delay="1000"/>
                            </p:stCondLst>
                            <p:childTnLst>
                              <p:par>
                                <p:cTn id="64" presetID="31" presetClass="entr" presetSubtype="0" fill="hold" nodeType="after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 calcmode="lin" valueType="num">
                                      <p:cBhvr>
                                        <p:cTn id="68" dur="500" fill="hold"/>
                                        <p:tgtEl>
                                          <p:spTgt spid="12"/>
                                        </p:tgtEl>
                                        <p:attrNameLst>
                                          <p:attrName>style.rotation</p:attrName>
                                        </p:attrNameLst>
                                      </p:cBhvr>
                                      <p:tavLst>
                                        <p:tav tm="0">
                                          <p:val>
                                            <p:fltVal val="90"/>
                                          </p:val>
                                        </p:tav>
                                        <p:tav tm="100000">
                                          <p:val>
                                            <p:fltVal val="0"/>
                                          </p:val>
                                        </p:tav>
                                      </p:tavLst>
                                    </p:anim>
                                    <p:animEffect transition="in" filter="fade">
                                      <p:cBhvr>
                                        <p:cTn id="69" dur="500"/>
                                        <p:tgtEl>
                                          <p:spTgt spid="12"/>
                                        </p:tgtEl>
                                      </p:cBhvr>
                                    </p:animEffect>
                                  </p:childTnLst>
                                </p:cTn>
                              </p:par>
                            </p:childTnLst>
                          </p:cTn>
                        </p:par>
                        <p:par>
                          <p:cTn id="70" fill="hold">
                            <p:stCondLst>
                              <p:cond delay="1500"/>
                            </p:stCondLst>
                            <p:childTnLst>
                              <p:par>
                                <p:cTn id="71" presetID="22" presetClass="entr" presetSubtype="2" fill="hold" grpId="0" nodeType="afterEffect">
                                  <p:stCondLst>
                                    <p:cond delay="0"/>
                                  </p:stCondLst>
                                  <p:childTnLst>
                                    <p:set>
                                      <p:cBhvr>
                                        <p:cTn id="72" dur="1" fill="hold">
                                          <p:stCondLst>
                                            <p:cond delay="0"/>
                                          </p:stCondLst>
                                        </p:cTn>
                                        <p:tgtEl>
                                          <p:spTgt spid="2">
                                            <p:txEl>
                                              <p:pRg st="4" end="4"/>
                                            </p:txEl>
                                          </p:spTgt>
                                        </p:tgtEl>
                                        <p:attrNameLst>
                                          <p:attrName>style.visibility</p:attrName>
                                        </p:attrNameLst>
                                      </p:cBhvr>
                                      <p:to>
                                        <p:strVal val="visible"/>
                                      </p:to>
                                    </p:set>
                                    <p:animEffect transition="in" filter="wipe(right)">
                                      <p:cBhvr>
                                        <p:cTn id="73" dur="500"/>
                                        <p:tgtEl>
                                          <p:spTgt spid="2">
                                            <p:txEl>
                                              <p:pRg st="4" end="4"/>
                                            </p:txEl>
                                          </p:spTgt>
                                        </p:tgtEl>
                                      </p:cBhvr>
                                    </p:animEffect>
                                  </p:childTnLst>
                                </p:cTn>
                              </p:par>
                            </p:childTnLst>
                          </p:cTn>
                        </p:par>
                        <p:par>
                          <p:cTn id="74" fill="hold">
                            <p:stCondLst>
                              <p:cond delay="2000"/>
                            </p:stCondLst>
                            <p:childTnLst>
                              <p:par>
                                <p:cTn id="75" presetID="31" presetClass="entr" presetSubtype="0"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 calcmode="lin" valueType="num">
                                      <p:cBhvr>
                                        <p:cTn id="79" dur="500" fill="hold"/>
                                        <p:tgtEl>
                                          <p:spTgt spid="15"/>
                                        </p:tgtEl>
                                        <p:attrNameLst>
                                          <p:attrName>style.rotation</p:attrName>
                                        </p:attrNameLst>
                                      </p:cBhvr>
                                      <p:tavLst>
                                        <p:tav tm="0">
                                          <p:val>
                                            <p:fltVal val="90"/>
                                          </p:val>
                                        </p:tav>
                                        <p:tav tm="100000">
                                          <p:val>
                                            <p:fltVal val="0"/>
                                          </p:val>
                                        </p:tav>
                                      </p:tavLst>
                                    </p:anim>
                                    <p:animEffect transition="in" filter="fade">
                                      <p:cBhvr>
                                        <p:cTn id="80" dur="500"/>
                                        <p:tgtEl>
                                          <p:spTgt spid="15"/>
                                        </p:tgtEl>
                                      </p:cBhvr>
                                    </p:animEffect>
                                  </p:childTnLst>
                                </p:cTn>
                              </p:par>
                            </p:childTnLst>
                          </p:cTn>
                        </p:par>
                        <p:par>
                          <p:cTn id="81" fill="hold">
                            <p:stCondLst>
                              <p:cond delay="2500"/>
                            </p:stCondLst>
                            <p:childTnLst>
                              <p:par>
                                <p:cTn id="82" presetID="22" presetClass="entr" presetSubtype="2" fill="hold" grpId="0" nodeType="afterEffect">
                                  <p:stCondLst>
                                    <p:cond delay="0"/>
                                  </p:stCondLst>
                                  <p:childTnLst>
                                    <p:set>
                                      <p:cBhvr>
                                        <p:cTn id="83" dur="1" fill="hold">
                                          <p:stCondLst>
                                            <p:cond delay="0"/>
                                          </p:stCondLst>
                                        </p:cTn>
                                        <p:tgtEl>
                                          <p:spTgt spid="2">
                                            <p:txEl>
                                              <p:pRg st="5" end="5"/>
                                            </p:txEl>
                                          </p:spTgt>
                                        </p:tgtEl>
                                        <p:attrNameLst>
                                          <p:attrName>style.visibility</p:attrName>
                                        </p:attrNameLst>
                                      </p:cBhvr>
                                      <p:to>
                                        <p:strVal val="visible"/>
                                      </p:to>
                                    </p:set>
                                    <p:animEffect transition="in" filter="wipe(right)">
                                      <p:cBhvr>
                                        <p:cTn id="84" dur="500"/>
                                        <p:tgtEl>
                                          <p:spTgt spid="2">
                                            <p:txEl>
                                              <p:pRg st="5" end="5"/>
                                            </p:txEl>
                                          </p:spTgt>
                                        </p:tgtEl>
                                      </p:cBhvr>
                                    </p:animEffect>
                                  </p:childTnLst>
                                </p:cTn>
                              </p:par>
                            </p:childTnLst>
                          </p:cTn>
                        </p:par>
                        <p:par>
                          <p:cTn id="85" fill="hold">
                            <p:stCondLst>
                              <p:cond delay="3000"/>
                            </p:stCondLst>
                            <p:childTnLst>
                              <p:par>
                                <p:cTn id="86" presetID="31" presetClass="entr" presetSubtype="0" fill="hold" nodeType="after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p:cTn id="88" dur="500" fill="hold"/>
                                        <p:tgtEl>
                                          <p:spTgt spid="21"/>
                                        </p:tgtEl>
                                        <p:attrNameLst>
                                          <p:attrName>ppt_w</p:attrName>
                                        </p:attrNameLst>
                                      </p:cBhvr>
                                      <p:tavLst>
                                        <p:tav tm="0">
                                          <p:val>
                                            <p:fltVal val="0"/>
                                          </p:val>
                                        </p:tav>
                                        <p:tav tm="100000">
                                          <p:val>
                                            <p:strVal val="#ppt_w"/>
                                          </p:val>
                                        </p:tav>
                                      </p:tavLst>
                                    </p:anim>
                                    <p:anim calcmode="lin" valueType="num">
                                      <p:cBhvr>
                                        <p:cTn id="89" dur="500" fill="hold"/>
                                        <p:tgtEl>
                                          <p:spTgt spid="21"/>
                                        </p:tgtEl>
                                        <p:attrNameLst>
                                          <p:attrName>ppt_h</p:attrName>
                                        </p:attrNameLst>
                                      </p:cBhvr>
                                      <p:tavLst>
                                        <p:tav tm="0">
                                          <p:val>
                                            <p:fltVal val="0"/>
                                          </p:val>
                                        </p:tav>
                                        <p:tav tm="100000">
                                          <p:val>
                                            <p:strVal val="#ppt_h"/>
                                          </p:val>
                                        </p:tav>
                                      </p:tavLst>
                                    </p:anim>
                                    <p:anim calcmode="lin" valueType="num">
                                      <p:cBhvr>
                                        <p:cTn id="90" dur="500" fill="hold"/>
                                        <p:tgtEl>
                                          <p:spTgt spid="21"/>
                                        </p:tgtEl>
                                        <p:attrNameLst>
                                          <p:attrName>style.rotation</p:attrName>
                                        </p:attrNameLst>
                                      </p:cBhvr>
                                      <p:tavLst>
                                        <p:tav tm="0">
                                          <p:val>
                                            <p:fltVal val="90"/>
                                          </p:val>
                                        </p:tav>
                                        <p:tav tm="100000">
                                          <p:val>
                                            <p:fltVal val="0"/>
                                          </p:val>
                                        </p:tav>
                                      </p:tavLst>
                                    </p:anim>
                                    <p:animEffect transition="in" filter="fade">
                                      <p:cBhvr>
                                        <p:cTn id="91" dur="500"/>
                                        <p:tgtEl>
                                          <p:spTgt spid="21"/>
                                        </p:tgtEl>
                                      </p:cBhvr>
                                    </p:animEffect>
                                  </p:childTnLst>
                                </p:cTn>
                              </p:par>
                            </p:childTnLst>
                          </p:cTn>
                        </p:par>
                        <p:par>
                          <p:cTn id="92" fill="hold">
                            <p:stCondLst>
                              <p:cond delay="3500"/>
                            </p:stCondLst>
                            <p:childTnLst>
                              <p:par>
                                <p:cTn id="93" presetID="22" presetClass="entr" presetSubtype="2" fill="hold" grpId="0" nodeType="afterEffect">
                                  <p:stCondLst>
                                    <p:cond delay="0"/>
                                  </p:stCondLst>
                                  <p:childTnLst>
                                    <p:set>
                                      <p:cBhvr>
                                        <p:cTn id="94" dur="1" fill="hold">
                                          <p:stCondLst>
                                            <p:cond delay="0"/>
                                          </p:stCondLst>
                                        </p:cTn>
                                        <p:tgtEl>
                                          <p:spTgt spid="2">
                                            <p:txEl>
                                              <p:pRg st="6" end="6"/>
                                            </p:txEl>
                                          </p:spTgt>
                                        </p:tgtEl>
                                        <p:attrNameLst>
                                          <p:attrName>style.visibility</p:attrName>
                                        </p:attrNameLst>
                                      </p:cBhvr>
                                      <p:to>
                                        <p:strVal val="visible"/>
                                      </p:to>
                                    </p:set>
                                    <p:animEffect transition="in" filter="wipe(right)">
                                      <p:cBhvr>
                                        <p:cTn id="9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769441"/>
          </a:xfrm>
          <a:prstGeom prst="rect">
            <a:avLst/>
          </a:prstGeom>
          <a:noFill/>
        </p:spPr>
        <p:txBody>
          <a:bodyPr wrap="square">
            <a:spAutoFit/>
          </a:bodyPr>
          <a:lstStyle/>
          <a:p>
            <a:pPr marL="0" marR="0" lvl="0" indent="0" algn="ctr" defTabSz="914400" rtl="1" eaLnBrk="1" fontAlgn="auto" latinLnBrk="0" hangingPunct="1">
              <a:lnSpc>
                <a:spcPct val="100000"/>
              </a:lnSpc>
              <a:spcBef>
                <a:spcPts val="600"/>
              </a:spcBef>
              <a:spcAft>
                <a:spcPts val="0"/>
              </a:spcAft>
              <a:buClrTx/>
              <a:buSzTx/>
              <a:buFontTx/>
              <a:buNone/>
              <a:tabLst/>
              <a:defRPr/>
            </a:pPr>
            <a:r>
              <a:rPr kumimoji="0" lang="ur-PK" sz="4400" b="1" i="0" u="none" strike="noStrike" kern="1200" cap="none" spc="0" normalizeH="0" baseline="0" noProof="0" dirty="0">
                <a:ln>
                  <a:noFill/>
                </a:ln>
                <a:solidFill>
                  <a:srgbClr val="5A3011"/>
                </a:solidFill>
                <a:effectLst/>
                <a:uLnTx/>
                <a:uFillTx/>
                <a:latin typeface="Aptos Display" panose="02110004020202020204"/>
                <a:ea typeface="+mn-ea"/>
                <a:cs typeface="+mn-cs"/>
              </a:rPr>
              <a:t>خطوط کے مصنف</a:t>
            </a:r>
            <a:endParaRPr kumimoji="0" lang="en" sz="44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22918346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8241176" y="271586"/>
            <a:ext cx="3950824" cy="76944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44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پول</a:t>
            </a:r>
            <a:r>
              <a:rPr lang="ur-PK" sz="4400" b="1" spc="60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 رسول قید میں</a:t>
            </a:r>
            <a:endParaRPr kumimoji="0" lang="en" sz="44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7055A856-0CE9-C83F-0B57-153FA7EBBF02}"/>
              </a:ext>
            </a:extLst>
          </p:cNvPr>
          <p:cNvSpPr txBox="1"/>
          <p:nvPr/>
        </p:nvSpPr>
        <p:spPr>
          <a:xfrm>
            <a:off x="144978" y="229324"/>
            <a:ext cx="7618092" cy="954107"/>
          </a:xfrm>
          <a:prstGeom prst="rect">
            <a:avLst/>
          </a:prstGeom>
          <a:noFill/>
        </p:spPr>
        <p:txBody>
          <a:bodyPr wrap="square">
            <a:spAutoFit/>
          </a:bodyPr>
          <a:lstStyle/>
          <a:p>
            <a:pPr lvl="0" algn="r" rtl="1">
              <a:defRPr/>
            </a:pPr>
            <a:r>
              <a:rPr lang="ur-PK" sz="2800" b="1" dirty="0">
                <a:solidFill>
                  <a:srgbClr val="008000">
                    <a:lumMod val="20000"/>
                    <a:lumOff val="80000"/>
                  </a:srgb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"مسیح یسوع کے بندوں پولس اور تیمتھیس کی طرف سے فلپی کے سب مقدسوں کے نام جو مسیح یسوع میں نگہبانوں اور خادموں سمیت" (فلپیوں 1:1)</a:t>
            </a:r>
            <a:endParaRPr kumimoji="0" lang="en" sz="28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70957489-6DFD-99DC-CF5F-EBE814934DE7}"/>
              </a:ext>
            </a:extLst>
          </p:cNvPr>
          <p:cNvSpPr txBox="1"/>
          <p:nvPr/>
        </p:nvSpPr>
        <p:spPr>
          <a:xfrm>
            <a:off x="4539741" y="1228725"/>
            <a:ext cx="4670936" cy="1815882"/>
          </a:xfrm>
          <a:prstGeom prst="rect">
            <a:avLst/>
          </a:prstGeom>
          <a:noFill/>
        </p:spPr>
        <p:txBody>
          <a:bodyPr wrap="square" rtlCol="0">
            <a:spAutoFit/>
          </a:bodyPr>
          <a:lstStyle/>
          <a:p>
            <a:pPr lvl="0" algn="r" rtl="1">
              <a:spcBef>
                <a:spcPts val="600"/>
              </a:spcBef>
              <a:defRPr/>
            </a:pPr>
            <a:r>
              <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روم میں اپنی</a:t>
            </a:r>
            <a:r>
              <a:rPr kumimoji="0" lang="ur-PK" sz="28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پہلی قید کے دوران۔60 سے 62 اے ڈی کے درمیان۔  </a:t>
            </a:r>
            <a:r>
              <a:rPr lang="ur-PK" sz="2800" b="1" dirty="0">
                <a:solidFill>
                  <a:prstClr val="black"/>
                </a:solidFill>
                <a:latin typeface="Jameel Noori Nastaleeq" panose="02000503000000020004" pitchFamily="2" charset="-78"/>
                <a:cs typeface="Jameel Noori Nastaleeq" panose="02000503000000020004" pitchFamily="2" charset="-78"/>
              </a:rPr>
              <a:t>پولس رسول نے کم از کم پانچ خطوط لکھے: افسیوں،فلپیوں ، کلسیوں، فلیمون، اور لودیکیہ کی کلیسیا کو (یہ خط ہم تک نہیں پہنچا)۔ </a:t>
            </a:r>
            <a:endPar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9492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126690" y="3551295"/>
            <a:ext cx="6118737" cy="1569660"/>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چونکہ اس کے خلاف</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کوئی سنگین الزامات  نہیں </a:t>
            </a:r>
            <a:r>
              <a:rPr lang="ur-PK" sz="2400" b="1" dirty="0">
                <a:solidFill>
                  <a:prstClr val="black"/>
                </a:solidFill>
                <a:latin typeface="Jameel Noori Nastaleeq" panose="02000503000000020004" pitchFamily="2" charset="-78"/>
                <a:cs typeface="Jameel Noori Nastaleeq" panose="02000503000000020004" pitchFamily="2" charset="-78"/>
              </a:rPr>
              <a:t>تھے</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اس لئے اسے کرائے کے مکان میں رہنے کیاجازت دی گئی تھی،  جس کی ہمیشہ رومی سپاہی حفاظت کرتا تھا (اعمال 16:28)َ جس کی وجہ سے وہ اُس نے خوشخبری کی منادی جاری رکھی ، یہاں تک کہ سپاہیوں کی ساری پلٹن کو بھی (فلپیوں 13:1)۔     </a:t>
            </a:r>
            <a:endPar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091939" y="5303798"/>
            <a:ext cx="9100059" cy="1292662"/>
          </a:xfrm>
          <a:prstGeom prst="rect">
            <a:avLst/>
          </a:prstGeom>
          <a:noFill/>
        </p:spPr>
        <p:txBody>
          <a:bodyPr wrap="square">
            <a:spAutoFit/>
          </a:bodyPr>
          <a:lstStyle/>
          <a:p>
            <a:pPr algn="r" rtl="1">
              <a:spcBef>
                <a:spcPts val="600"/>
              </a:spcBef>
              <a:defRPr/>
            </a:pPr>
            <a:r>
              <a:rPr lang="ur-PK" sz="2600" b="1" dirty="0">
                <a:solidFill>
                  <a:prstClr val="black"/>
                </a:solidFill>
                <a:latin typeface="Jameel Noori Nastaleeq" panose="02000503000000020004" pitchFamily="2" charset="-78"/>
                <a:cs typeface="Jameel Noori Nastaleeq" panose="02000503000000020004" pitchFamily="2" charset="-78"/>
              </a:rPr>
              <a:t>خطوط کا جائزہ لینے سے، ہم دیکھ سکتے ہیں کہ پولس رسول کے بہت سے ساتھی تھے (کلسیوں 7:4؛ فلیمون 23، 24)۔ وہ قیصر کے گھر والوں سے بھی رابطے میں تھا (فلپیوں 22:4)۔ پولس رسول نے جلد ہی رہائی پانے کی اُمید کی تھی (فلیمون 22)۔ ایک ایسی اُمید جو اسے اپنی دوسری قید کے دوران باقی نہیں رہی تھی (2تیمھیس 6:4)َ۔</a:t>
            </a:r>
            <a:endParaRPr lang="en" sz="2600" b="1" dirty="0">
              <a:solidFill>
                <a:prstClr val="black"/>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65738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righ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8360230" y="169118"/>
            <a:ext cx="3831770" cy="769441"/>
          </a:xfrm>
          <a:prstGeom prst="rect">
            <a:avLst/>
          </a:prstGeom>
          <a:noFill/>
        </p:spPr>
        <p:txBody>
          <a:bodyPr wrap="square">
            <a:spAutoFit/>
            <a:scene3d>
              <a:camera prst="orthographicFront"/>
              <a:lightRig rig="chilly" dir="t"/>
            </a:scene3d>
            <a:sp3d extrusionH="57150">
              <a:bevelT w="38100" h="38100" prst="convex"/>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4400" b="1" i="0" u="none" strike="noStrike" kern="1200" cap="none" spc="300" normalizeH="0" baseline="0" noProof="0" dirty="0">
                <a:ln w="13462">
                  <a:solidFill>
                    <a:prstClr val="white"/>
                  </a:solidFill>
                  <a:prstDash val="solid"/>
                </a:ln>
                <a:solidFill>
                  <a:srgbClr val="CC6600"/>
                </a:solidFill>
                <a:effectLst>
                  <a:outerShdw dist="12700" dir="2700000" algn="bl" rotWithShape="0">
                    <a:srgbClr val="FFFF66"/>
                  </a:outerShdw>
                </a:effectLst>
                <a:uLnTx/>
                <a:uFillTx/>
                <a:latin typeface="Jameel Noori Nastaleeq" panose="02000503000000020004" pitchFamily="2" charset="-78"/>
                <a:cs typeface="Jameel Noori Nastaleeq" panose="02000503000000020004" pitchFamily="2" charset="-78"/>
              </a:rPr>
              <a:t>زنجیروں</a:t>
            </a:r>
            <a:r>
              <a:rPr kumimoji="0" lang="ur-PK" sz="4400" b="1" i="0" u="none" strike="noStrike" kern="1200" cap="none" spc="300" normalizeH="0" noProof="0" dirty="0">
                <a:ln w="13462">
                  <a:solidFill>
                    <a:prstClr val="white"/>
                  </a:solidFill>
                  <a:prstDash val="solid"/>
                </a:ln>
                <a:solidFill>
                  <a:srgbClr val="CC6600"/>
                </a:solidFill>
                <a:effectLst>
                  <a:outerShdw dist="12700" dir="2700000" algn="bl" rotWithShape="0">
                    <a:srgbClr val="FFFF66"/>
                  </a:outerShdw>
                </a:effectLst>
                <a:uLnTx/>
                <a:uFillTx/>
                <a:latin typeface="Jameel Noori Nastaleeq" panose="02000503000000020004" pitchFamily="2" charset="-78"/>
                <a:cs typeface="Jameel Noori Nastaleeq" panose="02000503000000020004" pitchFamily="2" charset="-78"/>
              </a:rPr>
              <a:t> میں جکڑا سفیر</a:t>
            </a:r>
            <a:endParaRPr kumimoji="0" lang="en" sz="4400" b="1" i="0" u="none" strike="noStrike" kern="1200" cap="none" spc="300" normalizeH="0" baseline="0" noProof="0" dirty="0">
              <a:ln w="13462">
                <a:solidFill>
                  <a:prstClr val="white"/>
                </a:solidFill>
                <a:prstDash val="solid"/>
              </a:ln>
              <a:solidFill>
                <a:srgbClr val="CC6600"/>
              </a:solidFill>
              <a:effectLst>
                <a:outerShdw dist="12700" dir="2700000" algn="bl" rotWithShape="0">
                  <a:srgbClr val="FFFF66"/>
                </a:outerShdw>
              </a:effectLst>
              <a:uLnTx/>
              <a:uFillTx/>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21C361C-4141-BF31-F0D3-96AFB967EBB5}"/>
              </a:ext>
            </a:extLst>
          </p:cNvPr>
          <p:cNvSpPr txBox="1"/>
          <p:nvPr/>
        </p:nvSpPr>
        <p:spPr>
          <a:xfrm>
            <a:off x="178153" y="65962"/>
            <a:ext cx="7781731" cy="1077218"/>
          </a:xfrm>
          <a:prstGeom prst="rect">
            <a:avLst/>
          </a:prstGeom>
          <a:noFill/>
        </p:spPr>
        <p:txBody>
          <a:bodyPr wrap="square">
            <a:spAutoFit/>
            <a:scene3d>
              <a:camera prst="orthographicFront"/>
              <a:lightRig rig="threePt" dir="t"/>
            </a:scene3d>
            <a:sp3d extrusionH="57150">
              <a:bevelT w="38100" h="38100"/>
            </a:sp3d>
          </a:bodyPr>
          <a:lstStyle/>
          <a:p>
            <a:pPr lvl="0" algn="r" rtl="1">
              <a:defRPr/>
            </a:pPr>
            <a:r>
              <a:rPr kumimoji="0" lang="ur-PK" sz="3200" b="1" i="0" u="none" strike="noStrike" kern="1200" cap="none" spc="0" normalizeH="0" baseline="0" noProof="0" dirty="0">
                <a:ln>
                  <a:noFill/>
                </a:ln>
                <a:solidFill>
                  <a:srgbClr val="536E69"/>
                </a:solidFill>
                <a:effectLst/>
                <a:uLnTx/>
                <a:uFillTx/>
                <a:latin typeface="Jameel Noori Nastaleeq" panose="02000503000000020004" pitchFamily="2" charset="-78"/>
                <a:cs typeface="Jameel Noori Nastaleeq" panose="02000503000000020004" pitchFamily="2" charset="-78"/>
              </a:rPr>
              <a:t>"جس</a:t>
            </a:r>
            <a:r>
              <a:rPr kumimoji="0" lang="ur-PK" sz="3200" b="1" i="0" u="none" strike="noStrike" kern="1200" cap="none" spc="0" normalizeH="0" noProof="0" dirty="0">
                <a:ln>
                  <a:noFill/>
                </a:ln>
                <a:solidFill>
                  <a:srgbClr val="536E69"/>
                </a:solidFill>
                <a:effectLst/>
                <a:uLnTx/>
                <a:uFillTx/>
                <a:latin typeface="Jameel Noori Nastaleeq" panose="02000503000000020004" pitchFamily="2" charset="-78"/>
                <a:cs typeface="Jameel Noori Nastaleeq" panose="02000503000000020004" pitchFamily="2" charset="-78"/>
              </a:rPr>
              <a:t> کے لئے زنجیر س</a:t>
            </a:r>
            <a:r>
              <a:rPr lang="ur-PK" sz="3200" b="1" dirty="0">
                <a:solidFill>
                  <a:srgbClr val="536E69"/>
                </a:solidFill>
                <a:latin typeface="Jameel Noori Nastaleeq" panose="02000503000000020004" pitchFamily="2" charset="-78"/>
                <a:cs typeface="Jameel Noori Nastaleeq" panose="02000503000000020004" pitchFamily="2" charset="-78"/>
              </a:rPr>
              <a:t>ے</a:t>
            </a:r>
            <a:r>
              <a:rPr kumimoji="0" lang="ur-PK" sz="3200" b="1" i="0" u="none" strike="noStrike" kern="1200" cap="none" spc="0" normalizeH="0" noProof="0" dirty="0">
                <a:ln>
                  <a:noFill/>
                </a:ln>
                <a:solidFill>
                  <a:srgbClr val="536E69"/>
                </a:solidFill>
                <a:effectLst/>
                <a:uLnTx/>
                <a:uFillTx/>
                <a:latin typeface="Jameel Noori Nastaleeq" panose="02000503000000020004" pitchFamily="2" charset="-78"/>
                <a:cs typeface="Jameel Noori Nastaleeq" panose="02000503000000020004" pitchFamily="2" charset="-78"/>
              </a:rPr>
              <a:t> جکڑا ہوا ایلچی ہوں اور اُس کو ایسی دلیری سے بیان کروں جیسا بیان کرنا مجھ پر فرض ہے" (افسیوں 20:6)</a:t>
            </a:r>
            <a:endParaRPr kumimoji="0" lang="es-ES" sz="3200" b="1" i="0" u="none" strike="noStrike" kern="1200" cap="none" spc="0" normalizeH="0" baseline="0" noProof="0" dirty="0">
              <a:ln>
                <a:noFill/>
              </a:ln>
              <a:solidFill>
                <a:srgbClr val="536E69"/>
              </a:solidFill>
              <a:effectLst/>
              <a:uLnTx/>
              <a:uFillTx/>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52924" y="1324977"/>
            <a:ext cx="6048375" cy="357020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جس وقت</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a:t>
            </a:r>
            <a:r>
              <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سے</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اُس نے مسیح کے لئے سفیر بننے کا فیصلہ کیا، پولس رسول کی زندگی آسان نہیں تھی (2کرنتھیوں 6: 4۔5)۔ </a:t>
            </a:r>
            <a:endParaRPr lang="ur-PK" sz="2400" b="1" dirty="0">
              <a:solidFill>
                <a:prstClr val="black"/>
              </a:solidFill>
              <a:latin typeface="Jameel Noori Nastaleeq" panose="02000503000000020004" pitchFamily="2" charset="-78"/>
              <a:cs typeface="Jameel Noori Nastaleeq" panose="02000503000000020004" pitchFamily="2" charset="-78"/>
            </a:endParaRPr>
          </a:p>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بائبل</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مقدس پولس رسول کے روم جانے سے پہلے، صرف تین بار قید کا ریکارڈ پیش کرتی ہے: فلپی میں (اعمال 16: 22۔24)؛ یروشلیم میں (اعمال 10:23)؛قیصریہ میں (اعمال 23: 33۔35)۔ </a:t>
            </a:r>
            <a:r>
              <a:rPr lang="ur-PK" sz="2400" b="1" dirty="0">
                <a:solidFill>
                  <a:prstClr val="black"/>
                </a:solidFill>
                <a:latin typeface="Jameel Noori Nastaleeq" panose="02000503000000020004" pitchFamily="2" charset="-78"/>
                <a:cs typeface="Jameel Noori Nastaleeq" panose="02000503000000020004" pitchFamily="2" charset="-78"/>
              </a:rPr>
              <a:t>لیکن یقیناً اس سے زیادہ تھے (2کرنتھیوں 23:11)۔</a:t>
            </a:r>
          </a:p>
          <a:p>
            <a:pPr marL="0" marR="0" lvl="0" indent="0" algn="r" defTabSz="914400" rtl="1" eaLnBrk="1" fontAlgn="auto" latinLnBrk="0" hangingPunct="1">
              <a:lnSpc>
                <a:spcPct val="100000"/>
              </a:lnSpc>
              <a:spcBef>
                <a:spcPts val="600"/>
              </a:spcBef>
              <a:spcAft>
                <a:spcPts val="0"/>
              </a:spcAft>
              <a:buClrTx/>
              <a:buSzTx/>
              <a:buFontTx/>
              <a:buNone/>
              <a:tabLst/>
              <a:defRPr/>
            </a:pPr>
            <a:r>
              <a:rPr lang="ur-PK" sz="2400" b="1" dirty="0">
                <a:solidFill>
                  <a:prstClr val="black"/>
                </a:solidFill>
                <a:latin typeface="Jameel Noori Nastaleeq" panose="02000503000000020004" pitchFamily="2" charset="-78"/>
                <a:cs typeface="Jameel Noori Nastaleeq" panose="02000503000000020004" pitchFamily="2" charset="-78"/>
              </a:rPr>
              <a:t>ان تمام مشکلات میں، پولس رسول نے کبھی اپنے آپ کو بے بس نہیں سمجھا (2کرنتھیوں 4: 7۔9)۔ آزادنہ طور پر منادی کرنے سے قاصر، وہ زنجیروں میں جکڑا سفیر بن گیا (افسیوں 20:6)</a:t>
            </a:r>
            <a:endParaRPr lang="en" sz="2400" b="1" dirty="0">
              <a:solidFill>
                <a:prstClr val="black"/>
              </a:solidFill>
              <a:latin typeface="Jameel Noori Nastaleeq" panose="02000503000000020004" pitchFamily="2" charset="-78"/>
              <a:cs typeface="Jameel Noori Nastaleeq" panose="02000503000000020004" pitchFamily="2" charset="-78"/>
            </a:endParaRP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629089"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4" name="CuadroTexto 13">
            <a:extLst>
              <a:ext uri="{FF2B5EF4-FFF2-40B4-BE49-F238E27FC236}">
                <a16:creationId xmlns:a16="http://schemas.microsoft.com/office/drawing/2014/main" id="{B4D2C1C6-64E1-F711-2034-570DC8313FBE}"/>
              </a:ext>
            </a:extLst>
          </p:cNvPr>
          <p:cNvSpPr txBox="1"/>
          <p:nvPr/>
        </p:nvSpPr>
        <p:spPr>
          <a:xfrm>
            <a:off x="3392128" y="4955775"/>
            <a:ext cx="5850195" cy="1692771"/>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پولس رسول کا رویہ ہمیں سکھاتا ہے کہ جب ہم خوشخبری کی منادی کے لئے مشکلات کا شکار</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ہوتے ہیں</a:t>
            </a:r>
            <a:r>
              <a:rPr lang="ur-PK" sz="2600" b="1" dirty="0">
                <a:solidFill>
                  <a:prstClr val="black"/>
                </a:solidFill>
                <a:latin typeface="Jameel Noori Nastaleeq" panose="02000503000000020004" pitchFamily="2" charset="-78"/>
                <a:cs typeface="Jameel Noori Nastaleeq" panose="02000503000000020004" pitchFamily="2" charset="-78"/>
              </a:rPr>
              <a:t> </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تو ہمیں خُدا پر پورا بھروسہ رکھنا چاہئے۔ ہمیشہ اُس کے کلام کو ذہن میں رکھیں (2تیمتھیس 15:2)؛ </a:t>
            </a:r>
            <a:r>
              <a:rPr lang="ur-PK" sz="2600" b="1" dirty="0">
                <a:solidFill>
                  <a:prstClr val="black"/>
                </a:solidFill>
                <a:latin typeface="Jameel Noori Nastaleeq" panose="02000503000000020004" pitchFamily="2" charset="-78"/>
                <a:cs typeface="Jameel Noori Nastaleeq" panose="02000503000000020004" pitchFamily="2" charset="-78"/>
              </a:rPr>
              <a:t>اور روح القدس سے چمٹے رہیں، جو تسلی دینے والا ہمیں طاقت اور ہمت دیتا ہے (زکریاہ 6:4)۔ </a:t>
            </a:r>
            <a:endPar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06877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2" fill="hold" grpId="0" nodeType="after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wipe(right)">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3"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strips(upRight)">
                                      <p:cBhvr>
                                        <p:cTn id="41" dur="500"/>
                                        <p:tgtEl>
                                          <p:spTgt spid="10"/>
                                        </p:tgtEl>
                                      </p:cBhvr>
                                    </p:animEffect>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wipe(right)">
                                      <p:cBhvr>
                                        <p:cTn id="45" dur="5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wipe(right)">
                                      <p:cBhvr>
                                        <p:cTn id="50" dur="500"/>
                                        <p:tgtEl>
                                          <p:spTgt spid="6">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2" fill="hold" grpId="0" nodeType="after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Effect transition="in" filter="wipe(right)">
                                      <p:cBhvr>
                                        <p:cTn id="5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90238" y="3152810"/>
            <a:ext cx="3618158" cy="830997"/>
          </a:xfrm>
          <a:prstGeom prst="rect">
            <a:avLst/>
          </a:prstGeom>
          <a:noFill/>
        </p:spPr>
        <p:txBody>
          <a:bodyPr wrap="square">
            <a:spAutoFit/>
          </a:bodyPr>
          <a:lstStyle/>
          <a:p>
            <a:pPr marL="0" marR="0" lvl="0" indent="0" algn="ctr" defTabSz="914400" rtl="1" eaLnBrk="1" fontAlgn="auto" latinLnBrk="0" hangingPunct="1">
              <a:lnSpc>
                <a:spcPct val="100000"/>
              </a:lnSpc>
              <a:spcBef>
                <a:spcPts val="600"/>
              </a:spcBef>
              <a:spcAft>
                <a:spcPts val="0"/>
              </a:spcAft>
              <a:buClrTx/>
              <a:buSzTx/>
              <a:buFontTx/>
              <a:buNone/>
              <a:tabLst/>
              <a:defRPr/>
            </a:pPr>
            <a:r>
              <a:rPr kumimoji="0" lang="ur-PK" sz="4800" b="1" i="0" u="none" strike="noStrike" kern="1200" cap="none" spc="0" normalizeH="0" baseline="0" noProof="0" dirty="0">
                <a:ln>
                  <a:noFill/>
                </a:ln>
                <a:solidFill>
                  <a:srgbClr val="2F5882"/>
                </a:solidFill>
                <a:effectLst/>
                <a:uLnTx/>
                <a:uFillTx/>
                <a:latin typeface="Jameel Noori Nastaleeq" panose="02000503000000020004" pitchFamily="2" charset="-78"/>
                <a:cs typeface="Jameel Noori Nastaleeq" panose="02000503000000020004" pitchFamily="2" charset="-78"/>
              </a:rPr>
              <a:t>وُصول کندگان</a:t>
            </a:r>
            <a:endParaRPr kumimoji="0" lang="en" sz="4800" b="1" i="0" u="none" strike="noStrike" kern="1200" cap="none" spc="0" normalizeH="0" baseline="0" noProof="0" dirty="0">
              <a:ln>
                <a:noFill/>
              </a:ln>
              <a:solidFill>
                <a:srgbClr val="2F5882"/>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0078496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034988" y="915900"/>
            <a:ext cx="7797953" cy="4524315"/>
          </a:xfrm>
          <a:prstGeom prst="rect">
            <a:avLst/>
          </a:prstGeom>
          <a:noFill/>
        </p:spPr>
        <p:txBody>
          <a:bodyPr wrap="square">
            <a:spAutoFit/>
          </a:bodyPr>
          <a:lstStyle/>
          <a:p>
            <a:pPr lvl="0" algn="r">
              <a:spcBef>
                <a:spcPts val="600"/>
              </a:spcBef>
              <a:defRPr/>
            </a:pPr>
            <a:r>
              <a:rPr lang="ur-PK" sz="3600" b="1" dirty="0">
                <a:solidFill>
                  <a:prstClr val="black"/>
                </a:solidFill>
                <a:latin typeface="Jameel Noori Nastaleeq" panose="02000503000000020004" pitchFamily="2" charset="-78"/>
                <a:cs typeface="Jameel Noori Nastaleeq" panose="02000503000000020004" pitchFamily="2" charset="-78"/>
              </a:rPr>
              <a:t>"پولس رُسول نے اپنی محنت کے تحت تبدیل ہونے والوں کے لیے ایک گہری ذمہ داری محسوس کی۔ سب سے بڑھ کر، اُس کی خواہش تھی کہ وہ وفادار رہیں، "تاکہ مَیں مسیح کے دن میں خوش ہو سکوں،" اس نے کہا، "نہ میری دوڑ دھوپ بے فائدہ ہوئی نہ میری محنت اکارت گئی" فلپیوں 16:2 وہ اپنی سالمیت کے نتیجے میں کانپتا تھا، اگر اُس نے محسوس کیا کہ اُس کی کوشش کے نتیجے میں وہ خود کو بھی برداشت کر سکتا ہے۔ اپنے فرض کو پورا کرنے میں ناکام رہے اور کلیسیا کو رُوحوں کو بچانے کے کام میں اُس کے ساتھ تعاون کرنے میں ناکام ہوئی"</a:t>
            </a:r>
            <a:endParaRPr kumimoji="0" lang="en" sz="3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4FA48121-E136-5424-DACB-3357810C70FA}"/>
              </a:ext>
            </a:extLst>
          </p:cNvPr>
          <p:cNvSpPr txBox="1"/>
          <p:nvPr/>
        </p:nvSpPr>
        <p:spPr>
          <a:xfrm>
            <a:off x="2992827" y="5742045"/>
            <a:ext cx="3592650"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EGW (The Acts of the Apostles, p. 206)</a:t>
            </a:r>
          </a:p>
        </p:txBody>
      </p:sp>
    </p:spTree>
    <p:extLst>
      <p:ext uri="{BB962C8B-B14F-4D97-AF65-F5344CB8AC3E}">
        <p14:creationId xmlns:p14="http://schemas.microsoft.com/office/powerpoint/2010/main" val="101878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4803177-13B3-C339-14C8-FFE9ADE63A6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6852982-D79A-0323-91D1-72FFB8B9F442}"/>
              </a:ext>
            </a:extLst>
          </p:cNvPr>
          <p:cNvSpPr txBox="1"/>
          <p:nvPr/>
        </p:nvSpPr>
        <p:spPr>
          <a:xfrm>
            <a:off x="4673941" y="246610"/>
            <a:ext cx="2033564" cy="76944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ur-PK" sz="4400" b="1" dirty="0">
                <a:ln w="10160">
                  <a:solidFill>
                    <a:srgbClr val="CC6600"/>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فلپی کی تاریخ</a:t>
            </a:r>
            <a:endParaRPr kumimoji="0" lang="en" sz="44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alpha val="30000"/>
                  </a:srgbClr>
                </a:outerShdw>
              </a:effectLst>
              <a:uLnTx/>
              <a:uFillTx/>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C7076E75-E1A0-BBF2-6DAF-C88666F375CC}"/>
              </a:ext>
            </a:extLst>
          </p:cNvPr>
          <p:cNvSpPr txBox="1"/>
          <p:nvPr/>
        </p:nvSpPr>
        <p:spPr>
          <a:xfrm>
            <a:off x="-360" y="73074"/>
            <a:ext cx="4490383" cy="1384995"/>
          </a:xfrm>
          <a:prstGeom prst="rect">
            <a:avLst/>
          </a:prstGeom>
          <a:noFill/>
        </p:spPr>
        <p:txBody>
          <a:bodyPr wrap="square">
            <a:spAutoFit/>
          </a:bodyPr>
          <a:lstStyle/>
          <a:p>
            <a:pPr lvl="0" algn="r" rtl="1">
              <a:defRPr/>
            </a:pPr>
            <a:r>
              <a:rPr kumimoji="0" lang="ur-PK" sz="2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"اور</a:t>
            </a:r>
            <a:r>
              <a:rPr kumimoji="0" lang="ur-PK" sz="2800" b="1" i="0" u="none" strike="noStrike" kern="1200" cap="none" spc="0" normalizeH="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 پولس نے رات کو رویا میں دیکھا کہ ایک مکدنی آومی کھڑا ہوا اُس  کی منت کر کے کہتا ہے کہ پار اُتر کر مکدنیہ میں آ اور ہماری مدد کر" (اعمال 9:16)۔</a:t>
            </a:r>
            <a:endParaRPr kumimoji="0" lang="es-ES" sz="2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endParaRPr>
          </a:p>
        </p:txBody>
      </p:sp>
      <p:pic>
        <p:nvPicPr>
          <p:cNvPr id="10" name="Imagen 9" descr="Mapa&#10;&#10;El contenido generado por IA puede ser incorrecto.">
            <a:extLst>
              <a:ext uri="{FF2B5EF4-FFF2-40B4-BE49-F238E27FC236}">
                <a16:creationId xmlns:a16="http://schemas.microsoft.com/office/drawing/2014/main" id="{47623EF7-DA2F-956D-022F-738EF291C2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6913"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0D102396-8A83-43B1-8F4A-9B079B239164}"/>
              </a:ext>
            </a:extLst>
          </p:cNvPr>
          <p:cNvSpPr/>
          <p:nvPr/>
        </p:nvSpPr>
        <p:spPr>
          <a:xfrm>
            <a:off x="4698628"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Elipse 11">
            <a:extLst>
              <a:ext uri="{FF2B5EF4-FFF2-40B4-BE49-F238E27FC236}">
                <a16:creationId xmlns:a16="http://schemas.microsoft.com/office/drawing/2014/main" id="{32EB1735-9D00-BA50-B26A-6F28D374614F}"/>
              </a:ext>
            </a:extLst>
          </p:cNvPr>
          <p:cNvSpPr/>
          <p:nvPr/>
        </p:nvSpPr>
        <p:spPr>
          <a:xfrm>
            <a:off x="5140978"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Elipse 12">
            <a:extLst>
              <a:ext uri="{FF2B5EF4-FFF2-40B4-BE49-F238E27FC236}">
                <a16:creationId xmlns:a16="http://schemas.microsoft.com/office/drawing/2014/main" id="{ACA20777-8272-67E6-19CD-56A2B551C478}"/>
              </a:ext>
            </a:extLst>
          </p:cNvPr>
          <p:cNvSpPr/>
          <p:nvPr/>
        </p:nvSpPr>
        <p:spPr>
          <a:xfrm>
            <a:off x="3974368"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Elipse 13">
            <a:extLst>
              <a:ext uri="{FF2B5EF4-FFF2-40B4-BE49-F238E27FC236}">
                <a16:creationId xmlns:a16="http://schemas.microsoft.com/office/drawing/2014/main" id="{95D88313-1238-E1D4-D386-971CEF015614}"/>
              </a:ext>
            </a:extLst>
          </p:cNvPr>
          <p:cNvSpPr/>
          <p:nvPr/>
        </p:nvSpPr>
        <p:spPr>
          <a:xfrm>
            <a:off x="4346023"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Elipse 14">
            <a:extLst>
              <a:ext uri="{FF2B5EF4-FFF2-40B4-BE49-F238E27FC236}">
                <a16:creationId xmlns:a16="http://schemas.microsoft.com/office/drawing/2014/main" id="{30F1E0CD-A892-1DE2-5BD8-4A6AFB971464}"/>
              </a:ext>
            </a:extLst>
          </p:cNvPr>
          <p:cNvSpPr/>
          <p:nvPr/>
        </p:nvSpPr>
        <p:spPr>
          <a:xfrm>
            <a:off x="3719087"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Elipse 15">
            <a:extLst>
              <a:ext uri="{FF2B5EF4-FFF2-40B4-BE49-F238E27FC236}">
                <a16:creationId xmlns:a16="http://schemas.microsoft.com/office/drawing/2014/main" id="{F1E56676-6641-B096-4178-DA5A0F0652B9}"/>
              </a:ext>
            </a:extLst>
          </p:cNvPr>
          <p:cNvSpPr/>
          <p:nvPr/>
        </p:nvSpPr>
        <p:spPr>
          <a:xfrm>
            <a:off x="3479068"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Elipse 16">
            <a:extLst>
              <a:ext uri="{FF2B5EF4-FFF2-40B4-BE49-F238E27FC236}">
                <a16:creationId xmlns:a16="http://schemas.microsoft.com/office/drawing/2014/main" id="{AADD702A-D1D1-117C-3B3A-B230467D01CB}"/>
              </a:ext>
            </a:extLst>
          </p:cNvPr>
          <p:cNvSpPr/>
          <p:nvPr/>
        </p:nvSpPr>
        <p:spPr>
          <a:xfrm>
            <a:off x="4074583"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Elipse 17">
            <a:extLst>
              <a:ext uri="{FF2B5EF4-FFF2-40B4-BE49-F238E27FC236}">
                <a16:creationId xmlns:a16="http://schemas.microsoft.com/office/drawing/2014/main" id="{D29D3457-2AD0-C2F2-6FF9-31806122F3D1}"/>
              </a:ext>
            </a:extLst>
          </p:cNvPr>
          <p:cNvSpPr/>
          <p:nvPr/>
        </p:nvSpPr>
        <p:spPr>
          <a:xfrm>
            <a:off x="3154250"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0" name="Conector recto 19">
            <a:extLst>
              <a:ext uri="{FF2B5EF4-FFF2-40B4-BE49-F238E27FC236}">
                <a16:creationId xmlns:a16="http://schemas.microsoft.com/office/drawing/2014/main" id="{51CF6ADE-F0C1-7834-5D69-A48B0EB4505D}"/>
              </a:ext>
            </a:extLst>
          </p:cNvPr>
          <p:cNvCxnSpPr>
            <a:stCxn id="11" idx="7"/>
            <a:endCxn id="12" idx="3"/>
          </p:cNvCxnSpPr>
          <p:nvPr/>
        </p:nvCxnSpPr>
        <p:spPr>
          <a:xfrm flipV="1">
            <a:off x="4821540"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D54F7C79-AAD4-E23D-1EAB-95DE3FEC2A01}"/>
              </a:ext>
            </a:extLst>
          </p:cNvPr>
          <p:cNvCxnSpPr>
            <a:cxnSpLocks/>
            <a:stCxn id="13" idx="5"/>
            <a:endCxn id="12" idx="1"/>
          </p:cNvCxnSpPr>
          <p:nvPr/>
        </p:nvCxnSpPr>
        <p:spPr>
          <a:xfrm flipV="1">
            <a:off x="4097280"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380C2D90-B01A-049F-F5BC-C189580A8D8D}"/>
              </a:ext>
            </a:extLst>
          </p:cNvPr>
          <p:cNvCxnSpPr>
            <a:cxnSpLocks/>
            <a:stCxn id="13" idx="7"/>
            <a:endCxn id="14" idx="3"/>
          </p:cNvCxnSpPr>
          <p:nvPr/>
        </p:nvCxnSpPr>
        <p:spPr>
          <a:xfrm flipV="1">
            <a:off x="4097280"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B9F0F717-75C5-47D0-BEFB-50CC744BEB2B}"/>
              </a:ext>
            </a:extLst>
          </p:cNvPr>
          <p:cNvSpPr txBox="1"/>
          <p:nvPr/>
        </p:nvSpPr>
        <p:spPr>
          <a:xfrm>
            <a:off x="4043589" y="2739598"/>
            <a:ext cx="369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ptos" panose="02110004020202020204"/>
                <a:ea typeface="+mn-ea"/>
                <a:cs typeface="+mn-cs"/>
              </a:rPr>
              <a:t>X</a:t>
            </a:r>
          </a:p>
        </p:txBody>
      </p:sp>
      <p:cxnSp>
        <p:nvCxnSpPr>
          <p:cNvPr id="28" name="Conector recto 27">
            <a:extLst>
              <a:ext uri="{FF2B5EF4-FFF2-40B4-BE49-F238E27FC236}">
                <a16:creationId xmlns:a16="http://schemas.microsoft.com/office/drawing/2014/main" id="{467A528C-7509-05BD-30FD-A409F0B2587E}"/>
              </a:ext>
            </a:extLst>
          </p:cNvPr>
          <p:cNvCxnSpPr>
            <a:cxnSpLocks/>
            <a:stCxn id="15" idx="0"/>
            <a:endCxn id="13" idx="2"/>
          </p:cNvCxnSpPr>
          <p:nvPr/>
        </p:nvCxnSpPr>
        <p:spPr>
          <a:xfrm>
            <a:off x="3791087"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7C68593F-85EF-4E82-AF2C-C87D27A97B53}"/>
              </a:ext>
            </a:extLst>
          </p:cNvPr>
          <p:cNvCxnSpPr>
            <a:cxnSpLocks/>
            <a:stCxn id="16" idx="7"/>
          </p:cNvCxnSpPr>
          <p:nvPr/>
        </p:nvCxnSpPr>
        <p:spPr>
          <a:xfrm>
            <a:off x="3601980"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6E84C62A-A9B8-6215-36A7-0BC6EEDAD00F}"/>
              </a:ext>
            </a:extLst>
          </p:cNvPr>
          <p:cNvCxnSpPr>
            <a:cxnSpLocks/>
            <a:stCxn id="17" idx="3"/>
            <a:endCxn id="16" idx="0"/>
          </p:cNvCxnSpPr>
          <p:nvPr/>
        </p:nvCxnSpPr>
        <p:spPr>
          <a:xfrm flipH="1">
            <a:off x="3551068"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99F5A779-56F4-CCD2-1119-1D59D80D78FE}"/>
              </a:ext>
            </a:extLst>
          </p:cNvPr>
          <p:cNvCxnSpPr>
            <a:cxnSpLocks/>
            <a:stCxn id="18" idx="7"/>
            <a:endCxn id="17" idx="1"/>
          </p:cNvCxnSpPr>
          <p:nvPr/>
        </p:nvCxnSpPr>
        <p:spPr>
          <a:xfrm>
            <a:off x="3277162"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E1B60026-C50C-BA97-801C-3CE3F070984A}"/>
              </a:ext>
            </a:extLst>
          </p:cNvPr>
          <p:cNvSpPr txBox="1"/>
          <p:nvPr/>
        </p:nvSpPr>
        <p:spPr>
          <a:xfrm>
            <a:off x="618516" y="4533900"/>
            <a:ext cx="1654620" cy="400110"/>
          </a:xfrm>
          <a:prstGeom prst="rect">
            <a:avLst/>
          </a:prstGeom>
          <a:noFill/>
        </p:spPr>
        <p:txBody>
          <a:bodyPr wrap="none" rtlCol="0">
            <a:spAutoFit/>
          </a:bodyPr>
          <a:lstStyle/>
          <a:p>
            <a:pPr lvl="0" algn="ctr" rtl="1">
              <a:defRPr/>
            </a:pPr>
            <a:r>
              <a:rPr lang="ar-SA" sz="2000" b="1" dirty="0">
                <a:solidFill>
                  <a:srgbClr val="002060"/>
                </a:solidFill>
              </a:rPr>
              <a:t>اعمال 16: 6۔12</a:t>
            </a:r>
            <a:endParaRPr kumimoji="0" lang="en" sz="20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42" name="CuadroTexto 41">
            <a:extLst>
              <a:ext uri="{FF2B5EF4-FFF2-40B4-BE49-F238E27FC236}">
                <a16:creationId xmlns:a16="http://schemas.microsoft.com/office/drawing/2014/main" id="{BEC914AD-4051-F16E-5808-E4DA39E8ECDB}"/>
              </a:ext>
            </a:extLst>
          </p:cNvPr>
          <p:cNvSpPr txBox="1"/>
          <p:nvPr/>
        </p:nvSpPr>
        <p:spPr>
          <a:xfrm>
            <a:off x="4400191" y="3401497"/>
            <a:ext cx="76187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Phrygia</a:t>
            </a:r>
          </a:p>
        </p:txBody>
      </p:sp>
      <p:sp>
        <p:nvSpPr>
          <p:cNvPr id="43" name="CuadroTexto 42">
            <a:extLst>
              <a:ext uri="{FF2B5EF4-FFF2-40B4-BE49-F238E27FC236}">
                <a16:creationId xmlns:a16="http://schemas.microsoft.com/office/drawing/2014/main" id="{0E534AA1-3FF7-1B86-E201-F4FC285F2BE3}"/>
              </a:ext>
            </a:extLst>
          </p:cNvPr>
          <p:cNvSpPr txBox="1"/>
          <p:nvPr/>
        </p:nvSpPr>
        <p:spPr>
          <a:xfrm>
            <a:off x="5185245" y="3087172"/>
            <a:ext cx="94141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Galatia</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4" name="CuadroTexto 43">
            <a:extLst>
              <a:ext uri="{FF2B5EF4-FFF2-40B4-BE49-F238E27FC236}">
                <a16:creationId xmlns:a16="http://schemas.microsoft.com/office/drawing/2014/main" id="{680267E8-EAA3-8D37-5CF7-5E1CE5E3FCD5}"/>
              </a:ext>
            </a:extLst>
          </p:cNvPr>
          <p:cNvSpPr txBox="1"/>
          <p:nvPr/>
        </p:nvSpPr>
        <p:spPr>
          <a:xfrm>
            <a:off x="3850144" y="3066662"/>
            <a:ext cx="79509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Mysia</a:t>
            </a:r>
          </a:p>
        </p:txBody>
      </p:sp>
      <p:sp>
        <p:nvSpPr>
          <p:cNvPr id="45" name="CuadroTexto 44">
            <a:extLst>
              <a:ext uri="{FF2B5EF4-FFF2-40B4-BE49-F238E27FC236}">
                <a16:creationId xmlns:a16="http://schemas.microsoft.com/office/drawing/2014/main" id="{CE0AE1D4-BA96-43F8-773E-BFEF017562C7}"/>
              </a:ext>
            </a:extLst>
          </p:cNvPr>
          <p:cNvSpPr txBox="1"/>
          <p:nvPr/>
        </p:nvSpPr>
        <p:spPr>
          <a:xfrm>
            <a:off x="4536233" y="2601099"/>
            <a:ext cx="85632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Bithynia</a:t>
            </a:r>
          </a:p>
        </p:txBody>
      </p:sp>
      <p:sp>
        <p:nvSpPr>
          <p:cNvPr id="46" name="CuadroTexto 45">
            <a:extLst>
              <a:ext uri="{FF2B5EF4-FFF2-40B4-BE49-F238E27FC236}">
                <a16:creationId xmlns:a16="http://schemas.microsoft.com/office/drawing/2014/main" id="{E70ED183-AC9F-F1B0-BC38-C415A626D672}"/>
              </a:ext>
            </a:extLst>
          </p:cNvPr>
          <p:cNvSpPr txBox="1"/>
          <p:nvPr/>
        </p:nvSpPr>
        <p:spPr>
          <a:xfrm>
            <a:off x="2449718" y="3151316"/>
            <a:ext cx="75200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err="1">
                <a:ln>
                  <a:noFill/>
                </a:ln>
                <a:solidFill>
                  <a:prstClr val="black"/>
                </a:solidFill>
                <a:effectLst/>
                <a:uLnTx/>
                <a:uFillTx/>
                <a:latin typeface="Aptos" panose="02110004020202020204"/>
                <a:ea typeface="+mn-ea"/>
                <a:cs typeface="+mn-cs"/>
              </a:rPr>
              <a:t>Troas</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48" name="Conector recto de flecha 47">
            <a:extLst>
              <a:ext uri="{FF2B5EF4-FFF2-40B4-BE49-F238E27FC236}">
                <a16:creationId xmlns:a16="http://schemas.microsoft.com/office/drawing/2014/main" id="{C839F36D-D98F-AD33-2355-B48D6E55FB66}"/>
              </a:ext>
            </a:extLst>
          </p:cNvPr>
          <p:cNvCxnSpPr>
            <a:cxnSpLocks/>
            <a:stCxn id="46" idx="3"/>
            <a:endCxn id="15" idx="4"/>
          </p:cNvCxnSpPr>
          <p:nvPr/>
        </p:nvCxnSpPr>
        <p:spPr>
          <a:xfrm flipV="1">
            <a:off x="3201719" y="2941349"/>
            <a:ext cx="589368"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37588FB4-444A-4CB6-EC57-322F9EA06098}"/>
              </a:ext>
            </a:extLst>
          </p:cNvPr>
          <p:cNvSpPr txBox="1"/>
          <p:nvPr/>
        </p:nvSpPr>
        <p:spPr>
          <a:xfrm>
            <a:off x="1580014" y="1559684"/>
            <a:ext cx="26766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Province of Macedonia</a:t>
            </a:r>
          </a:p>
        </p:txBody>
      </p:sp>
      <p:sp>
        <p:nvSpPr>
          <p:cNvPr id="51" name="CuadroTexto 50">
            <a:extLst>
              <a:ext uri="{FF2B5EF4-FFF2-40B4-BE49-F238E27FC236}">
                <a16:creationId xmlns:a16="http://schemas.microsoft.com/office/drawing/2014/main" id="{1E8D3813-22F3-16C2-6AE0-C45C77BB23DA}"/>
              </a:ext>
            </a:extLst>
          </p:cNvPr>
          <p:cNvSpPr txBox="1"/>
          <p:nvPr/>
        </p:nvSpPr>
        <p:spPr>
          <a:xfrm>
            <a:off x="1435413" y="2861667"/>
            <a:ext cx="138967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Samothrace</a:t>
            </a:r>
          </a:p>
        </p:txBody>
      </p:sp>
      <p:cxnSp>
        <p:nvCxnSpPr>
          <p:cNvPr id="52" name="Conector recto de flecha 51">
            <a:extLst>
              <a:ext uri="{FF2B5EF4-FFF2-40B4-BE49-F238E27FC236}">
                <a16:creationId xmlns:a16="http://schemas.microsoft.com/office/drawing/2014/main" id="{3D91F5C5-3062-5848-BE91-1188F1F69178}"/>
              </a:ext>
            </a:extLst>
          </p:cNvPr>
          <p:cNvCxnSpPr>
            <a:cxnSpLocks/>
            <a:stCxn id="51" idx="3"/>
          </p:cNvCxnSpPr>
          <p:nvPr/>
        </p:nvCxnSpPr>
        <p:spPr>
          <a:xfrm flipV="1">
            <a:off x="2825089" y="2879735"/>
            <a:ext cx="595546"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AB930440-69AB-F0C0-D29C-056CE64BAE3E}"/>
              </a:ext>
            </a:extLst>
          </p:cNvPr>
          <p:cNvSpPr txBox="1"/>
          <p:nvPr/>
        </p:nvSpPr>
        <p:spPr>
          <a:xfrm>
            <a:off x="4160952" y="2163307"/>
            <a:ext cx="112402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err="1">
                <a:ln>
                  <a:noFill/>
                </a:ln>
                <a:solidFill>
                  <a:prstClr val="black"/>
                </a:solidFill>
                <a:effectLst/>
                <a:uLnTx/>
                <a:uFillTx/>
                <a:latin typeface="Aptos" panose="02110004020202020204"/>
                <a:ea typeface="+mn-ea"/>
                <a:cs typeface="+mn-cs"/>
              </a:rPr>
              <a:t>Neapolis</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8" name="CuadroTexto 57">
            <a:extLst>
              <a:ext uri="{FF2B5EF4-FFF2-40B4-BE49-F238E27FC236}">
                <a16:creationId xmlns:a16="http://schemas.microsoft.com/office/drawing/2014/main" id="{A9DC3A0F-7304-F93E-3CC1-FFCE9FCDA4B1}"/>
              </a:ext>
            </a:extLst>
          </p:cNvPr>
          <p:cNvSpPr txBox="1"/>
          <p:nvPr/>
        </p:nvSpPr>
        <p:spPr>
          <a:xfrm>
            <a:off x="2264370" y="2258514"/>
            <a:ext cx="88716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00CC99">
                    <a:lumMod val="75000"/>
                  </a:srgbClr>
                </a:solidFill>
                <a:effectLst/>
                <a:uLnTx/>
                <a:uFillTx/>
                <a:latin typeface="Aptos" panose="02110004020202020204"/>
                <a:ea typeface="+mn-ea"/>
                <a:cs typeface="+mn-cs"/>
              </a:rPr>
              <a:t>Philippi</a:t>
            </a:r>
          </a:p>
        </p:txBody>
      </p:sp>
      <p:pic>
        <p:nvPicPr>
          <p:cNvPr id="60" name="Gráfico 59" descr="Marcador con relleno sólido">
            <a:extLst>
              <a:ext uri="{FF2B5EF4-FFF2-40B4-BE49-F238E27FC236}">
                <a16:creationId xmlns:a16="http://schemas.microsoft.com/office/drawing/2014/main" id="{CE840704-E43C-1D1F-C289-30DAAADD018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04093" y="1979974"/>
            <a:ext cx="445116" cy="445116"/>
          </a:xfrm>
          <a:prstGeom prst="rect">
            <a:avLst/>
          </a:prstGeom>
        </p:spPr>
      </p:pic>
      <p:sp>
        <p:nvSpPr>
          <p:cNvPr id="61" name="CuadroTexto 60">
            <a:extLst>
              <a:ext uri="{FF2B5EF4-FFF2-40B4-BE49-F238E27FC236}">
                <a16:creationId xmlns:a16="http://schemas.microsoft.com/office/drawing/2014/main" id="{1D5FB2A4-B9F1-C663-B0D7-9AD1063D7BA7}"/>
              </a:ext>
            </a:extLst>
          </p:cNvPr>
          <p:cNvSpPr txBox="1"/>
          <p:nvPr/>
        </p:nvSpPr>
        <p:spPr>
          <a:xfrm>
            <a:off x="6547042" y="3055650"/>
            <a:ext cx="5509962" cy="830997"/>
          </a:xfrm>
          <a:prstGeom prst="rect">
            <a:avLst/>
          </a:prstGeom>
          <a:noFill/>
        </p:spPr>
        <p:txBody>
          <a:bodyPr wrap="square" rtlCol="0">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اپنے دوسرے مشنری</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سفر کے دوران، پولس رسول </a:t>
            </a:r>
            <a:r>
              <a:rPr lang="ur-PK" sz="2400" b="1" dirty="0">
                <a:solidFill>
                  <a:prstClr val="black"/>
                </a:solidFill>
                <a:latin typeface="Jameel Noori Nastaleeq" panose="02000503000000020004" pitchFamily="2" charset="-78"/>
                <a:cs typeface="Jameel Noori Nastaleeq" panose="02000503000000020004" pitchFamily="2" charset="-78"/>
              </a:rPr>
              <a:t> کے منصوبہ جات نے نیا موڑ لیا۔ رُوح القدس اُس کی رہنمائی کر رہا تھا (اعمال 16: 6۔12):</a:t>
            </a:r>
            <a:endPar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00FFDBE2-EFA1-0418-C4FC-7AD465F965CF}"/>
              </a:ext>
            </a:extLst>
          </p:cNvPr>
          <p:cNvGraphicFramePr/>
          <p:nvPr>
            <p:extLst>
              <p:ext uri="{D42A27DB-BD31-4B8C-83A1-F6EECF244321}">
                <p14:modId xmlns:p14="http://schemas.microsoft.com/office/powerpoint/2010/main" val="4246384252"/>
              </p:ext>
            </p:extLst>
          </p:nvPr>
        </p:nvGraphicFramePr>
        <p:xfrm>
          <a:off x="6547042"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24A83637-EA61-D635-7988-C6D4F966E355}"/>
              </a:ext>
            </a:extLst>
          </p:cNvPr>
          <p:cNvSpPr txBox="1"/>
          <p:nvPr/>
        </p:nvSpPr>
        <p:spPr>
          <a:xfrm>
            <a:off x="216912" y="5350402"/>
            <a:ext cx="6162675" cy="120032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lang="ur-PK" sz="2400" b="1" dirty="0">
                <a:solidFill>
                  <a:prstClr val="black"/>
                </a:solidFill>
                <a:latin typeface="Jameel Noori Nastaleeq" panose="02000503000000020004" pitchFamily="2" charset="-78"/>
                <a:cs typeface="Jameel Noori Nastaleeq" panose="02000503000000020004" pitchFamily="2" charset="-78"/>
              </a:rPr>
              <a:t>فلپی وہ جگہ تھی جسے روح القدس نے یورپ میں انجیل کی منادی شروع کرنے کے لئے چنا تھا۔ وہ رومی شہری تھا، رومی اور فلپیوں کے لوگ ٹیکس دینے سے مستثنیٰ تھے کیونکہ وہ پیدائشی طور پر رومی تھا۔ </a:t>
            </a:r>
            <a:endParaRPr kumimoji="0" lang="en"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38F36B59-FA73-7854-F959-CCF3E960D457}"/>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9779219"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8E180254-0CAF-856F-DAD5-F064C0FD240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880173"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44613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2"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righ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2"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righ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2"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righ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2"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righ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2"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righ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2"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righ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2"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righ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2"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righ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2"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righ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413</TotalTime>
  <Words>1720</Words>
  <Application>Microsoft Office PowerPoint</Application>
  <PresentationFormat>Panorámica</PresentationFormat>
  <Paragraphs>76</Paragraphs>
  <Slides>13</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13</vt:i4>
      </vt:variant>
    </vt:vector>
  </HeadingPairs>
  <TitlesOfParts>
    <vt:vector size="19" baseType="lpstr">
      <vt:lpstr>Aptos</vt:lpstr>
      <vt:lpstr>Aptos Display</vt:lpstr>
      <vt:lpstr>Arial</vt:lpstr>
      <vt:lpstr>Jameel Noori Nastaleeq</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38</cp:revision>
  <dcterms:created xsi:type="dcterms:W3CDTF">2025-12-27T23:49:19Z</dcterms:created>
  <dcterms:modified xsi:type="dcterms:W3CDTF">2025-12-30T06:50:37Z</dcterms:modified>
</cp:coreProperties>
</file>