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8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pPr rtl="1"/>
          <a:r>
            <a:rPr lang="ur-PK" sz="24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اتحاد کو قائم رکھنا (فلپیوں 14:2)</a:t>
          </a:r>
          <a:endParaRPr lang="es-ES" sz="24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pPr rtl="1"/>
          <a:r>
            <a:rPr lang="en" sz="2400" b="1" dirty="0">
              <a:latin typeface="Jameel Noori Nastaleeq" panose="02000503000000020004" pitchFamily="2" charset="-78"/>
              <a:cs typeface="Jameel Noori Nastaleeq" panose="02000503000000020004" pitchFamily="2" charset="-78"/>
            </a:rPr>
            <a:t> </a:t>
          </a:r>
          <a:r>
            <a:rPr lang="ur-PK" sz="2400" b="1" dirty="0">
              <a:latin typeface="Jameel Noori Nastaleeq" panose="02000503000000020004" pitchFamily="2" charset="-78"/>
              <a:cs typeface="Jameel Noori Nastaleeq" panose="02000503000000020004" pitchFamily="2" charset="-78"/>
            </a:rPr>
            <a:t>ایک ساتھ کام کرتے وقت، ہمارے درمیان کوئی گپ شپ، تنقید، دشمنی یا بحث نہیں ہونی چاہیے۔</a:t>
          </a:r>
          <a:endParaRPr lang="es-ES" sz="2400" dirty="0">
            <a:latin typeface="Jameel Noori Nastaleeq" panose="02000503000000020004" pitchFamily="2" charset="-78"/>
            <a:cs typeface="Jameel Noori Nastaleeq" panose="02000503000000020004" pitchFamily="2" charset="-78"/>
          </a:endParaRPr>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pPr rtl="1"/>
          <a:r>
            <a:rPr lang="ur-PK" sz="20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اپنے آپ کو بے الزم ثابت کرو (فلپیوں 15:2)۔ </a:t>
          </a:r>
          <a:endParaRPr lang="es-ES" sz="20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pPr rtl="1"/>
          <a:r>
            <a:rPr lang="ur-PK" sz="2400" b="1" dirty="0">
              <a:latin typeface="Jameel Noori Nastaleeq" panose="02000503000000020004" pitchFamily="2" charset="-78"/>
              <a:cs typeface="Jameel Noori Nastaleeq" panose="02000503000000020004" pitchFamily="2" charset="-78"/>
            </a:rPr>
            <a:t>سادگی کے ساتھ اپنے باپ کی اطاعت کرنا اس برائی اور بربادی کے بالکل برعکس ہے جو ہمارے چاروں طرف موجود ہے۔</a:t>
          </a:r>
          <a:endParaRPr lang="es-ES" sz="2400" dirty="0">
            <a:latin typeface="Jameel Noori Nastaleeq" panose="02000503000000020004" pitchFamily="2" charset="-78"/>
            <a:cs typeface="Jameel Noori Nastaleeq" panose="02000503000000020004" pitchFamily="2" charset="-78"/>
          </a:endParaRPr>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pPr rtl="1"/>
          <a:r>
            <a:rPr lang="ur-PK" sz="2000" b="1"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خُدا کے کلام کے ساتھ وفاداری (فلپیوں 15:2)۔</a:t>
          </a:r>
          <a:endParaRPr lang="es-ES" sz="20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pPr rtl="1"/>
          <a:r>
            <a:rPr lang="ur-PK" sz="2800" b="1" dirty="0">
              <a:latin typeface="Jameel Noori Nastaleeq" panose="02000503000000020004" pitchFamily="2" charset="-78"/>
              <a:cs typeface="Jameel Noori Nastaleeq" panose="02000503000000020004" pitchFamily="2" charset="-78"/>
            </a:rPr>
            <a:t>ہمارے اعمال اور ہماری سوچ بائبل کی تعلیمات کے مطابق ہونی چاہیے۔</a:t>
          </a:r>
          <a:endParaRPr lang="es-ES" sz="2800" dirty="0">
            <a:latin typeface="Jameel Noori Nastaleeq" panose="02000503000000020004" pitchFamily="2" charset="-78"/>
            <a:cs typeface="Jameel Noori Nastaleeq" panose="02000503000000020004" pitchFamily="2" charset="-78"/>
          </a:endParaRPr>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val="rev"/>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custLinFactX="729187" custLinFactNeighborX="800000"/>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68981"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10516733"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430185"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8330411"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rtl="1">
            <a:lnSpc>
              <a:spcPct val="90000"/>
            </a:lnSpc>
            <a:spcBef>
              <a:spcPct val="0"/>
            </a:spcBef>
            <a:spcAft>
              <a:spcPct val="35000"/>
            </a:spcAft>
            <a:buNone/>
          </a:pPr>
          <a:r>
            <a:rPr lang="en" sz="2400" b="1" kern="1200" dirty="0">
              <a:latin typeface="Jameel Noori Nastaleeq" panose="02000503000000020004" pitchFamily="2" charset="-78"/>
              <a:cs typeface="Jameel Noori Nastaleeq" panose="02000503000000020004" pitchFamily="2" charset="-78"/>
            </a:rPr>
            <a:t> </a:t>
          </a:r>
          <a:r>
            <a:rPr lang="ur-PK" sz="2400" b="1" kern="1200" dirty="0">
              <a:latin typeface="Jameel Noori Nastaleeq" panose="02000503000000020004" pitchFamily="2" charset="-78"/>
              <a:cs typeface="Jameel Noori Nastaleeq" panose="02000503000000020004" pitchFamily="2" charset="-78"/>
            </a:rPr>
            <a:t>ایک ساتھ کام کرتے وقت، ہمارے درمیان کوئی گپ شپ، تنقید، دشمنی یا بحث نہیں ہونی چاہیے۔</a:t>
          </a:r>
          <a:endParaRPr lang="es-ES" sz="2400" kern="1200" dirty="0">
            <a:latin typeface="Jameel Noori Nastaleeq" panose="02000503000000020004" pitchFamily="2" charset="-78"/>
            <a:cs typeface="Jameel Noori Nastaleeq" panose="02000503000000020004" pitchFamily="2" charset="-78"/>
          </a:endParaRPr>
        </a:p>
      </dsp:txBody>
      <dsp:txXfrm>
        <a:off x="8330411" y="2265318"/>
        <a:ext cx="2232009" cy="1940489"/>
      </dsp:txXfrm>
    </dsp:sp>
    <dsp:sp modelId="{005260F8-7B30-470E-AA28-FCEB93406D5D}">
      <dsp:nvSpPr>
        <dsp:cNvPr id="0" name=""/>
        <dsp:cNvSpPr/>
      </dsp:nvSpPr>
      <dsp:spPr>
        <a:xfrm>
          <a:off x="7853463"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1">
            <a:lnSpc>
              <a:spcPct val="90000"/>
            </a:lnSpc>
            <a:spcBef>
              <a:spcPct val="0"/>
            </a:spcBef>
            <a:spcAft>
              <a:spcPct val="35000"/>
            </a:spcAft>
            <a:buNone/>
          </a:pPr>
          <a:r>
            <a:rPr lang="ur-PK" sz="2400" b="1"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اتحاد کو قائم رکھنا (فلپیوں 14:2)</a:t>
          </a:r>
          <a:endParaRPr lang="es-ES" sz="2400"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a:off x="7853463" y="-28632"/>
        <a:ext cx="3239991" cy="539998"/>
      </dsp:txXfrm>
    </dsp:sp>
    <dsp:sp modelId="{1FC1ACCF-0605-4F01-87E7-E6DD7A7807A9}">
      <dsp:nvSpPr>
        <dsp:cNvPr id="0" name=""/>
        <dsp:cNvSpPr/>
      </dsp:nvSpPr>
      <dsp:spPr>
        <a:xfrm>
          <a:off x="7265822"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28767"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3976028" y="2265318"/>
          <a:ext cx="3337940"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1066800" rtl="1">
            <a:lnSpc>
              <a:spcPct val="90000"/>
            </a:lnSpc>
            <a:spcBef>
              <a:spcPct val="0"/>
            </a:spcBef>
            <a:spcAft>
              <a:spcPct val="35000"/>
            </a:spcAft>
            <a:buNone/>
          </a:pPr>
          <a:r>
            <a:rPr lang="ur-PK" sz="2400" b="1" kern="1200" dirty="0">
              <a:latin typeface="Jameel Noori Nastaleeq" panose="02000503000000020004" pitchFamily="2" charset="-78"/>
              <a:cs typeface="Jameel Noori Nastaleeq" panose="02000503000000020004" pitchFamily="2" charset="-78"/>
            </a:rPr>
            <a:t>سادگی کے ساتھ اپنے باپ کی اطاعت کرنا اس برائی اور بربادی کے بالکل برعکس ہے جو ہمارے چاروں طرف موجود ہے۔</a:t>
          </a:r>
          <a:endParaRPr lang="es-ES" sz="2400" kern="1200" dirty="0">
            <a:latin typeface="Jameel Noori Nastaleeq" panose="02000503000000020004" pitchFamily="2" charset="-78"/>
            <a:cs typeface="Jameel Noori Nastaleeq" panose="02000503000000020004" pitchFamily="2" charset="-78"/>
          </a:endParaRPr>
        </a:p>
      </dsp:txBody>
      <dsp:txXfrm>
        <a:off x="3976028" y="2265318"/>
        <a:ext cx="3337940" cy="1940489"/>
      </dsp:txXfrm>
    </dsp:sp>
    <dsp:sp modelId="{F0371C59-4F87-4DBD-9EC4-342D3DF794AF}">
      <dsp:nvSpPr>
        <dsp:cNvPr id="0" name=""/>
        <dsp:cNvSpPr/>
      </dsp:nvSpPr>
      <dsp:spPr>
        <a:xfrm>
          <a:off x="405204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1">
            <a:lnSpc>
              <a:spcPct val="90000"/>
            </a:lnSpc>
            <a:spcBef>
              <a:spcPct val="0"/>
            </a:spcBef>
            <a:spcAft>
              <a:spcPct val="35000"/>
            </a:spcAft>
            <a:buNone/>
          </a:pPr>
          <a:r>
            <a:rPr lang="ur-PK" sz="2000" b="1"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اپنے آپ کو بے الزم ثابت کرو (فلپیوں 15:2)۔ </a:t>
          </a:r>
          <a:endParaRPr lang="es-ES" sz="2000"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a:off x="4052045" y="-28632"/>
        <a:ext cx="3239991" cy="539998"/>
      </dsp:txXfrm>
    </dsp:sp>
    <dsp:sp modelId="{B7601F9C-0C9A-46F1-A8E3-B33234CD3938}">
      <dsp:nvSpPr>
        <dsp:cNvPr id="0" name=""/>
        <dsp:cNvSpPr/>
      </dsp:nvSpPr>
      <dsp:spPr>
        <a:xfrm>
          <a:off x="2809316"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722768"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622994"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marL="0" lvl="0" indent="0" algn="ctr" defTabSz="1244600" rtl="1">
            <a:lnSpc>
              <a:spcPct val="90000"/>
            </a:lnSpc>
            <a:spcBef>
              <a:spcPct val="0"/>
            </a:spcBef>
            <a:spcAft>
              <a:spcPct val="35000"/>
            </a:spcAft>
            <a:buNone/>
          </a:pPr>
          <a:r>
            <a:rPr lang="ur-PK" sz="2800" b="1" kern="1200" dirty="0">
              <a:latin typeface="Jameel Noori Nastaleeq" panose="02000503000000020004" pitchFamily="2" charset="-78"/>
              <a:cs typeface="Jameel Noori Nastaleeq" panose="02000503000000020004" pitchFamily="2" charset="-78"/>
            </a:rPr>
            <a:t>ہمارے اعمال اور ہماری سوچ بائبل کی تعلیمات کے مطابق ہونی چاہیے۔</a:t>
          </a:r>
          <a:endParaRPr lang="es-ES" sz="2800" kern="1200" dirty="0">
            <a:latin typeface="Jameel Noori Nastaleeq" panose="02000503000000020004" pitchFamily="2" charset="-78"/>
            <a:cs typeface="Jameel Noori Nastaleeq" panose="02000503000000020004" pitchFamily="2" charset="-78"/>
          </a:endParaRPr>
        </a:p>
      </dsp:txBody>
      <dsp:txXfrm>
        <a:off x="622994" y="2265318"/>
        <a:ext cx="2232009" cy="1940489"/>
      </dsp:txXfrm>
    </dsp:sp>
    <dsp:sp modelId="{2E811DF2-F3C4-4512-A907-06319FA32221}">
      <dsp:nvSpPr>
        <dsp:cNvPr id="0" name=""/>
        <dsp:cNvSpPr/>
      </dsp:nvSpPr>
      <dsp:spPr>
        <a:xfrm>
          <a:off x="146046"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1">
            <a:lnSpc>
              <a:spcPct val="90000"/>
            </a:lnSpc>
            <a:spcBef>
              <a:spcPct val="0"/>
            </a:spcBef>
            <a:spcAft>
              <a:spcPct val="35000"/>
            </a:spcAft>
            <a:buNone/>
          </a:pPr>
          <a:r>
            <a:rPr lang="ur-PK" sz="2000" b="1"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خُدا کے کلام کے ساتھ وفاداری (فلپیوں 15:2)۔</a:t>
          </a:r>
          <a:endParaRPr lang="es-ES" sz="2000" kern="1200" dirty="0">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dsp:txBody>
      <dsp:txXfrm>
        <a:off x="146046"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28/01/2026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28/01/2026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28/01/2026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28/01/2026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28/01/2026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616527"/>
            <a:ext cx="6829404" cy="1785104"/>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ur-PK" sz="8000" b="1" dirty="0">
                <a:ln w="22225">
                  <a:noFill/>
                  <a:prstDash val="solid"/>
                </a:ln>
                <a:solidFill>
                  <a:srgbClr val="9900CC">
                    <a:lumMod val="40000"/>
                    <a:lumOff val="60000"/>
                  </a:srgbClr>
                </a:solidFill>
                <a:effectLst>
                  <a:reflection blurRad="6350" stA="55000" endA="300" endPos="45500" dir="5400000" sy="-100000" algn="bl" rotWithShape="0"/>
                </a:effectLst>
                <a:latin typeface="Jameel Noori Nastaleeq" panose="02000503000000020004" pitchFamily="2" charset="-78"/>
                <a:cs typeface="Jameel Noori Nastaleeq" panose="02000503000000020004" pitchFamily="2" charset="-78"/>
              </a:rPr>
              <a:t>رات میں روشنی کی مانند چمکنا</a:t>
            </a:r>
            <a:endParaRPr kumimoji="0" lang="en" sz="80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Jameel Noori Nastaleeq" panose="02000503000000020004" pitchFamily="2" charset="-78"/>
              <a:cs typeface="Jameel Noori Nastaleeq" panose="02000503000000020004" pitchFamily="2" charset="-78"/>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7778613" y="0"/>
            <a:ext cx="4413388" cy="461665"/>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2400" b="1" dirty="0">
                <a:solidFill>
                  <a:srgbClr val="FCF6CB"/>
                </a:solidFill>
                <a:effectLst>
                  <a:outerShdw blurRad="38100" dist="38100" dir="2700000" algn="tl">
                    <a:srgbClr val="000000">
                      <a:alpha val="43137"/>
                    </a:srgbClr>
                  </a:outerShdw>
                </a:effectLst>
                <a:latin typeface="Aptos" panose="02110004020202020204"/>
              </a:rPr>
              <a:t>سبق 5                    جنوری 24 تا 30</a:t>
            </a:r>
            <a:endParaRPr kumimoji="0" lang="en" sz="24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92333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ur-PK" sz="54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Jameel Noori Nastaleeq" panose="02000503000000020004" pitchFamily="2" charset="-78"/>
                <a:cs typeface="Jameel Noori Nastaleeq" panose="02000503000000020004" pitchFamily="2" charset="-78"/>
              </a:rPr>
              <a:t>اپفروتس</a:t>
            </a:r>
            <a:endParaRPr kumimoji="0" lang="en" sz="5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707966" cy="892552"/>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rtl="1">
              <a:defRPr/>
            </a:pPr>
            <a:r>
              <a:rPr kumimoji="0" lang="ur-PK" sz="2600" b="1" i="0" u="none" strike="noStrike" kern="1200" cap="none" spc="0" normalizeH="0" baseline="0" noProof="0" dirty="0">
                <a:ln>
                  <a:noFill/>
                </a:ln>
                <a:solidFill>
                  <a:srgbClr val="9900CC">
                    <a:lumMod val="75000"/>
                  </a:srgbClr>
                </a:solidFill>
                <a:effectLst/>
                <a:uLnTx/>
                <a:uFillTx/>
                <a:latin typeface="Jameel Noori Nastaleeq" panose="02000503000000020004" pitchFamily="2" charset="-78"/>
                <a:cs typeface="Jameel Noori Nastaleeq" panose="02000503000000020004" pitchFamily="2" charset="-78"/>
              </a:rPr>
              <a:t>"لیکن</a:t>
            </a:r>
            <a:r>
              <a:rPr kumimoji="0" lang="ur-PK" sz="2600" b="1" i="0" u="none" strike="noStrike" kern="1200" cap="none" spc="0" normalizeH="0" noProof="0" dirty="0">
                <a:ln>
                  <a:noFill/>
                </a:ln>
                <a:solidFill>
                  <a:srgbClr val="9900CC">
                    <a:lumMod val="75000"/>
                  </a:srgbClr>
                </a:solidFill>
                <a:effectLst/>
                <a:uLnTx/>
                <a:uFillTx/>
                <a:latin typeface="Jameel Noori Nastaleeq" panose="02000503000000020004" pitchFamily="2" charset="-78"/>
                <a:cs typeface="Jameel Noori Nastaleeq" panose="02000503000000020004" pitchFamily="2" charset="-78"/>
              </a:rPr>
              <a:t>  میں  نے اپفروتس کو تمہارے پاس بھیجنا  ضروری سمجھا۔ وہ میرا بھائی اور ہم خدمت اور ہم سپاہ اور تمہارا قاصد اور میری حاجت رفع کرنے کے لئے خادم ہے" (فلپیوں 25:2)۔</a:t>
            </a:r>
            <a:endParaRPr kumimoji="0" lang="en" sz="2600" b="1" i="0" u="none" strike="noStrike" kern="1200" cap="none" spc="0" normalizeH="0" baseline="0" noProof="0" dirty="0">
              <a:ln>
                <a:noFill/>
              </a:ln>
              <a:solidFill>
                <a:srgbClr val="9900CC">
                  <a:lumMod val="75000"/>
                </a:srgbClr>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9354A14B-E8C5-9065-235F-3D2206112A8D}"/>
              </a:ext>
            </a:extLst>
          </p:cNvPr>
          <p:cNvSpPr txBox="1"/>
          <p:nvPr/>
        </p:nvSpPr>
        <p:spPr>
          <a:xfrm>
            <a:off x="193163" y="1451457"/>
            <a:ext cx="8731967" cy="1769715"/>
          </a:xfrm>
          <a:prstGeom prst="rect">
            <a:avLst/>
          </a:prstGeom>
          <a:noFill/>
        </p:spPr>
        <p:txBody>
          <a:bodyPr wrap="square" rtlCol="0">
            <a:spAutoFit/>
          </a:bodyPr>
          <a:lstStyle/>
          <a:p>
            <a:pPr lvl="0" algn="r" rtl="1">
              <a:spcBef>
                <a:spcPts val="600"/>
              </a:spcBef>
              <a:defRPr/>
            </a:pPr>
            <a:r>
              <a:rPr lang="ur-PK" sz="2600" b="1" dirty="0">
                <a:solidFill>
                  <a:prstClr val="black"/>
                </a:solidFill>
                <a:latin typeface="Jameel Noori Nastaleeq" panose="02000503000000020004" pitchFamily="2" charset="-78"/>
                <a:cs typeface="Jameel Noori Nastaleeq" panose="02000503000000020004" pitchFamily="2" charset="-78"/>
              </a:rPr>
              <a:t>جب فلپیوں کو معلوم ہوا کہ پولس روم میں قید ہے، تو انہوں نے اس کی ضروریات (کرایہ، خوراک، کپڑے وغیرہ کی ادائیگی) کو پورا کرنے کے لیے اسے مدد بھیجنے کا فیصلہ کیا (فلپیوں 25:2)</a:t>
            </a:r>
          </a:p>
          <a:p>
            <a:pPr lvl="0" algn="r" rtl="1">
              <a:spcBef>
                <a:spcPts val="600"/>
              </a:spcBef>
              <a:defRPr/>
            </a:pPr>
            <a:r>
              <a:rPr lang="ur-PK" sz="2600" b="1" dirty="0">
                <a:solidFill>
                  <a:prstClr val="black"/>
                </a:solidFill>
                <a:latin typeface="Jameel Noori Nastaleeq" panose="02000503000000020004" pitchFamily="2" charset="-78"/>
                <a:cs typeface="Jameel Noori Nastaleeq" panose="02000503000000020004" pitchFamily="2" charset="-78"/>
              </a:rPr>
              <a:t>اپفروتس کا کام صرف امداد فراہم نہیں کرنا تھا، لیکن پولس رسول  کے ساتھ رہنا  تھا، اس کی ضروریات میں اس کی مدد کرنا تھا، اور انجیل کو پھیلانے میں اس کے ساتھ تعاون کرتا تھا۔</a:t>
            </a:r>
            <a:endParaRPr kumimoji="0" lang="en"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885757" y="3697751"/>
            <a:ext cx="5155584" cy="2970044"/>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انجیل کی خوشخبری کے</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جوش میں اُس نے اپنی جان کو خطرہ میں ڈالا اور شدید بیمار ہو گیا (فلپیوں 30،27:2)۔ ۔جب فلپیوں نے یہ سنا تو وہ اس کے لئے فکر مند ہوئے۔یہی بنیادی وجہ تھی کہ پولس رسول نے اسے خط ان تک پہچانے کے لئے بھیجنے کا فیصلہ کیا (فلپیوں 28،26:2)۔  </a:t>
            </a:r>
          </a:p>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پولس رسول نے</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اُن سے کہا "ایسے شخصوں کی عزت کیا کرو" (فلپیوں 29:2)۔ اپفروتس بلاشبہ ایک وفادار مسیحی تھا۔</a:t>
            </a:r>
            <a:endParaRPr kumimoji="0" lang="en"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wipe(right)">
                                      <p:cBhvr>
                                        <p:cTn id="39" dur="5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wipe(right)">
                                      <p:cBhvr>
                                        <p:cTn id="51" dur="500"/>
                                        <p:tgtEl>
                                          <p:spTgt spid="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wipe(right)">
                                      <p:cBhvr>
                                        <p:cTn id="56" dur="500"/>
                                        <p:tgtEl>
                                          <p:spTgt spid="1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3">
                                            <p:txEl>
                                              <p:pRg st="1" end="1"/>
                                            </p:txEl>
                                          </p:spTgt>
                                        </p:tgtEl>
                                        <p:attrNameLst>
                                          <p:attrName>style.visibility</p:attrName>
                                        </p:attrNameLst>
                                      </p:cBhvr>
                                      <p:to>
                                        <p:strVal val="visible"/>
                                      </p:to>
                                    </p:set>
                                    <p:anim calcmode="lin" valueType="num">
                                      <p:cBhvr additive="base">
                                        <p:cTn id="61"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3">
                                            <p:txEl>
                                              <p:pRg st="1" end="1"/>
                                            </p:txEl>
                                          </p:spTgt>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1+#ppt_w/2"/>
                                          </p:val>
                                        </p:tav>
                                        <p:tav tm="100000">
                                          <p:val>
                                            <p:strVal val="#ppt_x"/>
                                          </p:val>
                                        </p:tav>
                                      </p:tavLst>
                                    </p:anim>
                                    <p:anim calcmode="lin" valueType="num">
                                      <p:cBhvr additive="base">
                                        <p:cTn id="6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131230" y="701901"/>
            <a:ext cx="7790375" cy="5016758"/>
          </a:xfrm>
          <a:prstGeom prst="rect">
            <a:avLst/>
          </a:prstGeom>
          <a:noFill/>
        </p:spPr>
        <p:txBody>
          <a:bodyPr wrap="square">
            <a:spAutoFit/>
          </a:bodyPr>
          <a:lstStyle/>
          <a:p>
            <a:pPr lvl="0" algn="r" rtl="1">
              <a:spcBef>
                <a:spcPts val="600"/>
              </a:spcBef>
              <a:defRPr/>
            </a:pPr>
            <a:r>
              <a:rPr lang="ur-PK" sz="4000" b="1" dirty="0">
                <a:solidFill>
                  <a:prstClr val="black"/>
                </a:solidFill>
                <a:latin typeface="Jameel Noori Nastaleeq" panose="02000503000000020004" pitchFamily="2" charset="-78"/>
                <a:cs typeface="Jameel Noori Nastaleeq" panose="02000503000000020004" pitchFamily="2" charset="-78"/>
              </a:rPr>
              <a:t>"جب یسوع، ہمارا شفاعت کرنے والا، آسمان میں ہمارے لیے التجا کرتا ہے، روح القدس ہم میں کام کرتا ہے، تاکہ خُدا اس کی خوشنودی کے لیے ہم کام کریں۔ تمام آسمان روح کی نجات میں دلچسپی رکھتا ہے۔ پھر ہمیں اس میں شک کرنے کی کیا وجہ ہے کہ خداوند ہماری مدد نہیں کرے گا؟ ہم جو لوگوں کو تعلیم دیتے ہیں، ہمارا خُدا کے ساتھ ایک اہم تعلق ہونا چاہیے۔ دکھ اور درد ہمارے صبر کا امتحان لے سکتا ہے لیکن غیب کی موجودگی کی چمک ہمارے ساتھ ہے، اور ہمیں اپنے آپ کو یسوع کے پیچھے چھپانا چاہیے"</a:t>
            </a:r>
            <a:endParaRPr kumimoji="0" lang="en" sz="4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2141819" y="6041394"/>
            <a:ext cx="40370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(You Shall Receive Power, December 8)</a:t>
            </a: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09596" y="482171"/>
            <a:ext cx="5680447" cy="4308872"/>
          </a:xfrm>
          <a:prstGeom prst="rect">
            <a:avLst/>
          </a:prstGeom>
          <a:noFill/>
        </p:spPr>
        <p:txBody>
          <a:bodyPr wrap="square">
            <a:spAutoFit/>
            <a:scene3d>
              <a:camera prst="orthographicFront"/>
              <a:lightRig rig="threePt" dir="t"/>
            </a:scene3d>
            <a:sp3d extrusionH="57150">
              <a:bevelT w="38100" h="38100"/>
            </a:sp3d>
          </a:bodyPr>
          <a:lstStyle/>
          <a:p>
            <a:pPr marL="0" marR="0" lvl="0" indent="0" algn="r" defTabSz="914400" rtl="1" eaLnBrk="1" fontAlgn="auto" latinLnBrk="0" hangingPunct="1">
              <a:lnSpc>
                <a:spcPct val="100000"/>
              </a:lnSpc>
              <a:spcBef>
                <a:spcPts val="1200"/>
              </a:spcBef>
              <a:spcAft>
                <a:spcPts val="0"/>
              </a:spcAft>
              <a:buClrTx/>
              <a:buSzTx/>
              <a:buFontTx/>
              <a:buNone/>
              <a:tabLst/>
              <a:defRPr/>
            </a:pPr>
            <a:r>
              <a:rPr kumimoji="0" lang="ur-PK" sz="4400" b="1" i="0" u="none" strike="noStrike" kern="1200" cap="none" spc="0" normalizeH="0" baseline="0" noProof="0" dirty="0">
                <a:ln w="12700" cmpd="sng">
                  <a:noFill/>
                  <a:prstDash val="solid"/>
                </a:ln>
                <a:solidFill>
                  <a:srgbClr val="6F5839"/>
                </a:solidFill>
                <a:effectLst/>
                <a:uLnTx/>
                <a:uFillTx/>
                <a:latin typeface="Jameel Noori Nastaleeq" panose="02000503000000020004" pitchFamily="2" charset="-78"/>
                <a:cs typeface="Jameel Noori Nastaleeq" panose="02000503000000020004" pitchFamily="2" charset="-78"/>
              </a:rPr>
              <a:t>"سب کام شکایت اور تکرار بغیر کیا کرو۔ تاکہ تم بے عیب اور بھولے ہو کر ٹیڑھے اور کجرو لوگوں میں خُدا کے بے نقص فرزند بنے رو (جن کے درمیان تم دنیا میں چراغوں کی طرح دکھائی دیتے ہو)" </a:t>
            </a:r>
          </a:p>
          <a:p>
            <a:pPr marL="0" marR="0" lvl="0" indent="0" defTabSz="914400" rtl="1" eaLnBrk="1" fontAlgn="auto" latinLnBrk="0" hangingPunct="1">
              <a:lnSpc>
                <a:spcPct val="100000"/>
              </a:lnSpc>
              <a:spcBef>
                <a:spcPts val="1200"/>
              </a:spcBef>
              <a:spcAft>
                <a:spcPts val="0"/>
              </a:spcAft>
              <a:buClrTx/>
              <a:buSzTx/>
              <a:buFontTx/>
              <a:buNone/>
              <a:tabLst/>
              <a:defRPr/>
            </a:pPr>
            <a:r>
              <a:rPr lang="ur-PK" sz="4400" b="1" dirty="0">
                <a:ln w="12700" cmpd="sng">
                  <a:noFill/>
                  <a:prstDash val="solid"/>
                </a:ln>
                <a:solidFill>
                  <a:srgbClr val="6F5839"/>
                </a:solidFill>
                <a:latin typeface="Jameel Noori Nastaleeq" panose="02000503000000020004" pitchFamily="2" charset="-78"/>
                <a:cs typeface="Jameel Noori Nastaleeq" panose="02000503000000020004" pitchFamily="2" charset="-78"/>
              </a:rPr>
              <a:t>(فلپیوں 2: 14، 15)۔</a:t>
            </a:r>
            <a:endParaRPr kumimoji="0" lang="es-ES" sz="4400" b="1" i="0" u="none" strike="noStrike" kern="1200" cap="none" spc="0" normalizeH="0" baseline="0" noProof="0" dirty="0">
              <a:ln w="12700" cmpd="sng">
                <a:noFill/>
                <a:prstDash val="solid"/>
              </a:ln>
              <a:solidFill>
                <a:srgbClr val="6F5839"/>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029200" y="3829296"/>
            <a:ext cx="4370327" cy="286232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Jameel Noori Nastaleeq" panose="02000503000000020004" pitchFamily="2" charset="-78"/>
                <a:cs typeface="Jameel Noori Nastaleeq" panose="02000503000000020004" pitchFamily="2" charset="-78"/>
              </a:rPr>
              <a:t> </a:t>
            </a:r>
            <a:r>
              <a:rPr lang="ur-PK" sz="2000" b="1" noProof="0" dirty="0">
                <a:solidFill>
                  <a:srgbClr val="FFFF66"/>
                </a:solidFill>
                <a:effectLst>
                  <a:outerShdw blurRad="38100" dist="38100" dir="2700000" algn="tl">
                    <a:srgbClr val="000000">
                      <a:alpha val="43137"/>
                    </a:srgbClr>
                  </a:outerShdw>
                </a:effectLst>
                <a:highlight>
                  <a:srgbClr val="D73E9E"/>
                </a:highlight>
                <a:latin typeface="Jameel Noori Nastaleeq" panose="02000503000000020004" pitchFamily="2" charset="-78"/>
                <a:cs typeface="Jameel Noori Nastaleeq" panose="02000503000000020004" pitchFamily="2" charset="-78"/>
              </a:rPr>
              <a:t>دنیا میں روشن ستارے: </a:t>
            </a:r>
            <a:endPar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خُدا کا عکس (فلپیوں 2: 12۔13)۔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دنیا میں ایک</a:t>
            </a:r>
            <a:r>
              <a:rPr kumimoji="0" lang="ur-PK" sz="20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روشنی (فلپیوں 2: 14۔16)۔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زندہ قربانی (فلپیوں 2: 17۔18)۔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Jameel Noori Nastaleeq" panose="02000503000000020004" pitchFamily="2" charset="-78"/>
                <a:cs typeface="Jameel Noori Nastaleeq" panose="02000503000000020004" pitchFamily="2" charset="-78"/>
              </a:rPr>
              <a:t> </a:t>
            </a:r>
            <a:r>
              <a:rPr kumimoji="0" lang="ur-PK"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Jameel Noori Nastaleeq" panose="02000503000000020004" pitchFamily="2" charset="-78"/>
                <a:cs typeface="Jameel Noori Nastaleeq" panose="02000503000000020004" pitchFamily="2" charset="-78"/>
              </a:rPr>
              <a:t>روشنی کی مثالیں:</a:t>
            </a:r>
            <a:endPar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تیمتھیس (فلپیوں 2: 19۔24)</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اپفروتس (فلپیوں 2: 25۔30)۔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36025"/>
            <a:ext cx="7458073" cy="2754600"/>
          </a:xfrm>
          <a:prstGeom prst="rect">
            <a:avLst/>
          </a:prstGeom>
          <a:noFill/>
        </p:spPr>
        <p:txBody>
          <a:bodyPr wrap="square">
            <a:spAutoFit/>
          </a:bodyPr>
          <a:lstStyle/>
          <a:p>
            <a:pPr lvl="0" algn="r" rtl="1">
              <a:spcBef>
                <a:spcPts val="600"/>
              </a:spcBef>
              <a:defRPr/>
            </a:pPr>
            <a:r>
              <a:rPr lang="ur-PK" sz="2800" b="1" dirty="0">
                <a:solidFill>
                  <a:prstClr val="black"/>
                </a:solidFill>
                <a:latin typeface="Jameel Noori Nastaleeq" panose="02000503000000020004" pitchFamily="2" charset="-78"/>
                <a:cs typeface="Jameel Noori Nastaleeq" panose="02000503000000020004" pitchFamily="2" charset="-78"/>
              </a:rPr>
              <a:t>"اسی طرح تمہاری روشنی آدمیوں کے سامنے چمکے تاکہ وہ تمہارے نیک کاموں  کو دیکھ کر تمہارے باپ کی جو آسمان پر ہے تمجید کریں" (متی 16:5)۔</a:t>
            </a:r>
          </a:p>
          <a:p>
            <a:pPr lvl="0" algn="r" rtl="1">
              <a:spcBef>
                <a:spcPts val="600"/>
              </a:spcBef>
              <a:defRPr/>
            </a:pPr>
            <a:r>
              <a:rPr lang="ur-PK" sz="2800" b="1" dirty="0">
                <a:solidFill>
                  <a:prstClr val="black"/>
                </a:solidFill>
                <a:latin typeface="Jameel Noori Nastaleeq" panose="02000503000000020004" pitchFamily="2" charset="-78"/>
                <a:cs typeface="Jameel Noori Nastaleeq" panose="02000503000000020004" pitchFamily="2" charset="-78"/>
              </a:rPr>
              <a:t>فلپیوں 2: 12۔18 میں ہم یسوع مسیح کے اس حکم کے پولس رسول کی رویا کو سمجھ سکتے ہیں۔ہم  ایک ایسی دنیا میں رہتے ہوئے جہاں خُدا کی شریعت کو مسلسل پاؤں تلےروندا جاتا ہے،ہم مسیحی جو اس کے مطابق زندگی گزار کر خُدا کی خدمت کرنا چاہتے ہیں، اندھیروں میں    چمکنے والی روشنی ہیں۔ </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9005305" y="4300995"/>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9005305" y="4668595"/>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9005305" y="5046479"/>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9005305" y="6340375"/>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9005305" y="5962491"/>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1011236">
            <a:off x="9489971" y="5501573"/>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1011236">
            <a:off x="9489970" y="3818720"/>
            <a:ext cx="578735" cy="33577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righ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righ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400" decel="100000"/>
                                        <p:tgtEl>
                                          <p:spTgt spid="58"/>
                                        </p:tgtEl>
                                      </p:cBhvr>
                                    </p:animEffect>
                                    <p:anim calcmode="lin" valueType="num">
                                      <p:cBhvr>
                                        <p:cTn id="32" dur="400" decel="100000" fill="hold"/>
                                        <p:tgtEl>
                                          <p:spTgt spid="58"/>
                                        </p:tgtEl>
                                        <p:attrNameLst>
                                          <p:attrName>style.rotation</p:attrName>
                                        </p:attrNameLst>
                                      </p:cBhvr>
                                      <p:tavLst>
                                        <p:tav tm="0">
                                          <p:val>
                                            <p:fltVal val="-90"/>
                                          </p:val>
                                        </p:tav>
                                        <p:tav tm="100000">
                                          <p:val>
                                            <p:fltVal val="0"/>
                                          </p:val>
                                        </p:tav>
                                      </p:tavLst>
                                    </p:anim>
                                    <p:anim calcmode="lin" valueType="num">
                                      <p:cBhvr>
                                        <p:cTn id="33" dur="400" decel="100000" fill="hold"/>
                                        <p:tgtEl>
                                          <p:spTgt spid="58"/>
                                        </p:tgtEl>
                                        <p:attrNameLst>
                                          <p:attrName>ppt_x</p:attrName>
                                        </p:attrNameLst>
                                      </p:cBhvr>
                                      <p:tavLst>
                                        <p:tav tm="0">
                                          <p:val>
                                            <p:strVal val="#ppt_x+0.4"/>
                                          </p:val>
                                        </p:tav>
                                        <p:tav tm="100000">
                                          <p:val>
                                            <p:strVal val="#ppt_x-0.05"/>
                                          </p:val>
                                        </p:tav>
                                      </p:tavLst>
                                    </p:anim>
                                    <p:anim calcmode="lin" valueType="num">
                                      <p:cBhvr>
                                        <p:cTn id="34" dur="400" decel="100000" fill="hold"/>
                                        <p:tgtEl>
                                          <p:spTgt spid="58"/>
                                        </p:tgtEl>
                                        <p:attrNameLst>
                                          <p:attrName>ppt_y</p:attrName>
                                        </p:attrNameLst>
                                      </p:cBhvr>
                                      <p:tavLst>
                                        <p:tav tm="0">
                                          <p:val>
                                            <p:strVal val="#ppt_y-0.4"/>
                                          </p:val>
                                        </p:tav>
                                        <p:tav tm="100000">
                                          <p:val>
                                            <p:strVal val="#ppt_y+0.1"/>
                                          </p:val>
                                        </p:tav>
                                      </p:tavLst>
                                    </p:anim>
                                    <p:anim calcmode="lin" valueType="num">
                                      <p:cBhvr>
                                        <p:cTn id="35"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36"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right)">
                                      <p:cBhvr>
                                        <p:cTn id="40" dur="500"/>
                                        <p:tgtEl>
                                          <p:spTgt spid="2">
                                            <p:txEl>
                                              <p:pRg st="0" end="0"/>
                                            </p:txEl>
                                          </p:spTgt>
                                        </p:tgtEl>
                                      </p:cBhvr>
                                    </p:animEffect>
                                  </p:childTnLst>
                                </p:cTn>
                              </p:par>
                            </p:childTnLst>
                          </p:cTn>
                        </p:par>
                        <p:par>
                          <p:cTn id="41" fill="hold">
                            <p:stCondLst>
                              <p:cond delay="1000"/>
                            </p:stCondLst>
                            <p:childTnLst>
                              <p:par>
                                <p:cTn id="42" presetID="49" presetClass="entr" presetSubtype="0" decel="10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 calcmode="lin" valueType="num">
                                      <p:cBhvr>
                                        <p:cTn id="46" dur="500" fill="hold"/>
                                        <p:tgtEl>
                                          <p:spTgt spid="42"/>
                                        </p:tgtEl>
                                        <p:attrNameLst>
                                          <p:attrName>style.rotation</p:attrName>
                                        </p:attrNameLst>
                                      </p:cBhvr>
                                      <p:tavLst>
                                        <p:tav tm="0">
                                          <p:val>
                                            <p:fltVal val="360"/>
                                          </p:val>
                                        </p:tav>
                                        <p:tav tm="100000">
                                          <p:val>
                                            <p:fltVal val="0"/>
                                          </p:val>
                                        </p:tav>
                                      </p:tavLst>
                                    </p:anim>
                                    <p:animEffect transition="in" filter="fade">
                                      <p:cBhvr>
                                        <p:cTn id="47" dur="500"/>
                                        <p:tgtEl>
                                          <p:spTgt spid="42"/>
                                        </p:tgtEl>
                                      </p:cBhvr>
                                    </p:animEffect>
                                  </p:childTnLst>
                                </p:cTn>
                              </p:par>
                            </p:childTnLst>
                          </p:cTn>
                        </p:par>
                        <p:par>
                          <p:cTn id="48" fill="hold">
                            <p:stCondLst>
                              <p:cond delay="1500"/>
                            </p:stCondLst>
                            <p:childTnLst>
                              <p:par>
                                <p:cTn id="49" presetID="22" presetClass="entr" presetSubtype="2"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right)">
                                      <p:cBhvr>
                                        <p:cTn id="51" dur="500"/>
                                        <p:tgtEl>
                                          <p:spTgt spid="2">
                                            <p:txEl>
                                              <p:pRg st="1" end="1"/>
                                            </p:txEl>
                                          </p:spTgt>
                                        </p:tgtEl>
                                      </p:cBhvr>
                                    </p:animEffect>
                                  </p:childTnLst>
                                </p:cTn>
                              </p:par>
                            </p:childTnLst>
                          </p:cTn>
                        </p:par>
                        <p:par>
                          <p:cTn id="52" fill="hold">
                            <p:stCondLst>
                              <p:cond delay="2000"/>
                            </p:stCondLst>
                            <p:childTnLst>
                              <p:par>
                                <p:cTn id="53" presetID="49" presetClass="entr" presetSubtype="0" decel="10000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 calcmode="lin" valueType="num">
                                      <p:cBhvr>
                                        <p:cTn id="57" dur="500" fill="hold"/>
                                        <p:tgtEl>
                                          <p:spTgt spid="43"/>
                                        </p:tgtEl>
                                        <p:attrNameLst>
                                          <p:attrName>style.rotation</p:attrName>
                                        </p:attrNameLst>
                                      </p:cBhvr>
                                      <p:tavLst>
                                        <p:tav tm="0">
                                          <p:val>
                                            <p:fltVal val="360"/>
                                          </p:val>
                                        </p:tav>
                                        <p:tav tm="100000">
                                          <p:val>
                                            <p:fltVal val="0"/>
                                          </p:val>
                                        </p:tav>
                                      </p:tavLst>
                                    </p:anim>
                                    <p:animEffect transition="in" filter="fade">
                                      <p:cBhvr>
                                        <p:cTn id="58" dur="500"/>
                                        <p:tgtEl>
                                          <p:spTgt spid="43"/>
                                        </p:tgtEl>
                                      </p:cBhvr>
                                    </p:animEffect>
                                  </p:childTnLst>
                                </p:cTn>
                              </p:par>
                            </p:childTnLst>
                          </p:cTn>
                        </p:par>
                        <p:par>
                          <p:cTn id="59" fill="hold">
                            <p:stCondLst>
                              <p:cond delay="2500"/>
                            </p:stCondLst>
                            <p:childTnLst>
                              <p:par>
                                <p:cTn id="60" presetID="22" presetClass="entr" presetSubtype="2"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right)">
                                      <p:cBhvr>
                                        <p:cTn id="62" dur="500"/>
                                        <p:tgtEl>
                                          <p:spTgt spid="2">
                                            <p:txEl>
                                              <p:pRg st="2" end="2"/>
                                            </p:txEl>
                                          </p:spTgt>
                                        </p:tgtEl>
                                      </p:cBhvr>
                                    </p:animEffect>
                                  </p:childTnLst>
                                </p:cTn>
                              </p:par>
                            </p:childTnLst>
                          </p:cTn>
                        </p:par>
                        <p:par>
                          <p:cTn id="63" fill="hold">
                            <p:stCondLst>
                              <p:cond delay="3000"/>
                            </p:stCondLst>
                            <p:childTnLst>
                              <p:par>
                                <p:cTn id="64" presetID="49" presetClass="entr" presetSubtype="0" decel="100000"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 calcmode="lin" valueType="num">
                                      <p:cBhvr>
                                        <p:cTn id="68" dur="500" fill="hold"/>
                                        <p:tgtEl>
                                          <p:spTgt spid="44"/>
                                        </p:tgtEl>
                                        <p:attrNameLst>
                                          <p:attrName>style.rotation</p:attrName>
                                        </p:attrNameLst>
                                      </p:cBhvr>
                                      <p:tavLst>
                                        <p:tav tm="0">
                                          <p:val>
                                            <p:fltVal val="360"/>
                                          </p:val>
                                        </p:tav>
                                        <p:tav tm="100000">
                                          <p:val>
                                            <p:fltVal val="0"/>
                                          </p:val>
                                        </p:tav>
                                      </p:tavLst>
                                    </p:anim>
                                    <p:animEffect transition="in" filter="fade">
                                      <p:cBhvr>
                                        <p:cTn id="69" dur="500"/>
                                        <p:tgtEl>
                                          <p:spTgt spid="44"/>
                                        </p:tgtEl>
                                      </p:cBhvr>
                                    </p:animEffect>
                                  </p:childTnLst>
                                </p:cTn>
                              </p:par>
                            </p:childTnLst>
                          </p:cTn>
                        </p:par>
                        <p:par>
                          <p:cTn id="70" fill="hold">
                            <p:stCondLst>
                              <p:cond delay="3500"/>
                            </p:stCondLst>
                            <p:childTnLst>
                              <p:par>
                                <p:cTn id="71" presetID="22" presetClass="entr" presetSubtype="2"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righ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0" presetClass="entr" presetSubtype="0" fill="hold"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400" decel="100000"/>
                                        <p:tgtEl>
                                          <p:spTgt spid="51"/>
                                        </p:tgtEl>
                                      </p:cBhvr>
                                    </p:animEffect>
                                    <p:anim calcmode="lin" valueType="num">
                                      <p:cBhvr>
                                        <p:cTn id="79" dur="400" decel="100000" fill="hold"/>
                                        <p:tgtEl>
                                          <p:spTgt spid="51"/>
                                        </p:tgtEl>
                                        <p:attrNameLst>
                                          <p:attrName>style.rotation</p:attrName>
                                        </p:attrNameLst>
                                      </p:cBhvr>
                                      <p:tavLst>
                                        <p:tav tm="0">
                                          <p:val>
                                            <p:fltVal val="-90"/>
                                          </p:val>
                                        </p:tav>
                                        <p:tav tm="100000">
                                          <p:val>
                                            <p:fltVal val="0"/>
                                          </p:val>
                                        </p:tav>
                                      </p:tavLst>
                                    </p:anim>
                                    <p:anim calcmode="lin" valueType="num">
                                      <p:cBhvr>
                                        <p:cTn id="80" dur="400" decel="100000" fill="hold"/>
                                        <p:tgtEl>
                                          <p:spTgt spid="51"/>
                                        </p:tgtEl>
                                        <p:attrNameLst>
                                          <p:attrName>ppt_x</p:attrName>
                                        </p:attrNameLst>
                                      </p:cBhvr>
                                      <p:tavLst>
                                        <p:tav tm="0">
                                          <p:val>
                                            <p:strVal val="#ppt_x+0.4"/>
                                          </p:val>
                                        </p:tav>
                                        <p:tav tm="100000">
                                          <p:val>
                                            <p:strVal val="#ppt_x-0.05"/>
                                          </p:val>
                                        </p:tav>
                                      </p:tavLst>
                                    </p:anim>
                                    <p:anim calcmode="lin" valueType="num">
                                      <p:cBhvr>
                                        <p:cTn id="81" dur="400" decel="100000" fill="hold"/>
                                        <p:tgtEl>
                                          <p:spTgt spid="51"/>
                                        </p:tgtEl>
                                        <p:attrNameLst>
                                          <p:attrName>ppt_y</p:attrName>
                                        </p:attrNameLst>
                                      </p:cBhvr>
                                      <p:tavLst>
                                        <p:tav tm="0">
                                          <p:val>
                                            <p:strVal val="#ppt_y-0.4"/>
                                          </p:val>
                                        </p:tav>
                                        <p:tav tm="100000">
                                          <p:val>
                                            <p:strVal val="#ppt_y+0.1"/>
                                          </p:val>
                                        </p:tav>
                                      </p:tavLst>
                                    </p:anim>
                                    <p:anim calcmode="lin" valueType="num">
                                      <p:cBhvr>
                                        <p:cTn id="82"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83"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84" fill="hold">
                            <p:stCondLst>
                              <p:cond delay="500"/>
                            </p:stCondLst>
                            <p:childTnLst>
                              <p:par>
                                <p:cTn id="85" presetID="22" presetClass="entr" presetSubtype="2"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right)">
                                      <p:cBhvr>
                                        <p:cTn id="87" dur="500"/>
                                        <p:tgtEl>
                                          <p:spTgt spid="2">
                                            <p:txEl>
                                              <p:pRg st="4" end="4"/>
                                            </p:txEl>
                                          </p:spTgt>
                                        </p:tgtEl>
                                      </p:cBhvr>
                                    </p:animEffect>
                                  </p:childTnLst>
                                </p:cTn>
                              </p:par>
                            </p:childTnLst>
                          </p:cTn>
                        </p:par>
                        <p:par>
                          <p:cTn id="88" fill="hold">
                            <p:stCondLst>
                              <p:cond delay="1000"/>
                            </p:stCondLst>
                            <p:childTnLst>
                              <p:par>
                                <p:cTn id="89" presetID="49" presetClass="entr" presetSubtype="0" decel="10000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 calcmode="lin" valueType="num">
                                      <p:cBhvr>
                                        <p:cTn id="93" dur="500" fill="hold"/>
                                        <p:tgtEl>
                                          <p:spTgt spid="46"/>
                                        </p:tgtEl>
                                        <p:attrNameLst>
                                          <p:attrName>style.rotation</p:attrName>
                                        </p:attrNameLst>
                                      </p:cBhvr>
                                      <p:tavLst>
                                        <p:tav tm="0">
                                          <p:val>
                                            <p:fltVal val="360"/>
                                          </p:val>
                                        </p:tav>
                                        <p:tav tm="100000">
                                          <p:val>
                                            <p:fltVal val="0"/>
                                          </p:val>
                                        </p:tav>
                                      </p:tavLst>
                                    </p:anim>
                                    <p:animEffect transition="in" filter="fade">
                                      <p:cBhvr>
                                        <p:cTn id="94" dur="500"/>
                                        <p:tgtEl>
                                          <p:spTgt spid="46"/>
                                        </p:tgtEl>
                                      </p:cBhvr>
                                    </p:animEffect>
                                  </p:childTnLst>
                                </p:cTn>
                              </p:par>
                            </p:childTnLst>
                          </p:cTn>
                        </p:par>
                        <p:par>
                          <p:cTn id="95" fill="hold">
                            <p:stCondLst>
                              <p:cond delay="1500"/>
                            </p:stCondLst>
                            <p:childTnLst>
                              <p:par>
                                <p:cTn id="96" presetID="22" presetClass="entr" presetSubtype="2"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right)">
                                      <p:cBhvr>
                                        <p:cTn id="98" dur="500"/>
                                        <p:tgtEl>
                                          <p:spTgt spid="2">
                                            <p:txEl>
                                              <p:pRg st="5" end="5"/>
                                            </p:txEl>
                                          </p:spTgt>
                                        </p:tgtEl>
                                      </p:cBhvr>
                                    </p:animEffect>
                                  </p:childTnLst>
                                </p:cTn>
                              </p:par>
                            </p:childTnLst>
                          </p:cTn>
                        </p:par>
                        <p:par>
                          <p:cTn id="99" fill="hold">
                            <p:stCondLst>
                              <p:cond delay="2000"/>
                            </p:stCondLst>
                            <p:childTnLst>
                              <p:par>
                                <p:cTn id="100" presetID="49" presetClass="entr" presetSubtype="0" decel="100000" fill="hold" grpId="0" nodeType="afterEffect">
                                  <p:stCondLst>
                                    <p:cond delay="0"/>
                                  </p:stCondLst>
                                  <p:childTnLst>
                                    <p:set>
                                      <p:cBhvr>
                                        <p:cTn id="101" dur="1" fill="hold">
                                          <p:stCondLst>
                                            <p:cond delay="0"/>
                                          </p:stCondLst>
                                        </p:cTn>
                                        <p:tgtEl>
                                          <p:spTgt spid="45"/>
                                        </p:tgtEl>
                                        <p:attrNameLst>
                                          <p:attrName>style.visibility</p:attrName>
                                        </p:attrNameLst>
                                      </p:cBhvr>
                                      <p:to>
                                        <p:strVal val="visible"/>
                                      </p:to>
                                    </p:set>
                                    <p:anim calcmode="lin" valueType="num">
                                      <p:cBhvr>
                                        <p:cTn id="102" dur="500" fill="hold"/>
                                        <p:tgtEl>
                                          <p:spTgt spid="45"/>
                                        </p:tgtEl>
                                        <p:attrNameLst>
                                          <p:attrName>ppt_w</p:attrName>
                                        </p:attrNameLst>
                                      </p:cBhvr>
                                      <p:tavLst>
                                        <p:tav tm="0">
                                          <p:val>
                                            <p:fltVal val="0"/>
                                          </p:val>
                                        </p:tav>
                                        <p:tav tm="100000">
                                          <p:val>
                                            <p:strVal val="#ppt_w"/>
                                          </p:val>
                                        </p:tav>
                                      </p:tavLst>
                                    </p:anim>
                                    <p:anim calcmode="lin" valueType="num">
                                      <p:cBhvr>
                                        <p:cTn id="103" dur="500" fill="hold"/>
                                        <p:tgtEl>
                                          <p:spTgt spid="45"/>
                                        </p:tgtEl>
                                        <p:attrNameLst>
                                          <p:attrName>ppt_h</p:attrName>
                                        </p:attrNameLst>
                                      </p:cBhvr>
                                      <p:tavLst>
                                        <p:tav tm="0">
                                          <p:val>
                                            <p:fltVal val="0"/>
                                          </p:val>
                                        </p:tav>
                                        <p:tav tm="100000">
                                          <p:val>
                                            <p:strVal val="#ppt_h"/>
                                          </p:val>
                                        </p:tav>
                                      </p:tavLst>
                                    </p:anim>
                                    <p:anim calcmode="lin" valueType="num">
                                      <p:cBhvr>
                                        <p:cTn id="104" dur="500" fill="hold"/>
                                        <p:tgtEl>
                                          <p:spTgt spid="45"/>
                                        </p:tgtEl>
                                        <p:attrNameLst>
                                          <p:attrName>style.rotation</p:attrName>
                                        </p:attrNameLst>
                                      </p:cBhvr>
                                      <p:tavLst>
                                        <p:tav tm="0">
                                          <p:val>
                                            <p:fltVal val="360"/>
                                          </p:val>
                                        </p:tav>
                                        <p:tav tm="100000">
                                          <p:val>
                                            <p:fltVal val="0"/>
                                          </p:val>
                                        </p:tav>
                                      </p:tavLst>
                                    </p:anim>
                                    <p:animEffect transition="in" filter="fade">
                                      <p:cBhvr>
                                        <p:cTn id="105" dur="500"/>
                                        <p:tgtEl>
                                          <p:spTgt spid="45"/>
                                        </p:tgtEl>
                                      </p:cBhvr>
                                    </p:animEffect>
                                  </p:childTnLst>
                                </p:cTn>
                              </p:par>
                            </p:childTnLst>
                          </p:cTn>
                        </p:par>
                        <p:par>
                          <p:cTn id="106" fill="hold">
                            <p:stCondLst>
                              <p:cond delay="2500"/>
                            </p:stCondLst>
                            <p:childTnLst>
                              <p:par>
                                <p:cTn id="107" presetID="22" presetClass="entr" presetSubtype="2"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righ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P spid="42"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006356" y="4193716"/>
            <a:ext cx="7610167" cy="2525691"/>
          </a:xfrm>
          <a:prstGeom prst="rect">
            <a:avLst/>
          </a:prstGeom>
          <a:noFill/>
        </p:spPr>
        <p:txBody>
          <a:bodyPr wrap="square">
            <a:spAutoFit/>
            <a:scene3d>
              <a:camera prst="orthographicFront"/>
              <a:lightRig rig="threePt" dir="t"/>
            </a:scene3d>
            <a:sp3d extrusionH="57150">
              <a:bevelT w="69850" h="38100" prst="cross"/>
            </a:sp3d>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ur-PK" sz="115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Jameel Noori Nastaleeq" panose="02000503000000020004" pitchFamily="2" charset="-78"/>
                <a:cs typeface="Jameel Noori Nastaleeq" panose="02000503000000020004" pitchFamily="2" charset="-78"/>
              </a:rPr>
              <a:t>دنیا میں روشن ستارے</a:t>
            </a:r>
            <a:endParaRPr kumimoji="0" lang="en" sz="115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9662474" y="313766"/>
            <a:ext cx="2529526" cy="76944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Jameel Noori Nastaleeq" panose="02000503000000020004" pitchFamily="2" charset="-78"/>
                <a:cs typeface="Jameel Noori Nastaleeq" panose="02000503000000020004" pitchFamily="2" charset="-78"/>
              </a:rPr>
              <a:t>خُدا</a:t>
            </a:r>
            <a:r>
              <a:rPr kumimoji="0" lang="ur-PK" sz="4400" b="1" i="0" u="none" strike="noStrike" kern="1200" cap="none" spc="300" normalizeH="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Jameel Noori Nastaleeq" panose="02000503000000020004" pitchFamily="2" charset="-78"/>
                <a:cs typeface="Jameel Noori Nastaleeq" panose="02000503000000020004" pitchFamily="2" charset="-78"/>
              </a:rPr>
              <a:t> کا عکس</a:t>
            </a:r>
            <a:endPar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565083" y="318036"/>
            <a:ext cx="6019397" cy="954107"/>
          </a:xfrm>
          <a:prstGeom prst="rect">
            <a:avLst/>
          </a:prstGeom>
          <a:noFill/>
        </p:spPr>
        <p:txBody>
          <a:bodyPr wrap="square">
            <a:spAutoFit/>
          </a:bodyPr>
          <a:lstStyle/>
          <a:p>
            <a:pPr lvl="0" algn="r" rtl="1">
              <a:defRPr/>
            </a:pPr>
            <a:r>
              <a:rPr kumimoji="0" lang="ur-PK" sz="2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"کیونکہ</a:t>
            </a:r>
            <a:r>
              <a:rPr kumimoji="0" lang="ur-PK" sz="2800" b="1" i="0" u="none" strike="noStrike" kern="1200" cap="none" spc="0" normalizeH="0" noProof="0" dirty="0">
                <a:ln>
                  <a:noFill/>
                </a:ln>
                <a:solidFill>
                  <a:srgbClr val="339966">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جو تم میں نیت اور عمل دونوں کو اپنےہ نیک ارادہ کو انجام دینے کے لئے پیدا کرتا ہے وہ خُدا ہے" (فلپوں 13:2)۔ </a:t>
            </a:r>
            <a:endParaRPr kumimoji="0" lang="en" sz="28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5" y="1502551"/>
            <a:ext cx="5142273" cy="3108543"/>
          </a:xfrm>
          <a:prstGeom prst="rect">
            <a:avLst/>
          </a:prstGeom>
          <a:noFill/>
        </p:spPr>
        <p:txBody>
          <a:bodyPr wrap="square" rtlCol="0">
            <a:spAutoFit/>
          </a:bodyPr>
          <a:lstStyle/>
          <a:p>
            <a:pPr lvl="0" algn="r" rtl="1">
              <a:spcBef>
                <a:spcPts val="600"/>
              </a:spcBef>
              <a:tabLst>
                <a:tab pos="714375" algn="l"/>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یسوع مسیح کی تذلیل اور سربلندی کو مہارت کے ساتھ بیان کرنے کے بعد، پولس رسول لفظ "لہذا</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کا اضافہ کرتا ہے۔ یعنی چونکہ یسوع مسیح نے اپنے آپ کو فروتن کیا اور بلند کیا گیاتاکہ"خُدا باپ کے جلال کے لئے ہر ایک زبان اقرار کرے کہ یسوع مسیح خُداوند ہے" (فلپیوں 11:2)۔فلپی کے ایمانداروں (اور ہم سب کو) اس کے بارے میں کچھ نہ کچھ کرنا چاہئے۔</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954107"/>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ہمارا پہلا کام "خوف اور کانپتے ہوئے" اپنی نجات کا کام کرنا ہے (فلپیوں 12:2)۔ اگر خُدا ہی ہمیں بچانے والا ہے (ططس</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11:2)تو ہمیں اس کی فکر کیوں کرنی چاہئے؟</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384995"/>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ur-PK" sz="2800" b="1" dirty="0">
                <a:solidFill>
                  <a:prstClr val="black"/>
                </a:solidFill>
                <a:latin typeface="Jameel Noori Nastaleeq" panose="02000503000000020004" pitchFamily="2" charset="-78"/>
                <a:cs typeface="Jameel Noori Nastaleeq" panose="02000503000000020004" pitchFamily="2" charset="-78"/>
              </a:rPr>
              <a:t>خوب اور تھرتھراہٹ خُدا کی خدمت کے مترادف الفاظ کے طور پر استعمال ہونے والے اظہار ہیں (زبور 11:2)۔ لہذا پولس رسول اس بات پر زور دیتا ہے کہ یہ خُدا ہی ہے جو ہم میں نیکی کرنے کی خواہش پیدا کرتا ہے، اور ہمیں اسے حقیقت بنانے کی طاقت دیتا ہے (فلپیوں 13:2) </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9021450" y="207394"/>
            <a:ext cx="2802903" cy="1015663"/>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ur-PK" sz="6000" b="1" dirty="0">
                <a:ln/>
                <a:solidFill>
                  <a:srgbClr val="B90E4E"/>
                </a:solidFill>
                <a:latin typeface="Jameel Noori Nastaleeq" panose="02000503000000020004" pitchFamily="2" charset="-78"/>
                <a:cs typeface="Jameel Noori Nastaleeq" panose="02000503000000020004" pitchFamily="2" charset="-78"/>
              </a:rPr>
              <a:t>دنیا میں روشنی</a:t>
            </a:r>
            <a:endParaRPr kumimoji="0" lang="en" sz="6000" b="1" i="0" u="none" strike="noStrike" kern="1200" cap="none" spc="0" normalizeH="0" baseline="0" noProof="0" dirty="0">
              <a:ln/>
              <a:solidFill>
                <a:srgbClr val="B90E4E"/>
              </a:solidFill>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0" y="40659"/>
            <a:ext cx="8352148" cy="1384995"/>
          </a:xfrm>
          <a:prstGeom prst="rect">
            <a:avLst/>
          </a:prstGeom>
          <a:noFill/>
        </p:spPr>
        <p:txBody>
          <a:bodyPr wrap="square">
            <a:spAutoFit/>
          </a:bodyPr>
          <a:lstStyle/>
          <a:p>
            <a:pPr lvl="0" algn="r" rtl="1">
              <a:defRPr/>
            </a:pPr>
            <a:r>
              <a:rPr lang="ur-PK" sz="2800" b="1" dirty="0">
                <a:solidFill>
                  <a:srgbClr val="FF3300">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"تاکہ تم بے عیب اور بھولے ہو کر ٹیرھے اور کجرو لوگون میں خُدا کے بے نقص فرزند بنے رہو (جن کے درمیان تم دنیا میں چراغوں کی طرح دکھائی دیتے ہو)" </a:t>
            </a:r>
          </a:p>
          <a:p>
            <a:pPr lvl="0">
              <a:defRPr/>
            </a:pPr>
            <a:r>
              <a:rPr kumimoji="0" lang="ur-PK" sz="2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فلپیوں</a:t>
            </a:r>
            <a:r>
              <a:rPr kumimoji="0" lang="ur-PK" sz="2800" b="1" i="0" u="none" strike="noStrike" kern="1200" cap="none" spc="0" normalizeH="0" noProof="0" dirty="0">
                <a:ln>
                  <a:noFill/>
                </a:ln>
                <a:solidFill>
                  <a:srgbClr val="FF3300">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15:2) </a:t>
            </a:r>
            <a:endParaRPr kumimoji="0" lang="en" sz="2800"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61665"/>
          </a:xfrm>
          <a:prstGeom prst="rect">
            <a:avLst/>
          </a:prstGeom>
          <a:noFill/>
        </p:spPr>
        <p:txBody>
          <a:bodyPr wrap="square" rtlCol="0">
            <a:spAutoFit/>
          </a:bodyPr>
          <a:lstStyle/>
          <a:p>
            <a:pPr lvl="0" algn="ctr" rtl="1">
              <a:spcBef>
                <a:spcPts val="600"/>
              </a:spcBef>
              <a:defRPr/>
            </a:pPr>
            <a:r>
              <a:rPr lang="ur-PK" sz="2400" b="1" dirty="0">
                <a:solidFill>
                  <a:prstClr val="black"/>
                </a:solidFill>
                <a:latin typeface="Jameel Noori Nastaleeq" panose="02000503000000020004" pitchFamily="2" charset="-78"/>
                <a:cs typeface="Jameel Noori Nastaleeq" panose="02000503000000020004" pitchFamily="2" charset="-78"/>
              </a:rPr>
              <a:t>پولس رسول تین پہلوؤں تجویز کرتا ہے جو ایمانداروں کو دنیا میں چمکا دیں گے:</a:t>
            </a:r>
            <a:endParaRPr lang="en" sz="2400" b="1" dirty="0">
              <a:solidFill>
                <a:prstClr val="black"/>
              </a:solidFill>
              <a:latin typeface="Jameel Noori Nastaleeq" panose="02000503000000020004" pitchFamily="2" charset="-78"/>
              <a:cs typeface="Jameel Noori Nastaleeq" panose="02000503000000020004" pitchFamily="2" charset="-78"/>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511484281"/>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5942844"/>
            <a:ext cx="10533811" cy="95410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جہاں اندھیرا</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سب سے زیادہ ہے وہاں روشنی سب سے زیادہ چمکتی ہے۔ ایک ایسی دنیا میں جہاں خُدا کو منظم طریقے سے مسترد کر دیا گیا ہے، ہم مسیحیوں کو مسیح کے نور سے چمکنا چاہیے</a:t>
            </a:r>
            <a:endPar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2"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righ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229ACC1-5A07-FD77-D051-4D0ABF357784}"/>
              </a:ext>
            </a:extLst>
          </p:cNvPr>
          <p:cNvSpPr>
            <a:spLocks noGrp="1" noRot="1" noMove="1" noResize="1" noEditPoints="1" noAdjustHandles="1" noChangeArrowheads="1" noChangeShapeType="1"/>
          </p:cNvSpPr>
          <p:nvPr/>
        </p:nvSpPr>
        <p:spPr>
          <a:xfrm>
            <a:off x="0" y="1386181"/>
            <a:ext cx="11687174" cy="5471819"/>
          </a:xfrm>
          <a:prstGeom prst="rect">
            <a:avLst/>
          </a:prstGeom>
          <a:solidFill>
            <a:schemeClr val="bg1">
              <a:alpha val="7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9316720" y="254000"/>
            <a:ext cx="2370455"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8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Jameel Noori Nastaleeq" panose="02000503000000020004" pitchFamily="2" charset="-78"/>
                <a:cs typeface="Jameel Noori Nastaleeq" panose="02000503000000020004" pitchFamily="2" charset="-78"/>
              </a:rPr>
              <a:t>زندہ</a:t>
            </a:r>
            <a:r>
              <a:rPr kumimoji="0" lang="ur-PK" sz="4800" b="1" i="0" u="none" strike="noStrike" kern="1200" cap="none" spc="300" normalizeH="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Jameel Noori Nastaleeq" panose="02000503000000020004" pitchFamily="2" charset="-78"/>
                <a:cs typeface="Jameel Noori Nastaleeq" panose="02000503000000020004" pitchFamily="2" charset="-78"/>
              </a:rPr>
              <a:t> قربانی</a:t>
            </a:r>
            <a:endParaRPr kumimoji="0" lang="en" sz="48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836179" y="156287"/>
            <a:ext cx="7586461" cy="954107"/>
          </a:xfrm>
          <a:prstGeom prst="rect">
            <a:avLst/>
          </a:prstGeom>
          <a:noFill/>
        </p:spPr>
        <p:txBody>
          <a:bodyPr wrap="square">
            <a:spAutoFit/>
            <a:scene3d>
              <a:camera prst="orthographicFront"/>
              <a:lightRig rig="threePt" dir="t"/>
            </a:scene3d>
            <a:sp3d extrusionH="57150">
              <a:bevelT w="38100" h="38100"/>
            </a:sp3d>
          </a:bodyPr>
          <a:lstStyle/>
          <a:p>
            <a:pPr lvl="0" algn="r" rtl="1">
              <a:defRPr/>
            </a:pPr>
            <a:r>
              <a:rPr kumimoji="0" lang="ur-PK" sz="2800" b="1" i="0" u="none" strike="noStrike" kern="1200" cap="none" spc="0" normalizeH="0" baseline="0" noProof="0" dirty="0">
                <a:ln>
                  <a:noFill/>
                </a:ln>
                <a:solidFill>
                  <a:srgbClr val="339966">
                    <a:lumMod val="75000"/>
                  </a:srgbClr>
                </a:solidFill>
                <a:effectLst/>
                <a:uLnTx/>
                <a:uFillTx/>
                <a:latin typeface="Jameel Noori Nastaleeq" panose="02000503000000020004" pitchFamily="2" charset="-78"/>
                <a:cs typeface="Jameel Noori Nastaleeq" panose="02000503000000020004" pitchFamily="2" charset="-78"/>
              </a:rPr>
              <a:t>"اور</a:t>
            </a:r>
            <a:r>
              <a:rPr kumimoji="0" lang="ur-PK" sz="2800" b="1" i="0" u="none" strike="noStrike" kern="1200" cap="none" spc="0" normalizeH="0" noProof="0" dirty="0">
                <a:ln>
                  <a:noFill/>
                </a:ln>
                <a:solidFill>
                  <a:srgbClr val="339966">
                    <a:lumMod val="75000"/>
                  </a:srgbClr>
                </a:solidFill>
                <a:effectLst/>
                <a:uLnTx/>
                <a:uFillTx/>
                <a:latin typeface="Jameel Noori Nastaleeq" panose="02000503000000020004" pitchFamily="2" charset="-78"/>
                <a:cs typeface="Jameel Noori Nastaleeq" panose="02000503000000020004" pitchFamily="2" charset="-78"/>
              </a:rPr>
              <a:t> اگر مجھے تمہارے ایمان کی قربانی اور خدمت کے ساتھ اپنا خون بھی بہانا پڑے تو بھی خوش ہوں اور تم سب کے ساتھ خوشی کرتا ہوں" (فلپیوں 17:2)۔ </a:t>
            </a:r>
            <a:endParaRPr kumimoji="0" lang="en" sz="2800" b="1" i="0" u="none" strike="noStrike" kern="1200" cap="none" spc="0" normalizeH="0" baseline="0" noProof="0" dirty="0">
              <a:ln>
                <a:noFill/>
              </a:ln>
              <a:solidFill>
                <a:srgbClr val="339966">
                  <a:lumMod val="75000"/>
                </a:srgbClr>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567C8E63-50FB-1FA9-5182-00D3FEC9F05C}"/>
              </a:ext>
            </a:extLst>
          </p:cNvPr>
          <p:cNvSpPr txBox="1"/>
          <p:nvPr/>
        </p:nvSpPr>
        <p:spPr>
          <a:xfrm>
            <a:off x="5091953" y="1460827"/>
            <a:ext cx="6595222" cy="830997"/>
          </a:xfrm>
          <a:prstGeom prst="rect">
            <a:avLst/>
          </a:prstGeom>
          <a:noFill/>
        </p:spPr>
        <p:txBody>
          <a:bodyPr wrap="square" rtlCol="0">
            <a:spAutoFit/>
          </a:bodyPr>
          <a:lstStyle/>
          <a:p>
            <a:pPr lvl="0" algn="r" rtl="1">
              <a:spcBef>
                <a:spcPts val="600"/>
              </a:spcBef>
              <a:defRPr/>
            </a:pPr>
            <a:r>
              <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اگرچہ پولس رسول کو رہائی کی اُمید تھی،</a:t>
            </a:r>
            <a:r>
              <a:rPr kumimoji="0" lang="ur-PK" sz="24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لیکن  اس بات کا امکان موجود تھا کہ اسے سزا دی جائے گی۔ وہ اس امکان کو "پینے کی طرح بہائے جانے" کے طور پر پیش کرتا ہے (فلپیوں 17:2)</a:t>
            </a:r>
            <a:endPar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80" y="1447166"/>
            <a:ext cx="5020373"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193128" y="4992212"/>
            <a:ext cx="4777275" cy="1569660"/>
          </a:xfrm>
          <a:prstGeom prst="rect">
            <a:avLst/>
          </a:prstGeom>
          <a:noFill/>
        </p:spPr>
        <p:txBody>
          <a:bodyPr wrap="square">
            <a:spAutoFit/>
          </a:bodyPr>
          <a:lstStyle/>
          <a:p>
            <a:pPr lvl="0" algn="r" rtl="1">
              <a:spcBef>
                <a:spcPts val="600"/>
              </a:spcBef>
              <a:defRPr/>
            </a:pPr>
            <a:r>
              <a:rPr lang="ur-PK" sz="2400" b="1" dirty="0">
                <a:solidFill>
                  <a:prstClr val="black"/>
                </a:solidFill>
                <a:latin typeface="Jameel Noori Nastaleeq" panose="02000503000000020004" pitchFamily="2" charset="-78"/>
                <a:cs typeface="Jameel Noori Nastaleeq" panose="02000503000000020004" pitchFamily="2" charset="-78"/>
              </a:rPr>
              <a:t>پولس کو مرنے میں کوئی اعتراض نہیں تھا کیونکہ اس کی گواہی ان ایمانداروں کو اور زیادہ طاقت دے گی جو پہلے ہی انجیل کے وفادار گواہ بنے ہوئے تھے، ہمت کے ساتھ اس کے بارے میں بات کر رہے تھے، اور خدا کے لائق فرزندوں کے طور پر برتاؤ کر رہے تھے۔</a:t>
            </a:r>
            <a:endParaRPr kumimoji="0" lang="en"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8223210" y="2524728"/>
            <a:ext cx="3463966" cy="1815882"/>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a:t>
            </a:r>
            <a:r>
              <a:rPr lang="ur-PK" sz="2800" b="1" dirty="0">
                <a:solidFill>
                  <a:prstClr val="black"/>
                </a:solidFill>
                <a:latin typeface="Jameel Noori Nastaleeq" panose="02000503000000020004" pitchFamily="2" charset="-78"/>
                <a:cs typeface="Jameel Noori Nastaleeq" panose="02000503000000020004" pitchFamily="2" charset="-78"/>
              </a:rPr>
              <a:t>آزادی (پینے کا نذرانہ) میں قربانی کے اوپر مائع ڈالنا ہوتا تھا  (خروج 29: 39۔40)۔اس معاملے میں سوال پر قربانی فلپیوں کی تھی۔  </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257406" y="2472018"/>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8136294" y="4573513"/>
            <a:ext cx="3550880" cy="2246769"/>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کیا فلپی کے لوگ مرنے والے تھے؟</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ہرگز نہیں۔اُن کی قربانی اُن کے ایمان کی خدمت پر مشتمل تھی۔ </a:t>
            </a:r>
            <a:r>
              <a:rPr lang="ur-PK" sz="2800" b="1" dirty="0">
                <a:solidFill>
                  <a:prstClr val="black"/>
                </a:solidFill>
                <a:latin typeface="Jameel Noori Nastaleeq" panose="02000503000000020004" pitchFamily="2" charset="-78"/>
                <a:cs typeface="Jameel Noori Nastaleeq" panose="02000503000000020004" pitchFamily="2" charset="-78"/>
              </a:rPr>
              <a:t>یہ زندگی قربانی ہے۔  ایسی قربانی جسے ہم سب کو خُدا کو پیش کرنا چاہئے (رومیوں 1:12)۔ </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righ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4435004" y="2295"/>
            <a:ext cx="7610167" cy="2525691"/>
          </a:xfrm>
          <a:prstGeom prst="rect">
            <a:avLst/>
          </a:prstGeom>
          <a:noFill/>
        </p:spPr>
        <p:txBody>
          <a:bodyPr wrap="square">
            <a:spAutoFit/>
            <a:scene3d>
              <a:camera prst="orthographicFront"/>
              <a:lightRig rig="brightRoom" dir="t"/>
            </a:scene3d>
            <a:sp3d extrusionH="57150">
              <a:bevelT w="69850" h="38100" prst="cross"/>
            </a:sp3d>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ur-PK" sz="115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Jameel Noori Nastaleeq" panose="02000503000000020004" pitchFamily="2" charset="-78"/>
                <a:cs typeface="Jameel Noori Nastaleeq" panose="02000503000000020004" pitchFamily="2" charset="-78"/>
              </a:rPr>
              <a:t>روشنی کی مثالیں</a:t>
            </a:r>
            <a:endParaRPr kumimoji="0" lang="en" sz="115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282575"/>
            <a:ext cx="3933826" cy="923330"/>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r-PK" sz="5400" b="1" spc="600" dirty="0">
                <a:ln w="22225">
                  <a:noFill/>
                  <a:prstDash val="solid"/>
                </a:ln>
                <a:solidFill>
                  <a:srgbClr val="5E7182"/>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تیمتھیس</a:t>
            </a:r>
            <a:endParaRPr kumimoji="0" lang="en" sz="5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134738" y="66300"/>
            <a:ext cx="7820334" cy="830997"/>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r" rtl="1">
              <a:defRPr/>
            </a:pPr>
            <a:r>
              <a:rPr kumimoji="0" lang="ur-PK" sz="2400" b="1" i="0" u="none" strike="noStrike" kern="1200" cap="none" spc="0" normalizeH="0" baseline="0" noProof="0" dirty="0">
                <a:ln>
                  <a:noFill/>
                </a:ln>
                <a:solidFill>
                  <a:srgbClr val="A26036"/>
                </a:solidFill>
                <a:effectLst/>
                <a:uLnTx/>
                <a:uFillTx/>
                <a:latin typeface="Jameel Noori Nastaleeq" panose="02000503000000020004" pitchFamily="2" charset="-78"/>
                <a:cs typeface="Jameel Noori Nastaleeq" panose="02000503000000020004" pitchFamily="2" charset="-78"/>
              </a:rPr>
              <a:t>"لیکن</a:t>
            </a:r>
            <a:r>
              <a:rPr kumimoji="0" lang="ur-PK" sz="2400" b="1" i="0" u="none" strike="noStrike" kern="1200" cap="none" spc="0" normalizeH="0" noProof="0" dirty="0">
                <a:ln>
                  <a:noFill/>
                </a:ln>
                <a:solidFill>
                  <a:srgbClr val="A26036"/>
                </a:solidFill>
                <a:effectLst/>
                <a:uLnTx/>
                <a:uFillTx/>
                <a:latin typeface="Jameel Noori Nastaleeq" panose="02000503000000020004" pitchFamily="2" charset="-78"/>
                <a:cs typeface="Jameel Noori Nastaleeq" panose="02000503000000020004" pitchFamily="2" charset="-78"/>
              </a:rPr>
              <a:t> تم اُس کی پختگی سے واقف ہو کہ جیسے بیٹا باپ کی خدمت کرتا ہے ویسے ہی اُس نے میرے ساتھ خوشخبری پھیلانے میں خدمت کی" (فلپیوں 22:2)۔</a:t>
            </a:r>
            <a:endParaRPr kumimoji="0" lang="es-ES" sz="2400" b="1" i="0" u="none" strike="noStrike" kern="1200" cap="none" spc="0" normalizeH="0" baseline="0" noProof="0" dirty="0">
              <a:ln>
                <a:noFill/>
              </a:ln>
              <a:solidFill>
                <a:srgbClr val="A26036"/>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095521" y="957137"/>
            <a:ext cx="7896226" cy="1200329"/>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تیمتھیس پولس</a:t>
            </a:r>
            <a:r>
              <a:rPr kumimoji="0" lang="ur-PK" sz="24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رسول کا ایک فعال ساتھی اور اُس کے چھ خطوط کا شریک مصنف تھا (2کرنتھیوں، فلپیوں، کلیسوں، 1تھسلنکیوں، 2تھسلنکیوں، فلیمون ) یہ پولس رسول ہی تھا جس نے اسے ایک مبشر کے طور پر چنا (اعمال 16: 1۔3)۔ پولس نے کیا دیکھا جو اس نوجوان کے بارے میں خاص تھا؟  </a:t>
            </a:r>
            <a:endPar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4076700"/>
            <a:ext cx="3933826" cy="256415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1261825"/>
            <a:ext cx="3933826" cy="2492990"/>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4800" y="2277145"/>
            <a:ext cx="5091725" cy="2492990"/>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سب سے پہلے، سب نے اس کی بات کی۔ خدمت</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کے لئے اس کی موزوں ہونے کی تصدیق پیشن گوئی کے الفاظ سے ہوئی (1تیمھیس18:1)۔ایک نوجوان ہونے کے طور پر پولس رسول نے اسے اپنا بیٹا سمجھا (1تیمھیس 2:1؛ 12:4)۔  </a:t>
            </a:r>
            <a:r>
              <a:rPr lang="ur-PK" sz="2600" b="1" dirty="0">
                <a:solidFill>
                  <a:prstClr val="black"/>
                </a:solidFill>
                <a:latin typeface="Jameel Noori Nastaleeq" panose="02000503000000020004" pitchFamily="2" charset="-78"/>
                <a:cs typeface="Jameel Noori Nastaleeq" panose="02000503000000020004" pitchFamily="2" charset="-78"/>
              </a:rPr>
              <a:t>تیمتھیس نے پولس رسول کے ساتھ احترام اور پیار کے ساتھ برتاؤ کیا جو ایک بیٹا اپنے باپ کے لئے رکھتا ہے (فلپیوں 22:2)۔ </a:t>
            </a:r>
            <a:endPar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4134738" y="4845594"/>
            <a:ext cx="5107084" cy="2092881"/>
          </a:xfrm>
          <a:prstGeom prst="rect">
            <a:avLst/>
          </a:prstGeom>
          <a:noFill/>
        </p:spPr>
        <p:txBody>
          <a:bodyPr wrap="square">
            <a:spAutoFit/>
          </a:bodyPr>
          <a:lstStyle/>
          <a:p>
            <a:pPr lvl="0" algn="r" rtl="1">
              <a:spcBef>
                <a:spcPts val="600"/>
              </a:spcBef>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پولس</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رسول نے اسے اپنے جیسا کارگر سمجھا (1کرنتھیوں 10:6) پولس رسول نے اسے کئی کلیسیاؤں کی نگرانی سونپ دی، جیسے کرنتھیس (1کرنتھیوں 17:4)۔ فلپی (فلپیوں 19:2)؛ اور تھسلنکیوں 2:3)؛ اُس نے بھی پولس کی طرح قید کا سامنا کیا (عبرانیوں 23:13)۔ </a:t>
            </a:r>
            <a:endParaRPr kumimoji="0" lang="en"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575</TotalTime>
  <Words>1374</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11</vt:i4>
      </vt:variant>
    </vt:vector>
  </HeadingPairs>
  <TitlesOfParts>
    <vt:vector size="19" baseType="lpstr">
      <vt:lpstr>Aptos</vt:lpstr>
      <vt:lpstr>Aptos Display</vt:lpstr>
      <vt:lpstr>Arial</vt:lpstr>
      <vt:lpstr>Gill Sans MT</vt:lpstr>
      <vt:lpstr>Jameel Noori Nastaleeq</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35</cp:revision>
  <dcterms:created xsi:type="dcterms:W3CDTF">2026-01-05T23:20:28Z</dcterms:created>
  <dcterms:modified xsi:type="dcterms:W3CDTF">2026-01-28T07:14:14Z</dcterms:modified>
</cp:coreProperties>
</file>